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handoutMasterIdLst>
    <p:handoutMasterId r:id="rId34"/>
  </p:handoutMasterIdLst>
  <p:sldIdLst>
    <p:sldId id="449" r:id="rId2"/>
    <p:sldId id="465" r:id="rId3"/>
    <p:sldId id="405" r:id="rId4"/>
    <p:sldId id="467" r:id="rId5"/>
    <p:sldId id="406" r:id="rId6"/>
    <p:sldId id="407" r:id="rId7"/>
    <p:sldId id="408" r:id="rId8"/>
    <p:sldId id="409" r:id="rId9"/>
    <p:sldId id="410" r:id="rId10"/>
    <p:sldId id="411" r:id="rId11"/>
    <p:sldId id="412" r:id="rId12"/>
    <p:sldId id="553" r:id="rId13"/>
    <p:sldId id="555" r:id="rId14"/>
    <p:sldId id="559" r:id="rId15"/>
    <p:sldId id="557" r:id="rId16"/>
    <p:sldId id="558" r:id="rId17"/>
    <p:sldId id="561" r:id="rId18"/>
    <p:sldId id="419" r:id="rId19"/>
    <p:sldId id="507" r:id="rId20"/>
    <p:sldId id="508" r:id="rId21"/>
    <p:sldId id="442" r:id="rId22"/>
    <p:sldId id="511" r:id="rId23"/>
    <p:sldId id="531" r:id="rId24"/>
    <p:sldId id="514" r:id="rId25"/>
    <p:sldId id="362" r:id="rId26"/>
    <p:sldId id="420" r:id="rId27"/>
    <p:sldId id="562" r:id="rId28"/>
    <p:sldId id="563" r:id="rId29"/>
    <p:sldId id="564" r:id="rId30"/>
    <p:sldId id="565" r:id="rId31"/>
    <p:sldId id="448" r:id="rId3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579"/>
    <a:srgbClr val="FF85FF"/>
    <a:srgbClr val="103AC9"/>
    <a:srgbClr val="4FD358"/>
    <a:srgbClr val="ED21E7"/>
    <a:srgbClr val="9437FF"/>
    <a:srgbClr val="256FC0"/>
    <a:srgbClr val="2163FF"/>
    <a:srgbClr val="266FC0"/>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93" autoAdjust="0"/>
    <p:restoredTop sz="71837" autoAdjust="0"/>
  </p:normalViewPr>
  <p:slideViewPr>
    <p:cSldViewPr snapToGrid="0" snapToObjects="1">
      <p:cViewPr varScale="1">
        <p:scale>
          <a:sx n="93" d="100"/>
          <a:sy n="93" d="100"/>
        </p:scale>
        <p:origin x="804" y="78"/>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5604B6-74EF-BE43-80C4-866499F40144}" type="doc">
      <dgm:prSet loTypeId="urn:microsoft.com/office/officeart/2005/8/layout/hChevron3" loCatId="" qsTypeId="urn:microsoft.com/office/officeart/2005/8/quickstyle/simple4" qsCatId="simple" csTypeId="urn:microsoft.com/office/officeart/2005/8/colors/accent1_2" csCatId="accent1" phldr="1"/>
      <dgm:spPr/>
    </dgm:pt>
    <dgm:pt modelId="{39FF471C-494D-544C-BBDA-021740649FCF}">
      <dgm:prSet phldrT="[Text]"/>
      <dgm:spPr>
        <a:solidFill>
          <a:schemeClr val="tx2">
            <a:lumMod val="75000"/>
          </a:schemeClr>
        </a:solidFill>
      </dgm:spPr>
      <dgm:t>
        <a:bodyPr/>
        <a:lstStyle/>
        <a:p>
          <a:r>
            <a:rPr lang="en-US" dirty="0"/>
            <a:t>Endorse</a:t>
          </a:r>
        </a:p>
      </dgm:t>
    </dgm:pt>
    <dgm:pt modelId="{1A1AB547-6A88-CF4E-82C6-CA2A8BE5BBD3}" type="parTrans" cxnId="{2CB908EB-952A-AC4A-AE14-F95A9641E9A4}">
      <dgm:prSet/>
      <dgm:spPr/>
      <dgm:t>
        <a:bodyPr/>
        <a:lstStyle/>
        <a:p>
          <a:endParaRPr lang="en-US"/>
        </a:p>
      </dgm:t>
    </dgm:pt>
    <dgm:pt modelId="{ABCB924D-C5FD-A643-89DA-C0A39A29D7B6}" type="sibTrans" cxnId="{2CB908EB-952A-AC4A-AE14-F95A9641E9A4}">
      <dgm:prSet/>
      <dgm:spPr/>
      <dgm:t>
        <a:bodyPr/>
        <a:lstStyle/>
        <a:p>
          <a:endParaRPr lang="en-US"/>
        </a:p>
      </dgm:t>
    </dgm:pt>
    <dgm:pt modelId="{EF3D8D48-E131-694B-890F-8C8F05056D06}">
      <dgm:prSet phldrT="[Text]"/>
      <dgm:spPr>
        <a:solidFill>
          <a:schemeClr val="tx2">
            <a:lumMod val="60000"/>
            <a:lumOff val="40000"/>
          </a:schemeClr>
        </a:solidFill>
      </dgm:spPr>
      <dgm:t>
        <a:bodyPr/>
        <a:lstStyle/>
        <a:p>
          <a:r>
            <a:rPr lang="en-US" dirty="0"/>
            <a:t>Order</a:t>
          </a:r>
        </a:p>
      </dgm:t>
    </dgm:pt>
    <dgm:pt modelId="{9CABD1F8-5BE4-D144-B6C6-576E75B6BCC2}" type="parTrans" cxnId="{451679CA-B0DD-F74B-A7BA-6E0C0C0E3978}">
      <dgm:prSet/>
      <dgm:spPr/>
      <dgm:t>
        <a:bodyPr/>
        <a:lstStyle/>
        <a:p>
          <a:endParaRPr lang="en-US"/>
        </a:p>
      </dgm:t>
    </dgm:pt>
    <dgm:pt modelId="{ADAC7D36-105D-1E4B-9822-8FD5E48CED9A}" type="sibTrans" cxnId="{451679CA-B0DD-F74B-A7BA-6E0C0C0E3978}">
      <dgm:prSet/>
      <dgm:spPr/>
      <dgm:t>
        <a:bodyPr/>
        <a:lstStyle/>
        <a:p>
          <a:endParaRPr lang="en-US"/>
        </a:p>
      </dgm:t>
    </dgm:pt>
    <dgm:pt modelId="{7E0C5B5A-7546-2640-B73F-5EDB97681507}">
      <dgm:prSet phldrT="[Text]"/>
      <dgm:spPr>
        <a:solidFill>
          <a:schemeClr val="tx2">
            <a:lumMod val="40000"/>
            <a:lumOff val="60000"/>
          </a:schemeClr>
        </a:solidFill>
      </dgm:spPr>
      <dgm:t>
        <a:bodyPr/>
        <a:lstStyle/>
        <a:p>
          <a:r>
            <a:rPr lang="en-US" dirty="0"/>
            <a:t>Validate</a:t>
          </a:r>
        </a:p>
      </dgm:t>
    </dgm:pt>
    <dgm:pt modelId="{C9EF3A99-770D-194E-A51C-DA9A6D2E10AE}" type="parTrans" cxnId="{DA09CECF-6917-8346-B9C5-899AF4F15228}">
      <dgm:prSet/>
      <dgm:spPr/>
      <dgm:t>
        <a:bodyPr/>
        <a:lstStyle/>
        <a:p>
          <a:endParaRPr lang="en-US"/>
        </a:p>
      </dgm:t>
    </dgm:pt>
    <dgm:pt modelId="{101CB469-0CAC-D848-9D24-E684799267DE}" type="sibTrans" cxnId="{DA09CECF-6917-8346-B9C5-899AF4F15228}">
      <dgm:prSet/>
      <dgm:spPr/>
      <dgm:t>
        <a:bodyPr/>
        <a:lstStyle/>
        <a:p>
          <a:endParaRPr lang="en-US"/>
        </a:p>
      </dgm:t>
    </dgm:pt>
    <dgm:pt modelId="{63D562C8-B6C8-E746-983A-220653FEA56A}" type="pres">
      <dgm:prSet presAssocID="{B65604B6-74EF-BE43-80C4-866499F40144}" presName="Name0" presStyleCnt="0">
        <dgm:presLayoutVars>
          <dgm:dir/>
          <dgm:resizeHandles val="exact"/>
        </dgm:presLayoutVars>
      </dgm:prSet>
      <dgm:spPr/>
    </dgm:pt>
    <dgm:pt modelId="{EE0D4EF3-18BF-6C43-BAFE-4CAB667996B9}" type="pres">
      <dgm:prSet presAssocID="{39FF471C-494D-544C-BBDA-021740649FCF}" presName="parTxOnly" presStyleLbl="node1" presStyleIdx="0" presStyleCnt="3">
        <dgm:presLayoutVars>
          <dgm:bulletEnabled val="1"/>
        </dgm:presLayoutVars>
      </dgm:prSet>
      <dgm:spPr/>
    </dgm:pt>
    <dgm:pt modelId="{38771679-F899-7942-8EDB-89B69BE36F4B}" type="pres">
      <dgm:prSet presAssocID="{ABCB924D-C5FD-A643-89DA-C0A39A29D7B6}" presName="parSpace" presStyleCnt="0"/>
      <dgm:spPr/>
    </dgm:pt>
    <dgm:pt modelId="{6DB1796E-84C1-CB4D-887B-EB87A645B40A}" type="pres">
      <dgm:prSet presAssocID="{EF3D8D48-E131-694B-890F-8C8F05056D06}" presName="parTxOnly" presStyleLbl="node1" presStyleIdx="1" presStyleCnt="3">
        <dgm:presLayoutVars>
          <dgm:bulletEnabled val="1"/>
        </dgm:presLayoutVars>
      </dgm:prSet>
      <dgm:spPr/>
    </dgm:pt>
    <dgm:pt modelId="{69586BC9-D0E6-634B-9879-5192A5524A28}" type="pres">
      <dgm:prSet presAssocID="{ADAC7D36-105D-1E4B-9822-8FD5E48CED9A}" presName="parSpace" presStyleCnt="0"/>
      <dgm:spPr/>
    </dgm:pt>
    <dgm:pt modelId="{003E8515-57D4-E44D-A30B-241E230C1D99}" type="pres">
      <dgm:prSet presAssocID="{7E0C5B5A-7546-2640-B73F-5EDB97681507}" presName="parTxOnly" presStyleLbl="node1" presStyleIdx="2" presStyleCnt="3">
        <dgm:presLayoutVars>
          <dgm:bulletEnabled val="1"/>
        </dgm:presLayoutVars>
      </dgm:prSet>
      <dgm:spPr/>
    </dgm:pt>
  </dgm:ptLst>
  <dgm:cxnLst>
    <dgm:cxn modelId="{AD736310-5B6C-9345-B84A-FD2FCD889231}" type="presOf" srcId="{B65604B6-74EF-BE43-80C4-866499F40144}" destId="{63D562C8-B6C8-E746-983A-220653FEA56A}" srcOrd="0" destOrd="0" presId="urn:microsoft.com/office/officeart/2005/8/layout/hChevron3"/>
    <dgm:cxn modelId="{8DABC16D-16AB-534C-8015-B3492CB4B0B2}" type="presOf" srcId="{7E0C5B5A-7546-2640-B73F-5EDB97681507}" destId="{003E8515-57D4-E44D-A30B-241E230C1D99}" srcOrd="0" destOrd="0" presId="urn:microsoft.com/office/officeart/2005/8/layout/hChevron3"/>
    <dgm:cxn modelId="{6ED6FBAB-024F-FD47-8753-A679593B6E41}" type="presOf" srcId="{39FF471C-494D-544C-BBDA-021740649FCF}" destId="{EE0D4EF3-18BF-6C43-BAFE-4CAB667996B9}" srcOrd="0" destOrd="0" presId="urn:microsoft.com/office/officeart/2005/8/layout/hChevron3"/>
    <dgm:cxn modelId="{A76FEEC9-9306-ED4C-8712-ABA6B486F0B8}" type="presOf" srcId="{EF3D8D48-E131-694B-890F-8C8F05056D06}" destId="{6DB1796E-84C1-CB4D-887B-EB87A645B40A}" srcOrd="0" destOrd="0" presId="urn:microsoft.com/office/officeart/2005/8/layout/hChevron3"/>
    <dgm:cxn modelId="{451679CA-B0DD-F74B-A7BA-6E0C0C0E3978}" srcId="{B65604B6-74EF-BE43-80C4-866499F40144}" destId="{EF3D8D48-E131-694B-890F-8C8F05056D06}" srcOrd="1" destOrd="0" parTransId="{9CABD1F8-5BE4-D144-B6C6-576E75B6BCC2}" sibTransId="{ADAC7D36-105D-1E4B-9822-8FD5E48CED9A}"/>
    <dgm:cxn modelId="{DA09CECF-6917-8346-B9C5-899AF4F15228}" srcId="{B65604B6-74EF-BE43-80C4-866499F40144}" destId="{7E0C5B5A-7546-2640-B73F-5EDB97681507}" srcOrd="2" destOrd="0" parTransId="{C9EF3A99-770D-194E-A51C-DA9A6D2E10AE}" sibTransId="{101CB469-0CAC-D848-9D24-E684799267DE}"/>
    <dgm:cxn modelId="{2CB908EB-952A-AC4A-AE14-F95A9641E9A4}" srcId="{B65604B6-74EF-BE43-80C4-866499F40144}" destId="{39FF471C-494D-544C-BBDA-021740649FCF}" srcOrd="0" destOrd="0" parTransId="{1A1AB547-6A88-CF4E-82C6-CA2A8BE5BBD3}" sibTransId="{ABCB924D-C5FD-A643-89DA-C0A39A29D7B6}"/>
    <dgm:cxn modelId="{0833E41A-FE1C-D040-BF0F-CC9773B29BC5}" type="presParOf" srcId="{63D562C8-B6C8-E746-983A-220653FEA56A}" destId="{EE0D4EF3-18BF-6C43-BAFE-4CAB667996B9}" srcOrd="0" destOrd="0" presId="urn:microsoft.com/office/officeart/2005/8/layout/hChevron3"/>
    <dgm:cxn modelId="{901EA880-E64B-2345-B88D-3CF956436884}" type="presParOf" srcId="{63D562C8-B6C8-E746-983A-220653FEA56A}" destId="{38771679-F899-7942-8EDB-89B69BE36F4B}" srcOrd="1" destOrd="0" presId="urn:microsoft.com/office/officeart/2005/8/layout/hChevron3"/>
    <dgm:cxn modelId="{765789B7-8C83-394A-9BAB-8249F5477223}" type="presParOf" srcId="{63D562C8-B6C8-E746-983A-220653FEA56A}" destId="{6DB1796E-84C1-CB4D-887B-EB87A645B40A}" srcOrd="2" destOrd="0" presId="urn:microsoft.com/office/officeart/2005/8/layout/hChevron3"/>
    <dgm:cxn modelId="{06D39E0F-9037-6F43-8372-75D93B765B2B}" type="presParOf" srcId="{63D562C8-B6C8-E746-983A-220653FEA56A}" destId="{69586BC9-D0E6-634B-9879-5192A5524A28}" srcOrd="3" destOrd="0" presId="urn:microsoft.com/office/officeart/2005/8/layout/hChevron3"/>
    <dgm:cxn modelId="{90B45586-73BD-9042-B5C1-166FE6311215}" type="presParOf" srcId="{63D562C8-B6C8-E746-983A-220653FEA56A}" destId="{003E8515-57D4-E44D-A30B-241E230C1D99}"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0D4EF3-18BF-6C43-BAFE-4CAB667996B9}">
      <dsp:nvSpPr>
        <dsp:cNvPr id="0" name=""/>
        <dsp:cNvSpPr/>
      </dsp:nvSpPr>
      <dsp:spPr>
        <a:xfrm>
          <a:off x="2678" y="1563489"/>
          <a:ext cx="2342554" cy="937021"/>
        </a:xfrm>
        <a:prstGeom prst="homePlate">
          <a:avLst/>
        </a:prstGeom>
        <a:solidFill>
          <a:schemeClr val="tx2">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4018" tIns="72009" rIns="36005" bIns="72009" numCol="1" spcCol="1270" anchor="ctr" anchorCtr="0">
          <a:noAutofit/>
        </a:bodyPr>
        <a:lstStyle/>
        <a:p>
          <a:pPr marL="0" lvl="0" indent="0" algn="ctr" defTabSz="1200150">
            <a:lnSpc>
              <a:spcPct val="90000"/>
            </a:lnSpc>
            <a:spcBef>
              <a:spcPct val="0"/>
            </a:spcBef>
            <a:spcAft>
              <a:spcPct val="35000"/>
            </a:spcAft>
            <a:buNone/>
          </a:pPr>
          <a:r>
            <a:rPr lang="en-US" sz="2700" kern="1200" dirty="0"/>
            <a:t>Endorse</a:t>
          </a:r>
        </a:p>
      </dsp:txBody>
      <dsp:txXfrm>
        <a:off x="2678" y="1563489"/>
        <a:ext cx="2108299" cy="937021"/>
      </dsp:txXfrm>
    </dsp:sp>
    <dsp:sp modelId="{6DB1796E-84C1-CB4D-887B-EB87A645B40A}">
      <dsp:nvSpPr>
        <dsp:cNvPr id="0" name=""/>
        <dsp:cNvSpPr/>
      </dsp:nvSpPr>
      <dsp:spPr>
        <a:xfrm>
          <a:off x="1876722" y="1563489"/>
          <a:ext cx="2342554" cy="937021"/>
        </a:xfrm>
        <a:prstGeom prst="chevron">
          <a:avLst/>
        </a:prstGeom>
        <a:solidFill>
          <a:schemeClr val="tx2">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en-US" sz="2700" kern="1200" dirty="0"/>
            <a:t>Order</a:t>
          </a:r>
        </a:p>
      </dsp:txBody>
      <dsp:txXfrm>
        <a:off x="2345233" y="1563489"/>
        <a:ext cx="1405533" cy="937021"/>
      </dsp:txXfrm>
    </dsp:sp>
    <dsp:sp modelId="{003E8515-57D4-E44D-A30B-241E230C1D99}">
      <dsp:nvSpPr>
        <dsp:cNvPr id="0" name=""/>
        <dsp:cNvSpPr/>
      </dsp:nvSpPr>
      <dsp:spPr>
        <a:xfrm>
          <a:off x="3750766" y="1563489"/>
          <a:ext cx="2342554" cy="937021"/>
        </a:xfrm>
        <a:prstGeom prst="chevron">
          <a:avLst/>
        </a:prstGeom>
        <a:solidFill>
          <a:schemeClr val="tx2">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en-US" sz="2700" kern="1200" dirty="0"/>
            <a:t>Validate</a:t>
          </a:r>
        </a:p>
      </dsp:txBody>
      <dsp:txXfrm>
        <a:off x="4219277" y="1563489"/>
        <a:ext cx="1405533" cy="937021"/>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6F0A814-E159-894C-8692-31D5C36A64BD}" type="datetimeFigureOut">
              <a:rPr lang="en-US" smtClean="0">
                <a:latin typeface="Arial" charset="0"/>
              </a:rPr>
              <a:t>3/26/2019</a:t>
            </a:fld>
            <a:endParaRPr lang="en-US" dirty="0">
              <a:latin typeface="Arial"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B39A7B8-3F3E-8A42-880B-CE0E7C88867F}"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4327445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rial"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rial" charset="0"/>
              </a:defRPr>
            </a:lvl1pPr>
          </a:lstStyle>
          <a:p>
            <a:fld id="{70E50384-CE9B-A84A-859E-C8C6A6081C60}" type="datetimeFigureOut">
              <a:rPr lang="en-US" smtClean="0"/>
              <a:pPr/>
              <a:t>3/26/2019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rial" charset="0"/>
              </a:defRPr>
            </a:lvl1pPr>
          </a:lstStyle>
          <a:p>
            <a:fld id="{EDDE39F7-555F-4E49-87AD-0EBF9F90242A}" type="slidenum">
              <a:rPr lang="en-US" smtClean="0"/>
              <a:pPr/>
              <a:t>‹#›</a:t>
            </a:fld>
            <a:endParaRPr lang="en-US" dirty="0"/>
          </a:p>
        </p:txBody>
      </p:sp>
    </p:spTree>
    <p:extLst>
      <p:ext uri="{BB962C8B-B14F-4D97-AF65-F5344CB8AC3E}">
        <p14:creationId xmlns:p14="http://schemas.microsoft.com/office/powerpoint/2010/main" val="301195010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b="0" i="0" kern="1200">
        <a:solidFill>
          <a:schemeClr val="tx1"/>
        </a:solidFill>
        <a:latin typeface="Arial" charset="0"/>
        <a:ea typeface="+mn-ea"/>
        <a:cs typeface="+mn-cs"/>
      </a:defRPr>
    </a:lvl1pPr>
    <a:lvl2pPr marL="457200" algn="l" defTabSz="457200" rtl="0" eaLnBrk="1" latinLnBrk="0" hangingPunct="1">
      <a:defRPr sz="1200" b="0" i="0" kern="1200">
        <a:solidFill>
          <a:schemeClr val="tx1"/>
        </a:solidFill>
        <a:latin typeface="Arial" charset="0"/>
        <a:ea typeface="+mn-ea"/>
        <a:cs typeface="+mn-cs"/>
      </a:defRPr>
    </a:lvl2pPr>
    <a:lvl3pPr marL="914400" algn="l" defTabSz="457200" rtl="0" eaLnBrk="1" latinLnBrk="0" hangingPunct="1">
      <a:defRPr sz="1200" b="0" i="0" kern="1200">
        <a:solidFill>
          <a:schemeClr val="tx1"/>
        </a:solidFill>
        <a:latin typeface="Arial" charset="0"/>
        <a:ea typeface="+mn-ea"/>
        <a:cs typeface="+mn-cs"/>
      </a:defRPr>
    </a:lvl3pPr>
    <a:lvl4pPr marL="1371600" algn="l" defTabSz="457200" rtl="0" eaLnBrk="1" latinLnBrk="0" hangingPunct="1">
      <a:defRPr sz="1200" b="0" i="0" kern="1200">
        <a:solidFill>
          <a:schemeClr val="tx1"/>
        </a:solidFill>
        <a:latin typeface="Arial" charset="0"/>
        <a:ea typeface="+mn-ea"/>
        <a:cs typeface="+mn-cs"/>
      </a:defRPr>
    </a:lvl4pPr>
    <a:lvl5pPr marL="1828800" algn="l" defTabSz="457200" rtl="0" eaLnBrk="1" latinLnBrk="0" hangingPunct="1">
      <a:defRPr sz="1200" b="0" i="0" kern="1200">
        <a:solidFill>
          <a:schemeClr val="tx1"/>
        </a:solidFill>
        <a:latin typeface="Arial"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DE39F7-555F-4E49-87AD-0EBF9F90242A}" type="slidenum">
              <a:rPr lang="en-US" smtClean="0"/>
              <a:t>1</a:t>
            </a:fld>
            <a:endParaRPr lang="en-US"/>
          </a:p>
        </p:txBody>
      </p:sp>
    </p:spTree>
    <p:extLst>
      <p:ext uri="{BB962C8B-B14F-4D97-AF65-F5344CB8AC3E}">
        <p14:creationId xmlns:p14="http://schemas.microsoft.com/office/powerpoint/2010/main" val="6317398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Overview of sample transaction (slides 1-7):</a:t>
            </a:r>
          </a:p>
          <a:p>
            <a:r>
              <a:rPr lang="en-US" sz="1200" kern="1200" dirty="0">
                <a:solidFill>
                  <a:schemeClr val="tx1"/>
                </a:solidFill>
                <a:effectLst/>
                <a:latin typeface="+mn-lt"/>
                <a:ea typeface="+mn-ea"/>
                <a:cs typeface="+mn-cs"/>
              </a:rPr>
              <a:t>Separation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simulation (</a:t>
            </a:r>
            <a:r>
              <a:rPr lang="en-US" sz="1200" kern="1200" dirty="0" err="1">
                <a:solidFill>
                  <a:schemeClr val="tx1"/>
                </a:solidFill>
                <a:effectLst/>
                <a:latin typeface="+mn-lt"/>
                <a:ea typeface="+mn-ea"/>
                <a:cs typeface="+mn-cs"/>
              </a:rPr>
              <a:t>chaincode</a:t>
            </a:r>
            <a:r>
              <a:rPr lang="en-US" sz="1200" kern="1200" dirty="0">
                <a:solidFill>
                  <a:schemeClr val="tx1"/>
                </a:solidFill>
                <a:effectLst/>
                <a:latin typeface="+mn-lt"/>
                <a:ea typeface="+mn-ea"/>
                <a:cs typeface="+mn-cs"/>
              </a:rPr>
              <a:t> execution) and block validation/commit </a:t>
            </a:r>
            <a:endParaRPr lang="en-US" dirty="0">
              <a:effectLst/>
            </a:endParaRPr>
          </a:p>
          <a:p>
            <a:pPr marL="171450" indent="-171450">
              <a:buFont typeface="Arial" charset="0"/>
              <a:buChar char="•"/>
            </a:pPr>
            <a:r>
              <a:rPr lang="en-US" sz="1200" kern="1200" dirty="0">
                <a:solidFill>
                  <a:schemeClr val="tx1"/>
                </a:solidFill>
                <a:effectLst/>
                <a:latin typeface="+mn-lt"/>
                <a:ea typeface="+mn-ea"/>
                <a:cs typeface="+mn-cs"/>
              </a:rPr>
              <a:t>Invocation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a:t>
            </a:r>
            <a:r>
              <a:rPr lang="en-US" sz="1200" kern="1200" dirty="0" err="1">
                <a:solidFill>
                  <a:schemeClr val="tx1"/>
                </a:solidFill>
                <a:effectLst/>
                <a:latin typeface="+mn-lt"/>
                <a:ea typeface="+mn-ea"/>
                <a:cs typeface="+mn-cs"/>
              </a:rPr>
              <a:t>chaincode</a:t>
            </a:r>
            <a:r>
              <a:rPr lang="en-US" sz="1200" kern="1200" dirty="0">
                <a:solidFill>
                  <a:schemeClr val="tx1"/>
                </a:solidFill>
                <a:effectLst/>
                <a:latin typeface="+mn-lt"/>
                <a:ea typeface="+mn-ea"/>
                <a:cs typeface="+mn-cs"/>
              </a:rPr>
              <a:t> operation (business transaction) carried out in 3 phases: </a:t>
            </a:r>
          </a:p>
          <a:p>
            <a:pPr marL="685800" lvl="1" indent="-228600">
              <a:buFont typeface="+mj-lt"/>
              <a:buAutoNum type="arabicPeriod"/>
            </a:pPr>
            <a:r>
              <a:rPr lang="en-US" sz="1200" kern="1200" dirty="0" err="1">
                <a:solidFill>
                  <a:schemeClr val="tx1"/>
                </a:solidFill>
                <a:effectLst/>
                <a:latin typeface="+mn-lt"/>
                <a:ea typeface="+mn-ea"/>
                <a:cs typeface="+mn-cs"/>
              </a:rPr>
              <a:t>Chaincode</a:t>
            </a:r>
            <a:r>
              <a:rPr lang="en-US" sz="1200" kern="1200" dirty="0">
                <a:solidFill>
                  <a:schemeClr val="tx1"/>
                </a:solidFill>
                <a:effectLst/>
                <a:latin typeface="+mn-lt"/>
                <a:ea typeface="+mn-ea"/>
                <a:cs typeface="+mn-cs"/>
              </a:rPr>
              <a:t> operation execution simulated on ‘endorsing’ peers. </a:t>
            </a:r>
          </a:p>
          <a:p>
            <a:pPr marL="1143000" lvl="2" indent="-228600">
              <a:buFont typeface="Arial" charset="0"/>
              <a:buChar char="•"/>
            </a:pPr>
            <a:r>
              <a:rPr lang="en-US" sz="1200" kern="1200" dirty="0">
                <a:solidFill>
                  <a:schemeClr val="tx1"/>
                </a:solidFill>
                <a:effectLst/>
                <a:latin typeface="+mn-lt"/>
                <a:ea typeface="+mn-ea"/>
                <a:cs typeface="+mn-cs"/>
              </a:rPr>
              <a:t>Parallel simulation enabled on endorsers for improved concurrency and scalability since the simulation does not update the </a:t>
            </a:r>
            <a:r>
              <a:rPr lang="en-US" sz="1200" kern="1200" dirty="0" err="1">
                <a:solidFill>
                  <a:schemeClr val="tx1"/>
                </a:solidFill>
                <a:effectLst/>
                <a:latin typeface="+mn-lt"/>
                <a:ea typeface="+mn-ea"/>
                <a:cs typeface="+mn-cs"/>
              </a:rPr>
              <a:t>blockchain</a:t>
            </a:r>
            <a:r>
              <a:rPr lang="en-US" sz="1200" kern="1200" dirty="0">
                <a:solidFill>
                  <a:schemeClr val="tx1"/>
                </a:solidFill>
                <a:effectLst/>
                <a:latin typeface="+mn-lt"/>
                <a:ea typeface="+mn-ea"/>
                <a:cs typeface="+mn-cs"/>
              </a:rPr>
              <a:t> state</a:t>
            </a:r>
          </a:p>
          <a:p>
            <a:pPr marL="685800" lvl="1" indent="-228600">
              <a:buFont typeface="+mj-lt"/>
              <a:buAutoNum type="arabicPeriod"/>
            </a:pPr>
            <a:r>
              <a:rPr lang="en-US" sz="1200" kern="1200" dirty="0">
                <a:solidFill>
                  <a:schemeClr val="tx1"/>
                </a:solidFill>
                <a:effectLst/>
                <a:latin typeface="+mn-lt"/>
                <a:ea typeface="+mn-ea"/>
                <a:cs typeface="+mn-cs"/>
              </a:rPr>
              <a:t>Simulation determines business </a:t>
            </a:r>
            <a:r>
              <a:rPr lang="en-US" sz="1200" kern="1200" dirty="0" err="1">
                <a:solidFill>
                  <a:schemeClr val="tx1"/>
                </a:solidFill>
                <a:effectLst/>
                <a:latin typeface="+mn-lt"/>
                <a:ea typeface="+mn-ea"/>
                <a:cs typeface="+mn-cs"/>
              </a:rPr>
              <a:t>tran</a:t>
            </a:r>
            <a:r>
              <a:rPr lang="en-US" sz="1200" kern="1200" dirty="0">
                <a:solidFill>
                  <a:schemeClr val="tx1"/>
                </a:solidFill>
                <a:effectLst/>
                <a:latin typeface="+mn-lt"/>
                <a:ea typeface="+mn-ea"/>
                <a:cs typeface="+mn-cs"/>
              </a:rPr>
              <a:t>-proposal: </a:t>
            </a:r>
            <a:r>
              <a:rPr lang="en-US" sz="1200" kern="1200" dirty="0" err="1">
                <a:solidFill>
                  <a:schemeClr val="tx1"/>
                </a:solidFill>
                <a:effectLst/>
                <a:latin typeface="+mn-lt"/>
                <a:ea typeface="+mn-ea"/>
                <a:cs typeface="+mn-cs"/>
              </a:rPr>
              <a:t>readset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writeset</a:t>
            </a:r>
            <a:r>
              <a:rPr lang="en-US" sz="1200" kern="1200" dirty="0">
                <a:solidFill>
                  <a:schemeClr val="tx1"/>
                </a:solidFill>
                <a:effectLst/>
                <a:latin typeface="+mn-lt"/>
                <a:ea typeface="+mn-ea"/>
                <a:cs typeface="+mn-cs"/>
              </a:rPr>
              <a:t>, and broadcasts this to the ordering service.</a:t>
            </a:r>
          </a:p>
          <a:p>
            <a:pPr marL="685800" lvl="1" indent="-228600">
              <a:buFont typeface="+mj-lt"/>
              <a:buAutoNum type="arabicPeriod"/>
            </a:pPr>
            <a:r>
              <a:rPr lang="en-US" sz="1200" kern="1200" dirty="0">
                <a:solidFill>
                  <a:schemeClr val="tx1"/>
                </a:solidFill>
                <a:effectLst/>
                <a:latin typeface="+mn-lt"/>
                <a:ea typeface="+mn-ea"/>
                <a:cs typeface="+mn-cs"/>
              </a:rPr>
              <a:t>Tran-proposal is then ordered </a:t>
            </a:r>
            <a:r>
              <a:rPr lang="en-US" sz="1200" kern="1200" dirty="0" err="1">
                <a:solidFill>
                  <a:schemeClr val="tx1"/>
                </a:solidFill>
                <a:effectLst/>
                <a:latin typeface="+mn-lt"/>
                <a:ea typeface="+mn-ea"/>
                <a:cs typeface="+mn-cs"/>
              </a:rPr>
              <a:t>w.r.t</a:t>
            </a:r>
            <a:r>
              <a:rPr lang="en-US" sz="1200" kern="1200" dirty="0">
                <a:solidFill>
                  <a:schemeClr val="tx1"/>
                </a:solidFill>
                <a:effectLst/>
                <a:latin typeface="+mn-lt"/>
                <a:ea typeface="+mn-ea"/>
                <a:cs typeface="+mn-cs"/>
              </a:rPr>
              <a:t>. other </a:t>
            </a:r>
            <a:r>
              <a:rPr lang="en-US" sz="1200" kern="1200" dirty="0" err="1">
                <a:solidFill>
                  <a:schemeClr val="tx1"/>
                </a:solidFill>
                <a:effectLst/>
                <a:latin typeface="+mn-lt"/>
                <a:ea typeface="+mn-ea"/>
                <a:cs typeface="+mn-cs"/>
              </a:rPr>
              <a:t>tran</a:t>
            </a:r>
            <a:r>
              <a:rPr lang="en-US" sz="1200" kern="1200" dirty="0">
                <a:solidFill>
                  <a:schemeClr val="tx1"/>
                </a:solidFill>
                <a:effectLst/>
                <a:latin typeface="+mn-lt"/>
                <a:ea typeface="+mn-ea"/>
                <a:cs typeface="+mn-cs"/>
              </a:rPr>
              <a:t>-proposals and broadcast to </a:t>
            </a:r>
            <a:r>
              <a:rPr lang="en-US" sz="1200" kern="1200" dirty="0" err="1">
                <a:solidFill>
                  <a:schemeClr val="tx1"/>
                </a:solidFill>
                <a:effectLst/>
                <a:latin typeface="+mn-lt"/>
                <a:ea typeface="+mn-ea"/>
                <a:cs typeface="+mn-cs"/>
              </a:rPr>
              <a:t>commiting</a:t>
            </a:r>
            <a:r>
              <a:rPr lang="en-US" sz="1200" kern="1200" dirty="0">
                <a:solidFill>
                  <a:schemeClr val="tx1"/>
                </a:solidFill>
                <a:effectLst/>
                <a:latin typeface="+mn-lt"/>
                <a:ea typeface="+mn-ea"/>
                <a:cs typeface="+mn-cs"/>
              </a:rPr>
              <a:t> peers (includes endorsing peers).</a:t>
            </a:r>
          </a:p>
          <a:p>
            <a:pPr marL="228600" lvl="0" indent="-228600">
              <a:buFont typeface="Arial" charset="0"/>
              <a:buChar char="•"/>
            </a:pPr>
            <a:r>
              <a:rPr lang="en-US" sz="1200" kern="1200" dirty="0" err="1">
                <a:solidFill>
                  <a:schemeClr val="tx1"/>
                </a:solidFill>
                <a:effectLst/>
                <a:latin typeface="+mn-lt"/>
                <a:ea typeface="+mn-ea"/>
                <a:cs typeface="+mn-cs"/>
              </a:rPr>
              <a:t>Commiting</a:t>
            </a:r>
            <a:r>
              <a:rPr lang="en-US" sz="1200" kern="1200" dirty="0">
                <a:solidFill>
                  <a:schemeClr val="tx1"/>
                </a:solidFill>
                <a:effectLst/>
                <a:latin typeface="+mn-lt"/>
                <a:ea typeface="+mn-ea"/>
                <a:cs typeface="+mn-cs"/>
              </a:rPr>
              <a:t> peers validate </a:t>
            </a:r>
            <a:r>
              <a:rPr lang="en-US" sz="1200" kern="1200" dirty="0" err="1">
                <a:solidFill>
                  <a:schemeClr val="tx1"/>
                </a:solidFill>
                <a:effectLst/>
                <a:latin typeface="+mn-lt"/>
                <a:ea typeface="+mn-ea"/>
                <a:cs typeface="+mn-cs"/>
              </a:rPr>
              <a:t>tran-proposal.readset</a:t>
            </a:r>
            <a:r>
              <a:rPr lang="en-US" sz="1200" kern="1200" dirty="0">
                <a:solidFill>
                  <a:schemeClr val="tx1"/>
                </a:solidFill>
                <a:effectLst/>
                <a:latin typeface="+mn-lt"/>
                <a:ea typeface="+mn-ea"/>
                <a:cs typeface="+mn-cs"/>
              </a:rPr>
              <a:t> has not been modified since simulation, and applies the </a:t>
            </a:r>
            <a:r>
              <a:rPr lang="en-US" sz="1200" kern="1200" dirty="0" err="1">
                <a:solidFill>
                  <a:schemeClr val="tx1"/>
                </a:solidFill>
                <a:effectLst/>
                <a:latin typeface="+mn-lt"/>
                <a:ea typeface="+mn-ea"/>
                <a:cs typeface="+mn-cs"/>
              </a:rPr>
              <a:t>tran-proposal</a:t>
            </a:r>
            <a:r>
              <a:rPr lang="en-US" sz="1200" kern="1200" baseline="0" dirty="0" err="1">
                <a:solidFill>
                  <a:schemeClr val="tx1"/>
                </a:solidFill>
                <a:effectLst/>
                <a:latin typeface="+mn-lt"/>
                <a:ea typeface="+mn-ea"/>
                <a:cs typeface="+mn-cs"/>
              </a:rPr>
              <a:t>.</a:t>
            </a:r>
            <a:r>
              <a:rPr lang="en-US" sz="1200" kern="1200" dirty="0" err="1">
                <a:solidFill>
                  <a:schemeClr val="tx1"/>
                </a:solidFill>
                <a:effectLst/>
                <a:latin typeface="+mn-lt"/>
                <a:ea typeface="+mn-ea"/>
                <a:cs typeface="+mn-cs"/>
              </a:rPr>
              <a:t>writeset</a:t>
            </a:r>
            <a:r>
              <a:rPr lang="en-US" sz="1200" kern="1200" dirty="0">
                <a:solidFill>
                  <a:schemeClr val="tx1"/>
                </a:solidFill>
                <a:effectLst/>
                <a:latin typeface="+mn-lt"/>
                <a:ea typeface="+mn-ea"/>
                <a:cs typeface="+mn-cs"/>
              </a:rPr>
              <a:t> ‘atomically’.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7CA23C2C-3334-4B4F-92AB-A790C33FFEE9}" type="slidenum">
              <a:rPr lang="en-US" smtClean="0"/>
              <a:t>11</a:t>
            </a:fld>
            <a:endParaRPr lang="en-US"/>
          </a:p>
        </p:txBody>
      </p:sp>
    </p:spTree>
    <p:extLst>
      <p:ext uri="{BB962C8B-B14F-4D97-AF65-F5344CB8AC3E}">
        <p14:creationId xmlns:p14="http://schemas.microsoft.com/office/powerpoint/2010/main" val="52876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E39F7-555F-4E49-87AD-0EBF9F90242A}" type="slidenum">
              <a:rPr lang="en-US" smtClean="0"/>
              <a:pPr/>
              <a:t>13</a:t>
            </a:fld>
            <a:endParaRPr lang="en-US" dirty="0"/>
          </a:p>
        </p:txBody>
      </p:sp>
    </p:spTree>
    <p:extLst>
      <p:ext uri="{BB962C8B-B14F-4D97-AF65-F5344CB8AC3E}">
        <p14:creationId xmlns:p14="http://schemas.microsoft.com/office/powerpoint/2010/main" val="9369933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DE39F7-555F-4E49-87AD-0EBF9F90242A}" type="slidenum">
              <a:rPr lang="en-US" smtClean="0"/>
              <a:pPr/>
              <a:t>17</a:t>
            </a:fld>
            <a:endParaRPr lang="en-US" dirty="0"/>
          </a:p>
        </p:txBody>
      </p:sp>
    </p:spTree>
    <p:extLst>
      <p:ext uri="{BB962C8B-B14F-4D97-AF65-F5344CB8AC3E}">
        <p14:creationId xmlns:p14="http://schemas.microsoft.com/office/powerpoint/2010/main" val="3157863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DE39F7-555F-4E49-87AD-0EBF9F90242A}" type="slidenum">
              <a:rPr lang="en-US" smtClean="0"/>
              <a:t>18</a:t>
            </a:fld>
            <a:endParaRPr lang="en-US"/>
          </a:p>
        </p:txBody>
      </p:sp>
    </p:spTree>
    <p:extLst>
      <p:ext uri="{BB962C8B-B14F-4D97-AF65-F5344CB8AC3E}">
        <p14:creationId xmlns:p14="http://schemas.microsoft.com/office/powerpoint/2010/main" val="2273948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D89152D-EE5E-1943-9F5A-552F82390F6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409908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 Process of retrieving and replacing unsafe goods for consumption.</a:t>
            </a:r>
          </a:p>
        </p:txBody>
      </p:sp>
      <p:sp>
        <p:nvSpPr>
          <p:cNvPr id="4" name="Slide Number Placeholder 3"/>
          <p:cNvSpPr>
            <a:spLocks noGrp="1"/>
          </p:cNvSpPr>
          <p:nvPr>
            <p:ph type="sldNum" sz="quarter" idx="5"/>
          </p:nvPr>
        </p:nvSpPr>
        <p:spPr/>
        <p:txBody>
          <a:bodyPr/>
          <a:lstStyle/>
          <a:p>
            <a:fld id="{EDDE39F7-555F-4E49-87AD-0EBF9F90242A}" type="slidenum">
              <a:rPr lang="en-US" smtClean="0"/>
              <a:pPr/>
              <a:t>21</a:t>
            </a:fld>
            <a:endParaRPr lang="en-US" dirty="0"/>
          </a:p>
        </p:txBody>
      </p:sp>
    </p:spTree>
    <p:extLst>
      <p:ext uri="{BB962C8B-B14F-4D97-AF65-F5344CB8AC3E}">
        <p14:creationId xmlns:p14="http://schemas.microsoft.com/office/powerpoint/2010/main" val="7459746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From the ground</a:t>
            </a:r>
            <a:r>
              <a:rPr lang="en-US" sz="1200" kern="1200" baseline="0" dirty="0">
                <a:solidFill>
                  <a:schemeClr val="tx1"/>
                </a:solidFill>
                <a:effectLst/>
                <a:latin typeface="+mn-lt"/>
                <a:ea typeface="+mn-ea"/>
                <a:cs typeface="+mn-cs"/>
              </a:rPr>
              <a:t> up, w</a:t>
            </a:r>
            <a:r>
              <a:rPr lang="en-US" sz="1200" kern="1200" dirty="0">
                <a:solidFill>
                  <a:schemeClr val="tx1"/>
                </a:solidFill>
                <a:effectLst/>
                <a:latin typeface="+mn-lt"/>
                <a:ea typeface="+mn-ea"/>
                <a:cs typeface="+mn-cs"/>
              </a:rPr>
              <a:t>e built the solution on top of Hyperledger Fabric, which is an open source framework,</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support the collaborative development of </a:t>
            </a:r>
            <a:r>
              <a:rPr lang="en-US" sz="1200" kern="1200" dirty="0" err="1">
                <a:solidFill>
                  <a:schemeClr val="tx1"/>
                </a:solidFill>
                <a:effectLst/>
                <a:latin typeface="+mn-lt"/>
                <a:ea typeface="+mn-ea"/>
                <a:cs typeface="+mn-cs"/>
              </a:rPr>
              <a:t>blockchain</a:t>
            </a:r>
            <a:r>
              <a:rPr lang="en-US" sz="1200" kern="1200" dirty="0">
                <a:solidFill>
                  <a:schemeClr val="tx1"/>
                </a:solidFill>
                <a:effectLst/>
                <a:latin typeface="+mn-lt"/>
                <a:ea typeface="+mn-ea"/>
                <a:cs typeface="+mn-cs"/>
              </a:rPr>
              <a:t>-based ledgers. The IBM</a:t>
            </a:r>
            <a:r>
              <a:rPr lang="en-US" sz="1200" kern="1200" baseline="0" dirty="0">
                <a:solidFill>
                  <a:schemeClr val="tx1"/>
                </a:solidFill>
                <a:effectLst/>
                <a:latin typeface="+mn-lt"/>
                <a:ea typeface="+mn-ea"/>
                <a:cs typeface="+mn-cs"/>
              </a:rPr>
              <a:t> Blockchain Platform </a:t>
            </a:r>
            <a:r>
              <a:rPr lang="en-US" sz="1200" kern="1200" dirty="0">
                <a:solidFill>
                  <a:schemeClr val="tx1"/>
                </a:solidFill>
                <a:effectLst/>
                <a:latin typeface="+mn-lt"/>
                <a:ea typeface="+mn-ea"/>
                <a:cs typeface="+mn-cs"/>
              </a:rPr>
              <a:t>is an enterprise ready blockchain application development solution</a:t>
            </a:r>
            <a:r>
              <a:rPr lang="en-US" sz="1200" kern="1200" baseline="0" dirty="0">
                <a:solidFill>
                  <a:schemeClr val="tx1"/>
                </a:solidFill>
                <a:effectLst/>
                <a:latin typeface="+mn-lt"/>
                <a:ea typeface="+mn-ea"/>
                <a:cs typeface="+mn-cs"/>
              </a:rPr>
              <a:t>, from which IBM Food Trust was built.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IBM Food Trust is modular and, in addition to data entry and access, there are two other modules that help to </a:t>
            </a:r>
            <a:r>
              <a:rPr lang="en-US" sz="1200" b="0" i="0" u="none" strike="noStrike" kern="1200" baseline="0" dirty="0">
                <a:solidFill>
                  <a:schemeClr val="tx1"/>
                </a:solidFill>
                <a:latin typeface="+mn-lt"/>
                <a:ea typeface="+mn-ea"/>
                <a:cs typeface="+mn-cs"/>
              </a:rPr>
              <a:t>improve food supply chain transparency and efficiency: trace &amp; recall and certificate management. </a:t>
            </a:r>
            <a:r>
              <a:rPr lang="en-US" sz="1200" kern="1200" dirty="0">
                <a:solidFill>
                  <a:schemeClr val="tx1"/>
                </a:solidFill>
                <a:effectLst/>
                <a:latin typeface="+mn-lt"/>
                <a:ea typeface="+mn-ea"/>
                <a:cs typeface="+mn-cs"/>
              </a:rPr>
              <a:t>Trace &amp; Recall provides access to end to end food traceability data.</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Certificate Management gives users the ability to upload, manage, access, and edit compliance documentation over a trusted network.  </a:t>
            </a:r>
          </a:p>
          <a:p>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also plan to build new modules for additional functionality</a:t>
            </a:r>
            <a:r>
              <a:rPr lang="en-US" sz="1200" kern="1200" baseline="0" dirty="0">
                <a:solidFill>
                  <a:schemeClr val="tx1"/>
                </a:solidFill>
                <a:effectLst/>
                <a:latin typeface="+mn-lt"/>
                <a:ea typeface="+mn-ea"/>
                <a:cs typeface="+mn-cs"/>
              </a:rPr>
              <a:t> / capability</a:t>
            </a:r>
            <a:r>
              <a:rPr lang="en-US" sz="1200" kern="1200" dirty="0">
                <a:solidFill>
                  <a:schemeClr val="tx1"/>
                </a:solidFill>
                <a:effectLst/>
                <a:latin typeface="+mn-lt"/>
                <a:ea typeface="+mn-ea"/>
                <a:cs typeface="+mn-cs"/>
              </a:rPr>
              <a:t>.  But we cannot do it all; what is also important is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facilitating an ecosystem model, where anyone can contribute value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extract value.  We are working with 3rd party data providers, like food testing companies, hardware device and scanner manufacturers, cold chain operators, and certification bodies and scheme owners to connect the solution to additional source data, to</a:t>
            </a:r>
            <a:r>
              <a:rPr lang="en-US" sz="1200" kern="1200" baseline="0" dirty="0">
                <a:solidFill>
                  <a:schemeClr val="tx1"/>
                </a:solidFill>
                <a:effectLst/>
                <a:latin typeface="+mn-lt"/>
                <a:ea typeface="+mn-ea"/>
                <a:cs typeface="+mn-cs"/>
              </a:rPr>
              <a:t> further </a:t>
            </a:r>
            <a:r>
              <a:rPr lang="en-US" sz="1200" kern="1200" dirty="0">
                <a:solidFill>
                  <a:schemeClr val="tx1"/>
                </a:solidFill>
                <a:effectLst/>
                <a:latin typeface="+mn-lt"/>
                <a:ea typeface="+mn-ea"/>
                <a:cs typeface="+mn-cs"/>
              </a:rPr>
              <a:t>increase value for participants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DE39F7-555F-4E49-87AD-0EBF9F90242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67292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eaLnBrk="1" hangingPunct="1">
              <a:spcBef>
                <a:spcPct val="0"/>
              </a:spcBef>
              <a:buFont typeface="Calibri" pitchFamily="34" charset="0"/>
              <a:buAutoNum type="arabicPeriod"/>
            </a:pPr>
            <a:r>
              <a:rPr lang="en-US" dirty="0"/>
              <a:t>This is the “BEFORE” picture representing the “status quo” for business networks.</a:t>
            </a:r>
          </a:p>
          <a:p>
            <a:pPr marL="228600" indent="-228600" eaLnBrk="1" hangingPunct="1">
              <a:spcBef>
                <a:spcPct val="0"/>
              </a:spcBef>
              <a:buFont typeface="Calibri" pitchFamily="34" charset="0"/>
              <a:buAutoNum type="arabicPeriod"/>
            </a:pPr>
            <a:endParaRPr lang="en-US" dirty="0"/>
          </a:p>
          <a:p>
            <a:pPr marL="228600" indent="-228600" eaLnBrk="1" hangingPunct="1">
              <a:spcBef>
                <a:spcPct val="0"/>
              </a:spcBef>
              <a:buFont typeface="Calibri" pitchFamily="34" charset="0"/>
              <a:buAutoNum type="arabicPeriod"/>
            </a:pPr>
            <a:r>
              <a:rPr lang="en-US" dirty="0"/>
              <a:t>Each participant keeps their own ledger(s) which are updated to represent business transactions as they occur.</a:t>
            </a:r>
          </a:p>
          <a:p>
            <a:pPr marL="228600" indent="-228600" eaLnBrk="1" hangingPunct="1">
              <a:spcBef>
                <a:spcPct val="0"/>
              </a:spcBef>
              <a:buFont typeface="Calibri" pitchFamily="34" charset="0"/>
              <a:buAutoNum type="arabicPeriod"/>
            </a:pPr>
            <a:endParaRPr lang="en-US" dirty="0"/>
          </a:p>
          <a:p>
            <a:pPr marL="228600" indent="-228600" eaLnBrk="1" hangingPunct="1">
              <a:spcBef>
                <a:spcPct val="0"/>
              </a:spcBef>
              <a:buFont typeface="Calibri" pitchFamily="34" charset="0"/>
              <a:buAutoNum type="arabicPeriod"/>
            </a:pPr>
            <a:r>
              <a:rPr lang="en-US" dirty="0"/>
              <a:t>This is EXPENSIVE due to duplication of effort and intermediaries adding margin for services.</a:t>
            </a:r>
          </a:p>
          <a:p>
            <a:pPr marL="228600" indent="-228600" eaLnBrk="1" hangingPunct="1">
              <a:spcBef>
                <a:spcPct val="0"/>
              </a:spcBef>
              <a:buFont typeface="Calibri" pitchFamily="34" charset="0"/>
              <a:buAutoNum type="arabicPeriod"/>
            </a:pPr>
            <a:endParaRPr lang="en-US" dirty="0"/>
          </a:p>
          <a:p>
            <a:pPr marL="228600" indent="-228600" eaLnBrk="1" hangingPunct="1">
              <a:spcBef>
                <a:spcPct val="0"/>
              </a:spcBef>
              <a:buFont typeface="Calibri" pitchFamily="34" charset="0"/>
              <a:buAutoNum type="arabicPeriod"/>
            </a:pPr>
            <a:r>
              <a:rPr lang="en-US" dirty="0"/>
              <a:t>It is clearly INEFFICIENT, as the business conditions – the contract – is duplicated by every network participant</a:t>
            </a:r>
          </a:p>
          <a:p>
            <a:pPr marL="228600" indent="-228600" eaLnBrk="1" hangingPunct="1">
              <a:spcBef>
                <a:spcPct val="0"/>
              </a:spcBef>
              <a:buFont typeface="Calibri" pitchFamily="34" charset="0"/>
              <a:buAutoNum type="arabicPeriod"/>
            </a:pPr>
            <a:endParaRPr lang="en-US" dirty="0"/>
          </a:p>
          <a:p>
            <a:pPr marL="228600" indent="-228600" eaLnBrk="1" hangingPunct="1">
              <a:spcBef>
                <a:spcPct val="0"/>
              </a:spcBef>
              <a:buFont typeface="Calibri" pitchFamily="34" charset="0"/>
              <a:buAutoNum type="arabicPeriod"/>
            </a:pPr>
            <a:r>
              <a:rPr lang="en-US" dirty="0"/>
              <a:t>It is also VULNERABLE because if a central system (e.g. Bank) is compromised due to an incidents this affects the whole business network.  Incidents can include fraud, cyber attack or a simple mistake.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DE39F7-555F-4E49-87AD-0EBF9F9024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64453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eaLnBrk="1" hangingPunct="1">
              <a:spcBef>
                <a:spcPct val="0"/>
              </a:spcBef>
              <a:buFont typeface="Calibri" pitchFamily="34" charset="0"/>
              <a:buAutoNum type="arabicPeriod"/>
            </a:pPr>
            <a:r>
              <a:rPr lang="en-US" dirty="0"/>
              <a:t>Business never operates in isolation.  They are participants in a business network. </a:t>
            </a:r>
          </a:p>
          <a:p>
            <a:pPr marL="228600" indent="-228600" eaLnBrk="1" hangingPunct="1">
              <a:spcBef>
                <a:spcPct val="0"/>
              </a:spcBef>
              <a:buFont typeface="Calibri" pitchFamily="34" charset="0"/>
              <a:buAutoNum type="arabicPeriod"/>
            </a:pPr>
            <a:endParaRPr lang="en-US" dirty="0"/>
          </a:p>
          <a:p>
            <a:pPr marL="228600" indent="-228600" eaLnBrk="1" hangingPunct="1">
              <a:spcBef>
                <a:spcPct val="0"/>
              </a:spcBef>
              <a:buFont typeface="Calibri" pitchFamily="34" charset="0"/>
              <a:buAutoNum type="arabicPeriod"/>
            </a:pPr>
            <a:r>
              <a:rPr lang="en-US" dirty="0"/>
              <a:t>Business Networks will connect customers, suppliers, banks and regulators and will cross geographical boundaries.</a:t>
            </a:r>
          </a:p>
          <a:p>
            <a:pPr marL="228600" indent="-228600" eaLnBrk="1" hangingPunct="1">
              <a:spcBef>
                <a:spcPct val="0"/>
              </a:spcBef>
              <a:buFont typeface="Calibri" pitchFamily="34" charset="0"/>
              <a:buAutoNum type="arabicPeriod"/>
            </a:pPr>
            <a:endParaRPr lang="en-US" dirty="0"/>
          </a:p>
          <a:p>
            <a:pPr marL="228600" indent="-228600" eaLnBrk="1" hangingPunct="1">
              <a:spcBef>
                <a:spcPct val="0"/>
              </a:spcBef>
              <a:buFont typeface="Calibri" pitchFamily="34" charset="0"/>
              <a:buAutoNum type="arabicPeriod"/>
            </a:pPr>
            <a:r>
              <a:rPr lang="en-US" dirty="0"/>
              <a:t>WEALTH is generated as goods and services move across this network;  this flow is referred to as a MARKET.</a:t>
            </a:r>
          </a:p>
          <a:p>
            <a:pPr marL="228600" indent="-228600" eaLnBrk="1" hangingPunct="1">
              <a:spcBef>
                <a:spcPct val="0"/>
              </a:spcBef>
              <a:buFont typeface="Calibri" pitchFamily="34" charset="0"/>
              <a:buAutoNum type="arabicPeriod"/>
            </a:pPr>
            <a:endParaRPr lang="en-US" dirty="0"/>
          </a:p>
          <a:p>
            <a:pPr marL="228600" indent="-228600" eaLnBrk="1" hangingPunct="1">
              <a:spcBef>
                <a:spcPct val="0"/>
              </a:spcBef>
              <a:buFont typeface="Calibri" pitchFamily="34" charset="0"/>
              <a:buAutoNum type="arabicPeriod"/>
            </a:pPr>
            <a:r>
              <a:rPr lang="en-US" dirty="0"/>
              <a:t>Growth of wealth can be constrained if the network is heavily </a:t>
            </a:r>
            <a:r>
              <a:rPr lang="en-US" dirty="0" err="1"/>
              <a:t>silo’d</a:t>
            </a:r>
            <a:r>
              <a:rPr lang="en-US" dirty="0"/>
              <a:t> or inefficient.</a:t>
            </a:r>
            <a:br>
              <a:rPr lang="en-US" dirty="0"/>
            </a:br>
            <a:br>
              <a:rPr lang="en-US" dirty="0"/>
            </a:br>
            <a:r>
              <a:rPr lang="en-US" dirty="0"/>
              <a:t>Next solution that I am going to discuss is </a:t>
            </a:r>
            <a:r>
              <a:rPr lang="en-US" dirty="0" err="1"/>
              <a:t>TradeLens</a:t>
            </a:r>
            <a:r>
              <a:rPr lang="en-US" dirty="0"/>
              <a:t>. So we are talking about the global trade industry.</a:t>
            </a:r>
            <a:br>
              <a:rPr lang="en-US" dirty="0"/>
            </a:br>
            <a:r>
              <a:rPr lang="en-US" dirty="0"/>
              <a:t>This is an industry which has seen very less penetration of technology. Still most of the transactions are done using paper work.</a:t>
            </a:r>
            <a:br>
              <a:rPr lang="en-US" dirty="0"/>
            </a:br>
            <a:r>
              <a:rPr lang="en-US" dirty="0"/>
              <a:t>Global trade as you know is trade between two countries. </a:t>
            </a:r>
            <a:br>
              <a:rPr lang="en-US" dirty="0"/>
            </a:br>
            <a:br>
              <a:rPr lang="en-US" dirty="0"/>
            </a:br>
            <a:br>
              <a:rPr lang="en-US" dirty="0"/>
            </a:b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DDE39F7-555F-4E49-87AD-0EBF9F90242A}" type="slidenum">
              <a:rPr lang="en-US" smtClean="0"/>
              <a:t>26</a:t>
            </a:fld>
            <a:endParaRPr lang="en-US"/>
          </a:p>
        </p:txBody>
      </p:sp>
    </p:spTree>
    <p:extLst>
      <p:ext uri="{BB962C8B-B14F-4D97-AF65-F5344CB8AC3E}">
        <p14:creationId xmlns:p14="http://schemas.microsoft.com/office/powerpoint/2010/main" val="7615299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IBM along with MAERSK a shipping giant, has built a blockchain based solution called </a:t>
            </a:r>
            <a:r>
              <a:rPr lang="en-US" dirty="0" err="1"/>
              <a:t>TradeLens</a:t>
            </a:r>
            <a:r>
              <a:rPr lang="en-US" dirty="0"/>
              <a:t>.</a:t>
            </a:r>
          </a:p>
        </p:txBody>
      </p:sp>
      <p:sp>
        <p:nvSpPr>
          <p:cNvPr id="4" name="Slide Number Placeholder 3"/>
          <p:cNvSpPr>
            <a:spLocks noGrp="1"/>
          </p:cNvSpPr>
          <p:nvPr>
            <p:ph type="sldNum" sz="quarter" idx="5"/>
          </p:nvPr>
        </p:nvSpPr>
        <p:spPr/>
        <p:txBody>
          <a:bodyPr/>
          <a:lstStyle/>
          <a:p>
            <a:fld id="{EDDE39F7-555F-4E49-87AD-0EBF9F90242A}" type="slidenum">
              <a:rPr lang="en-US" smtClean="0"/>
              <a:pPr/>
              <a:t>27</a:t>
            </a:fld>
            <a:endParaRPr lang="en-US" dirty="0"/>
          </a:p>
        </p:txBody>
      </p:sp>
    </p:spTree>
    <p:extLst>
      <p:ext uri="{BB962C8B-B14F-4D97-AF65-F5344CB8AC3E}">
        <p14:creationId xmlns:p14="http://schemas.microsoft.com/office/powerpoint/2010/main" val="3878261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A23C2C-3334-4B4F-92AB-A790C33FFEE9}" type="slidenum">
              <a:rPr lang="en-US" smtClean="0"/>
              <a:t>2</a:t>
            </a:fld>
            <a:endParaRPr lang="en-US"/>
          </a:p>
        </p:txBody>
      </p:sp>
    </p:spTree>
    <p:extLst>
      <p:ext uri="{BB962C8B-B14F-4D97-AF65-F5344CB8AC3E}">
        <p14:creationId xmlns:p14="http://schemas.microsoft.com/office/powerpoint/2010/main" val="8963359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understand the problem which we are trying to solve.</a:t>
            </a:r>
          </a:p>
          <a:p>
            <a:r>
              <a:rPr lang="en-US" dirty="0"/>
              <a:t>These are some facts which highlight the pain points in the current trade industry.</a:t>
            </a:r>
          </a:p>
          <a:p>
            <a:r>
              <a:rPr lang="en-US" dirty="0"/>
              <a:t>Today more than $16 trillion worth of goods are shipped across different countries .</a:t>
            </a:r>
            <a:br>
              <a:rPr lang="en-US" dirty="0"/>
            </a:br>
            <a:r>
              <a:rPr lang="en-US" dirty="0"/>
              <a:t>80% of goods which consumers use daily are carried by Ocean Shipping Industry. </a:t>
            </a:r>
          </a:p>
          <a:p>
            <a:r>
              <a:rPr lang="en-US" dirty="0"/>
              <a:t>Global trade has a cost involved in its entire operations. It is estimated to be around 1.8 Trillion. Of which 10% can be saved by efficient processes.</a:t>
            </a:r>
          </a:p>
          <a:p>
            <a:r>
              <a:rPr lang="en-US" dirty="0"/>
              <a:t>According a report in the world economic forum, getting this cost down, will help boost the global trade by 15% </a:t>
            </a:r>
          </a:p>
          <a:p>
            <a:r>
              <a:rPr lang="en-US" dirty="0"/>
              <a:t>The surprising part is – in many cases, the administrative/operational cost for delivering a shipment is much more than the actual physical movement cost.</a:t>
            </a:r>
          </a:p>
          <a:p>
            <a:r>
              <a:rPr lang="en-US" dirty="0"/>
              <a:t>Typically the shipment from one country to another moves through a channel and the documents have a separate channel since there are lot of approvals which need to be taken from different parties.</a:t>
            </a:r>
          </a:p>
        </p:txBody>
      </p:sp>
      <p:sp>
        <p:nvSpPr>
          <p:cNvPr id="4" name="Slide Number Placeholder 3"/>
          <p:cNvSpPr>
            <a:spLocks noGrp="1"/>
          </p:cNvSpPr>
          <p:nvPr>
            <p:ph type="sldNum" sz="quarter" idx="10"/>
          </p:nvPr>
        </p:nvSpPr>
        <p:spPr/>
        <p:txBody>
          <a:bodyPr/>
          <a:lstStyle/>
          <a:p>
            <a:fld id="{EDDE39F7-555F-4E49-87AD-0EBF9F90242A}" type="slidenum">
              <a:rPr lang="en-US" smtClean="0"/>
              <a:pPr/>
              <a:t>28</a:t>
            </a:fld>
            <a:endParaRPr lang="en-US" dirty="0"/>
          </a:p>
        </p:txBody>
      </p:sp>
    </p:spTree>
    <p:extLst>
      <p:ext uri="{BB962C8B-B14F-4D97-AF65-F5344CB8AC3E}">
        <p14:creationId xmlns:p14="http://schemas.microsoft.com/office/powerpoint/2010/main" val="13534582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DE39F7-555F-4E49-87AD-0EBF9F90242A}" type="slidenum">
              <a:rPr lang="en-US" smtClean="0"/>
              <a:pPr/>
              <a:t>29</a:t>
            </a:fld>
            <a:endParaRPr lang="en-US" dirty="0"/>
          </a:p>
        </p:txBody>
      </p:sp>
    </p:spTree>
    <p:extLst>
      <p:ext uri="{BB962C8B-B14F-4D97-AF65-F5344CB8AC3E}">
        <p14:creationId xmlns:p14="http://schemas.microsoft.com/office/powerpoint/2010/main" val="10620391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a:t>
            </a:r>
            <a:r>
              <a:rPr lang="en-US" dirty="0" err="1"/>
              <a:t>TradeLens</a:t>
            </a:r>
            <a:r>
              <a:rPr lang="en-US" dirty="0"/>
              <a:t> provide</a:t>
            </a:r>
          </a:p>
        </p:txBody>
      </p:sp>
      <p:sp>
        <p:nvSpPr>
          <p:cNvPr id="4" name="Slide Number Placeholder 3"/>
          <p:cNvSpPr>
            <a:spLocks noGrp="1"/>
          </p:cNvSpPr>
          <p:nvPr>
            <p:ph type="sldNum" sz="quarter" idx="5"/>
          </p:nvPr>
        </p:nvSpPr>
        <p:spPr/>
        <p:txBody>
          <a:bodyPr/>
          <a:lstStyle/>
          <a:p>
            <a:fld id="{EDDE39F7-555F-4E49-87AD-0EBF9F90242A}" type="slidenum">
              <a:rPr lang="en-US" smtClean="0"/>
              <a:pPr/>
              <a:t>30</a:t>
            </a:fld>
            <a:endParaRPr lang="en-US" dirty="0"/>
          </a:p>
        </p:txBody>
      </p:sp>
    </p:spTree>
    <p:extLst>
      <p:ext uri="{BB962C8B-B14F-4D97-AF65-F5344CB8AC3E}">
        <p14:creationId xmlns:p14="http://schemas.microsoft.com/office/powerpoint/2010/main" val="3886616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latin typeface="+mn-lt"/>
              </a:rPr>
              <a:t>Validation role split into 2 independent roles:</a:t>
            </a:r>
          </a:p>
          <a:p>
            <a:pPr lvl="1"/>
            <a:r>
              <a:rPr lang="en-US" sz="1800" b="1" dirty="0">
                <a:latin typeface="+mn-lt"/>
              </a:rPr>
              <a:t> Endorsement</a:t>
            </a:r>
          </a:p>
          <a:p>
            <a:pPr lvl="2"/>
            <a:r>
              <a:rPr lang="en-US" sz="1500" dirty="0">
                <a:latin typeface="+mn-lt"/>
              </a:rPr>
              <a:t>Endorsing a transaction verifying that its content obeys a given smart contract. Endorsers “sign” the contract</a:t>
            </a:r>
          </a:p>
          <a:p>
            <a:pPr lvl="2"/>
            <a:endParaRPr lang="en-US" sz="1500" dirty="0">
              <a:latin typeface="+mn-lt"/>
            </a:endParaRPr>
          </a:p>
          <a:p>
            <a:pPr lvl="1"/>
            <a:r>
              <a:rPr lang="en-US" sz="1800" b="1" dirty="0">
                <a:latin typeface="+mn-lt"/>
              </a:rPr>
              <a:t> Ordering</a:t>
            </a:r>
          </a:p>
          <a:p>
            <a:pPr lvl="2"/>
            <a:r>
              <a:rPr lang="en-US" sz="1500" dirty="0">
                <a:latin typeface="+mn-lt"/>
              </a:rPr>
              <a:t>Orders verified transactions for inclusion in the ledger. Controls what goes in the ledger making sure that the ledger is consistent</a:t>
            </a:r>
          </a:p>
          <a:p>
            <a:endParaRPr lang="en-US" sz="1800" dirty="0">
              <a:latin typeface="+mn-lt"/>
            </a:endParaRPr>
          </a:p>
          <a:p>
            <a:r>
              <a:rPr lang="en-US" sz="1800" dirty="0">
                <a:latin typeface="+mn-lt"/>
              </a:rPr>
              <a:t>Introduction of Endorsement Policies and Channels</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CA23C2C-3334-4B4F-92AB-A790C33FFEE9}" type="slidenum">
              <a:rPr lang="en-US" smtClean="0"/>
              <a:t>3</a:t>
            </a:fld>
            <a:endParaRPr lang="en-US"/>
          </a:p>
        </p:txBody>
      </p:sp>
    </p:spTree>
    <p:extLst>
      <p:ext uri="{BB962C8B-B14F-4D97-AF65-F5344CB8AC3E}">
        <p14:creationId xmlns:p14="http://schemas.microsoft.com/office/powerpoint/2010/main" val="953534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Overview of sample transaction (slides 1-7):</a:t>
            </a:r>
          </a:p>
          <a:p>
            <a:r>
              <a:rPr lang="en-US" sz="1200" kern="1200" dirty="0">
                <a:solidFill>
                  <a:schemeClr val="tx1"/>
                </a:solidFill>
                <a:effectLst/>
                <a:latin typeface="+mn-lt"/>
                <a:ea typeface="+mn-ea"/>
                <a:cs typeface="+mn-cs"/>
              </a:rPr>
              <a:t>Separation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simulation (</a:t>
            </a:r>
            <a:r>
              <a:rPr lang="en-US" sz="1200" kern="1200" dirty="0" err="1">
                <a:solidFill>
                  <a:schemeClr val="tx1"/>
                </a:solidFill>
                <a:effectLst/>
                <a:latin typeface="+mn-lt"/>
                <a:ea typeface="+mn-ea"/>
                <a:cs typeface="+mn-cs"/>
              </a:rPr>
              <a:t>chaincode</a:t>
            </a:r>
            <a:r>
              <a:rPr lang="en-US" sz="1200" kern="1200" dirty="0">
                <a:solidFill>
                  <a:schemeClr val="tx1"/>
                </a:solidFill>
                <a:effectLst/>
                <a:latin typeface="+mn-lt"/>
                <a:ea typeface="+mn-ea"/>
                <a:cs typeface="+mn-cs"/>
              </a:rPr>
              <a:t> execution) and block validation/commit </a:t>
            </a:r>
            <a:endParaRPr lang="en-US" dirty="0">
              <a:effectLst/>
            </a:endParaRPr>
          </a:p>
          <a:p>
            <a:pPr marL="171450" indent="-171450">
              <a:buFont typeface="Arial" charset="0"/>
              <a:buChar char="•"/>
            </a:pPr>
            <a:r>
              <a:rPr lang="en-US" sz="1200" kern="1200" dirty="0">
                <a:solidFill>
                  <a:schemeClr val="tx1"/>
                </a:solidFill>
                <a:effectLst/>
                <a:latin typeface="+mn-lt"/>
                <a:ea typeface="+mn-ea"/>
                <a:cs typeface="+mn-cs"/>
              </a:rPr>
              <a:t>Invocation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a:t>
            </a:r>
            <a:r>
              <a:rPr lang="en-US" sz="1200" kern="1200" dirty="0" err="1">
                <a:solidFill>
                  <a:schemeClr val="tx1"/>
                </a:solidFill>
                <a:effectLst/>
                <a:latin typeface="+mn-lt"/>
                <a:ea typeface="+mn-ea"/>
                <a:cs typeface="+mn-cs"/>
              </a:rPr>
              <a:t>chaincode</a:t>
            </a:r>
            <a:r>
              <a:rPr lang="en-US" sz="1200" kern="1200" dirty="0">
                <a:solidFill>
                  <a:schemeClr val="tx1"/>
                </a:solidFill>
                <a:effectLst/>
                <a:latin typeface="+mn-lt"/>
                <a:ea typeface="+mn-ea"/>
                <a:cs typeface="+mn-cs"/>
              </a:rPr>
              <a:t> operation (business transaction) carried out in 3 phases: </a:t>
            </a:r>
          </a:p>
          <a:p>
            <a:pPr marL="685800" lvl="1" indent="-228600">
              <a:buFont typeface="+mj-lt"/>
              <a:buAutoNum type="arabicPeriod"/>
            </a:pPr>
            <a:r>
              <a:rPr lang="en-US" sz="1200" kern="1200" dirty="0" err="1">
                <a:solidFill>
                  <a:schemeClr val="tx1"/>
                </a:solidFill>
                <a:effectLst/>
                <a:latin typeface="+mn-lt"/>
                <a:ea typeface="+mn-ea"/>
                <a:cs typeface="+mn-cs"/>
              </a:rPr>
              <a:t>Chaincode</a:t>
            </a:r>
            <a:r>
              <a:rPr lang="en-US" sz="1200" kern="1200" dirty="0">
                <a:solidFill>
                  <a:schemeClr val="tx1"/>
                </a:solidFill>
                <a:effectLst/>
                <a:latin typeface="+mn-lt"/>
                <a:ea typeface="+mn-ea"/>
                <a:cs typeface="+mn-cs"/>
              </a:rPr>
              <a:t> operation execution simulated on ‘endorsing’ peers. </a:t>
            </a:r>
          </a:p>
          <a:p>
            <a:pPr marL="1143000" lvl="2" indent="-228600">
              <a:buFont typeface="Arial" charset="0"/>
              <a:buChar char="•"/>
            </a:pPr>
            <a:r>
              <a:rPr lang="en-US" sz="1200" kern="1200" dirty="0">
                <a:solidFill>
                  <a:schemeClr val="tx1"/>
                </a:solidFill>
                <a:effectLst/>
                <a:latin typeface="+mn-lt"/>
                <a:ea typeface="+mn-ea"/>
                <a:cs typeface="+mn-cs"/>
              </a:rPr>
              <a:t>Parallel simulation enabled on endorsers for improved concurrency and scalability since the simulation does not update the </a:t>
            </a:r>
            <a:r>
              <a:rPr lang="en-US" sz="1200" kern="1200" dirty="0" err="1">
                <a:solidFill>
                  <a:schemeClr val="tx1"/>
                </a:solidFill>
                <a:effectLst/>
                <a:latin typeface="+mn-lt"/>
                <a:ea typeface="+mn-ea"/>
                <a:cs typeface="+mn-cs"/>
              </a:rPr>
              <a:t>blockchain</a:t>
            </a:r>
            <a:r>
              <a:rPr lang="en-US" sz="1200" kern="1200" dirty="0">
                <a:solidFill>
                  <a:schemeClr val="tx1"/>
                </a:solidFill>
                <a:effectLst/>
                <a:latin typeface="+mn-lt"/>
                <a:ea typeface="+mn-ea"/>
                <a:cs typeface="+mn-cs"/>
              </a:rPr>
              <a:t> state</a:t>
            </a:r>
          </a:p>
          <a:p>
            <a:pPr marL="685800" lvl="1" indent="-228600">
              <a:buFont typeface="+mj-lt"/>
              <a:buAutoNum type="arabicPeriod"/>
            </a:pPr>
            <a:r>
              <a:rPr lang="en-US" sz="1200" kern="1200" dirty="0">
                <a:solidFill>
                  <a:schemeClr val="tx1"/>
                </a:solidFill>
                <a:effectLst/>
                <a:latin typeface="+mn-lt"/>
                <a:ea typeface="+mn-ea"/>
                <a:cs typeface="+mn-cs"/>
              </a:rPr>
              <a:t>Simulation determines business </a:t>
            </a:r>
            <a:r>
              <a:rPr lang="en-US" sz="1200" kern="1200" dirty="0" err="1">
                <a:solidFill>
                  <a:schemeClr val="tx1"/>
                </a:solidFill>
                <a:effectLst/>
                <a:latin typeface="+mn-lt"/>
                <a:ea typeface="+mn-ea"/>
                <a:cs typeface="+mn-cs"/>
              </a:rPr>
              <a:t>tran</a:t>
            </a:r>
            <a:r>
              <a:rPr lang="en-US" sz="1200" kern="1200" dirty="0">
                <a:solidFill>
                  <a:schemeClr val="tx1"/>
                </a:solidFill>
                <a:effectLst/>
                <a:latin typeface="+mn-lt"/>
                <a:ea typeface="+mn-ea"/>
                <a:cs typeface="+mn-cs"/>
              </a:rPr>
              <a:t>-proposal: </a:t>
            </a:r>
            <a:r>
              <a:rPr lang="en-US" sz="1200" kern="1200" dirty="0" err="1">
                <a:solidFill>
                  <a:schemeClr val="tx1"/>
                </a:solidFill>
                <a:effectLst/>
                <a:latin typeface="+mn-lt"/>
                <a:ea typeface="+mn-ea"/>
                <a:cs typeface="+mn-cs"/>
              </a:rPr>
              <a:t>readset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writeset</a:t>
            </a:r>
            <a:r>
              <a:rPr lang="en-US" sz="1200" kern="1200" dirty="0">
                <a:solidFill>
                  <a:schemeClr val="tx1"/>
                </a:solidFill>
                <a:effectLst/>
                <a:latin typeface="+mn-lt"/>
                <a:ea typeface="+mn-ea"/>
                <a:cs typeface="+mn-cs"/>
              </a:rPr>
              <a:t>, and broadcasts this to the ordering service.</a:t>
            </a:r>
          </a:p>
          <a:p>
            <a:pPr marL="685800" lvl="1" indent="-228600">
              <a:buFont typeface="+mj-lt"/>
              <a:buAutoNum type="arabicPeriod"/>
            </a:pPr>
            <a:r>
              <a:rPr lang="en-US" sz="1200" kern="1200" dirty="0">
                <a:solidFill>
                  <a:schemeClr val="tx1"/>
                </a:solidFill>
                <a:effectLst/>
                <a:latin typeface="+mn-lt"/>
                <a:ea typeface="+mn-ea"/>
                <a:cs typeface="+mn-cs"/>
              </a:rPr>
              <a:t>Tran-proposal is then ordered </a:t>
            </a:r>
            <a:r>
              <a:rPr lang="en-US" sz="1200" kern="1200" dirty="0" err="1">
                <a:solidFill>
                  <a:schemeClr val="tx1"/>
                </a:solidFill>
                <a:effectLst/>
                <a:latin typeface="+mn-lt"/>
                <a:ea typeface="+mn-ea"/>
                <a:cs typeface="+mn-cs"/>
              </a:rPr>
              <a:t>w.r.t</a:t>
            </a:r>
            <a:r>
              <a:rPr lang="en-US" sz="1200" kern="1200" dirty="0">
                <a:solidFill>
                  <a:schemeClr val="tx1"/>
                </a:solidFill>
                <a:effectLst/>
                <a:latin typeface="+mn-lt"/>
                <a:ea typeface="+mn-ea"/>
                <a:cs typeface="+mn-cs"/>
              </a:rPr>
              <a:t>. other </a:t>
            </a:r>
            <a:r>
              <a:rPr lang="en-US" sz="1200" kern="1200" dirty="0" err="1">
                <a:solidFill>
                  <a:schemeClr val="tx1"/>
                </a:solidFill>
                <a:effectLst/>
                <a:latin typeface="+mn-lt"/>
                <a:ea typeface="+mn-ea"/>
                <a:cs typeface="+mn-cs"/>
              </a:rPr>
              <a:t>tran</a:t>
            </a:r>
            <a:r>
              <a:rPr lang="en-US" sz="1200" kern="1200" dirty="0">
                <a:solidFill>
                  <a:schemeClr val="tx1"/>
                </a:solidFill>
                <a:effectLst/>
                <a:latin typeface="+mn-lt"/>
                <a:ea typeface="+mn-ea"/>
                <a:cs typeface="+mn-cs"/>
              </a:rPr>
              <a:t>-proposals and broadcast to </a:t>
            </a:r>
            <a:r>
              <a:rPr lang="en-US" sz="1200" kern="1200" dirty="0" err="1">
                <a:solidFill>
                  <a:schemeClr val="tx1"/>
                </a:solidFill>
                <a:effectLst/>
                <a:latin typeface="+mn-lt"/>
                <a:ea typeface="+mn-ea"/>
                <a:cs typeface="+mn-cs"/>
              </a:rPr>
              <a:t>commiting</a:t>
            </a:r>
            <a:r>
              <a:rPr lang="en-US" sz="1200" kern="1200" dirty="0">
                <a:solidFill>
                  <a:schemeClr val="tx1"/>
                </a:solidFill>
                <a:effectLst/>
                <a:latin typeface="+mn-lt"/>
                <a:ea typeface="+mn-ea"/>
                <a:cs typeface="+mn-cs"/>
              </a:rPr>
              <a:t> peers (includes endorsing peers).</a:t>
            </a:r>
          </a:p>
          <a:p>
            <a:pPr marL="228600" lvl="0" indent="-228600">
              <a:buFont typeface="Arial" charset="0"/>
              <a:buChar char="•"/>
            </a:pPr>
            <a:r>
              <a:rPr lang="en-US" sz="1200" kern="1200" dirty="0" err="1">
                <a:solidFill>
                  <a:schemeClr val="tx1"/>
                </a:solidFill>
                <a:effectLst/>
                <a:latin typeface="+mn-lt"/>
                <a:ea typeface="+mn-ea"/>
                <a:cs typeface="+mn-cs"/>
              </a:rPr>
              <a:t>Commiting</a:t>
            </a:r>
            <a:r>
              <a:rPr lang="en-US" sz="1200" kern="1200" dirty="0">
                <a:solidFill>
                  <a:schemeClr val="tx1"/>
                </a:solidFill>
                <a:effectLst/>
                <a:latin typeface="+mn-lt"/>
                <a:ea typeface="+mn-ea"/>
                <a:cs typeface="+mn-cs"/>
              </a:rPr>
              <a:t> peers validate </a:t>
            </a:r>
            <a:r>
              <a:rPr lang="en-US" sz="1200" kern="1200" dirty="0" err="1">
                <a:solidFill>
                  <a:schemeClr val="tx1"/>
                </a:solidFill>
                <a:effectLst/>
                <a:latin typeface="+mn-lt"/>
                <a:ea typeface="+mn-ea"/>
                <a:cs typeface="+mn-cs"/>
              </a:rPr>
              <a:t>tran-proposal.readset</a:t>
            </a:r>
            <a:r>
              <a:rPr lang="en-US" sz="1200" kern="1200" dirty="0">
                <a:solidFill>
                  <a:schemeClr val="tx1"/>
                </a:solidFill>
                <a:effectLst/>
                <a:latin typeface="+mn-lt"/>
                <a:ea typeface="+mn-ea"/>
                <a:cs typeface="+mn-cs"/>
              </a:rPr>
              <a:t> has not been modified since simulation, and applies the </a:t>
            </a:r>
            <a:r>
              <a:rPr lang="en-US" sz="1200" kern="1200" dirty="0" err="1">
                <a:solidFill>
                  <a:schemeClr val="tx1"/>
                </a:solidFill>
                <a:effectLst/>
                <a:latin typeface="+mn-lt"/>
                <a:ea typeface="+mn-ea"/>
                <a:cs typeface="+mn-cs"/>
              </a:rPr>
              <a:t>tran-proposal</a:t>
            </a:r>
            <a:r>
              <a:rPr lang="en-US" sz="1200" kern="1200" baseline="0" dirty="0" err="1">
                <a:solidFill>
                  <a:schemeClr val="tx1"/>
                </a:solidFill>
                <a:effectLst/>
                <a:latin typeface="+mn-lt"/>
                <a:ea typeface="+mn-ea"/>
                <a:cs typeface="+mn-cs"/>
              </a:rPr>
              <a:t>.</a:t>
            </a:r>
            <a:r>
              <a:rPr lang="en-US" sz="1200" kern="1200" dirty="0" err="1">
                <a:solidFill>
                  <a:schemeClr val="tx1"/>
                </a:solidFill>
                <a:effectLst/>
                <a:latin typeface="+mn-lt"/>
                <a:ea typeface="+mn-ea"/>
                <a:cs typeface="+mn-cs"/>
              </a:rPr>
              <a:t>writeset</a:t>
            </a:r>
            <a:r>
              <a:rPr lang="en-US" sz="1200" kern="1200" dirty="0">
                <a:solidFill>
                  <a:schemeClr val="tx1"/>
                </a:solidFill>
                <a:effectLst/>
                <a:latin typeface="+mn-lt"/>
                <a:ea typeface="+mn-ea"/>
                <a:cs typeface="+mn-cs"/>
              </a:rPr>
              <a:t> ‘atomically’.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7CA23C2C-3334-4B4F-92AB-A790C33FFEE9}" type="slidenum">
              <a:rPr lang="en-US" smtClean="0"/>
              <a:t>5</a:t>
            </a:fld>
            <a:endParaRPr lang="en-US"/>
          </a:p>
        </p:txBody>
      </p:sp>
    </p:spTree>
    <p:extLst>
      <p:ext uri="{BB962C8B-B14F-4D97-AF65-F5344CB8AC3E}">
        <p14:creationId xmlns:p14="http://schemas.microsoft.com/office/powerpoint/2010/main" val="1005414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Overview of sample transaction (slides 1-7):</a:t>
            </a:r>
          </a:p>
          <a:p>
            <a:r>
              <a:rPr lang="en-US" sz="1200" kern="1200" dirty="0">
                <a:solidFill>
                  <a:schemeClr val="tx1"/>
                </a:solidFill>
                <a:effectLst/>
                <a:latin typeface="+mn-lt"/>
                <a:ea typeface="+mn-ea"/>
                <a:cs typeface="+mn-cs"/>
              </a:rPr>
              <a:t>Separation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simulation (</a:t>
            </a:r>
            <a:r>
              <a:rPr lang="en-US" sz="1200" kern="1200" dirty="0" err="1">
                <a:solidFill>
                  <a:schemeClr val="tx1"/>
                </a:solidFill>
                <a:effectLst/>
                <a:latin typeface="+mn-lt"/>
                <a:ea typeface="+mn-ea"/>
                <a:cs typeface="+mn-cs"/>
              </a:rPr>
              <a:t>chaincode</a:t>
            </a:r>
            <a:r>
              <a:rPr lang="en-US" sz="1200" kern="1200" dirty="0">
                <a:solidFill>
                  <a:schemeClr val="tx1"/>
                </a:solidFill>
                <a:effectLst/>
                <a:latin typeface="+mn-lt"/>
                <a:ea typeface="+mn-ea"/>
                <a:cs typeface="+mn-cs"/>
              </a:rPr>
              <a:t> execution) and block validation/commit </a:t>
            </a:r>
            <a:endParaRPr lang="en-US" dirty="0">
              <a:effectLst/>
            </a:endParaRPr>
          </a:p>
          <a:p>
            <a:pPr marL="171450" indent="-171450">
              <a:buFont typeface="Arial" charset="0"/>
              <a:buChar char="•"/>
            </a:pPr>
            <a:r>
              <a:rPr lang="en-US" sz="1200" kern="1200" dirty="0">
                <a:solidFill>
                  <a:schemeClr val="tx1"/>
                </a:solidFill>
                <a:effectLst/>
                <a:latin typeface="+mn-lt"/>
                <a:ea typeface="+mn-ea"/>
                <a:cs typeface="+mn-cs"/>
              </a:rPr>
              <a:t>Invocation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a:t>
            </a:r>
            <a:r>
              <a:rPr lang="en-US" sz="1200" kern="1200" dirty="0" err="1">
                <a:solidFill>
                  <a:schemeClr val="tx1"/>
                </a:solidFill>
                <a:effectLst/>
                <a:latin typeface="+mn-lt"/>
                <a:ea typeface="+mn-ea"/>
                <a:cs typeface="+mn-cs"/>
              </a:rPr>
              <a:t>chaincode</a:t>
            </a:r>
            <a:r>
              <a:rPr lang="en-US" sz="1200" kern="1200" dirty="0">
                <a:solidFill>
                  <a:schemeClr val="tx1"/>
                </a:solidFill>
                <a:effectLst/>
                <a:latin typeface="+mn-lt"/>
                <a:ea typeface="+mn-ea"/>
                <a:cs typeface="+mn-cs"/>
              </a:rPr>
              <a:t> operation (business transaction) carried out in 3 phases: </a:t>
            </a:r>
          </a:p>
          <a:p>
            <a:pPr marL="685800" lvl="1" indent="-228600">
              <a:buFont typeface="+mj-lt"/>
              <a:buAutoNum type="arabicPeriod"/>
            </a:pPr>
            <a:r>
              <a:rPr lang="en-US" sz="1200" kern="1200" dirty="0" err="1">
                <a:solidFill>
                  <a:schemeClr val="tx1"/>
                </a:solidFill>
                <a:effectLst/>
                <a:latin typeface="+mn-lt"/>
                <a:ea typeface="+mn-ea"/>
                <a:cs typeface="+mn-cs"/>
              </a:rPr>
              <a:t>Chaincode</a:t>
            </a:r>
            <a:r>
              <a:rPr lang="en-US" sz="1200" kern="1200" dirty="0">
                <a:solidFill>
                  <a:schemeClr val="tx1"/>
                </a:solidFill>
                <a:effectLst/>
                <a:latin typeface="+mn-lt"/>
                <a:ea typeface="+mn-ea"/>
                <a:cs typeface="+mn-cs"/>
              </a:rPr>
              <a:t> operation execution simulated on ‘endorsing’ peers. </a:t>
            </a:r>
          </a:p>
          <a:p>
            <a:pPr marL="1143000" lvl="2" indent="-228600">
              <a:buFont typeface="Arial" charset="0"/>
              <a:buChar char="•"/>
            </a:pPr>
            <a:r>
              <a:rPr lang="en-US" sz="1200" kern="1200" dirty="0">
                <a:solidFill>
                  <a:schemeClr val="tx1"/>
                </a:solidFill>
                <a:effectLst/>
                <a:latin typeface="+mn-lt"/>
                <a:ea typeface="+mn-ea"/>
                <a:cs typeface="+mn-cs"/>
              </a:rPr>
              <a:t>Parallel simulation enabled on endorsers for improved concurrency and scalability since the simulation does not update the </a:t>
            </a:r>
            <a:r>
              <a:rPr lang="en-US" sz="1200" kern="1200" dirty="0" err="1">
                <a:solidFill>
                  <a:schemeClr val="tx1"/>
                </a:solidFill>
                <a:effectLst/>
                <a:latin typeface="+mn-lt"/>
                <a:ea typeface="+mn-ea"/>
                <a:cs typeface="+mn-cs"/>
              </a:rPr>
              <a:t>blockchain</a:t>
            </a:r>
            <a:r>
              <a:rPr lang="en-US" sz="1200" kern="1200" dirty="0">
                <a:solidFill>
                  <a:schemeClr val="tx1"/>
                </a:solidFill>
                <a:effectLst/>
                <a:latin typeface="+mn-lt"/>
                <a:ea typeface="+mn-ea"/>
                <a:cs typeface="+mn-cs"/>
              </a:rPr>
              <a:t> state</a:t>
            </a:r>
          </a:p>
          <a:p>
            <a:pPr marL="685800" lvl="1" indent="-228600">
              <a:buFont typeface="+mj-lt"/>
              <a:buAutoNum type="arabicPeriod"/>
            </a:pPr>
            <a:r>
              <a:rPr lang="en-US" sz="1200" kern="1200" dirty="0">
                <a:solidFill>
                  <a:schemeClr val="tx1"/>
                </a:solidFill>
                <a:effectLst/>
                <a:latin typeface="+mn-lt"/>
                <a:ea typeface="+mn-ea"/>
                <a:cs typeface="+mn-cs"/>
              </a:rPr>
              <a:t>Simulation determines business </a:t>
            </a:r>
            <a:r>
              <a:rPr lang="en-US" sz="1200" kern="1200" dirty="0" err="1">
                <a:solidFill>
                  <a:schemeClr val="tx1"/>
                </a:solidFill>
                <a:effectLst/>
                <a:latin typeface="+mn-lt"/>
                <a:ea typeface="+mn-ea"/>
                <a:cs typeface="+mn-cs"/>
              </a:rPr>
              <a:t>tran</a:t>
            </a:r>
            <a:r>
              <a:rPr lang="en-US" sz="1200" kern="1200" dirty="0">
                <a:solidFill>
                  <a:schemeClr val="tx1"/>
                </a:solidFill>
                <a:effectLst/>
                <a:latin typeface="+mn-lt"/>
                <a:ea typeface="+mn-ea"/>
                <a:cs typeface="+mn-cs"/>
              </a:rPr>
              <a:t>-proposal: </a:t>
            </a:r>
            <a:r>
              <a:rPr lang="en-US" sz="1200" kern="1200" dirty="0" err="1">
                <a:solidFill>
                  <a:schemeClr val="tx1"/>
                </a:solidFill>
                <a:effectLst/>
                <a:latin typeface="+mn-lt"/>
                <a:ea typeface="+mn-ea"/>
                <a:cs typeface="+mn-cs"/>
              </a:rPr>
              <a:t>readset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writeset</a:t>
            </a:r>
            <a:r>
              <a:rPr lang="en-US" sz="1200" kern="1200" dirty="0">
                <a:solidFill>
                  <a:schemeClr val="tx1"/>
                </a:solidFill>
                <a:effectLst/>
                <a:latin typeface="+mn-lt"/>
                <a:ea typeface="+mn-ea"/>
                <a:cs typeface="+mn-cs"/>
              </a:rPr>
              <a:t>, and broadcasts this to the ordering service.</a:t>
            </a:r>
          </a:p>
          <a:p>
            <a:pPr marL="685800" lvl="1" indent="-228600">
              <a:buFont typeface="+mj-lt"/>
              <a:buAutoNum type="arabicPeriod"/>
            </a:pPr>
            <a:r>
              <a:rPr lang="en-US" sz="1200" kern="1200" dirty="0">
                <a:solidFill>
                  <a:schemeClr val="tx1"/>
                </a:solidFill>
                <a:effectLst/>
                <a:latin typeface="+mn-lt"/>
                <a:ea typeface="+mn-ea"/>
                <a:cs typeface="+mn-cs"/>
              </a:rPr>
              <a:t>Tran-proposal is then ordered </a:t>
            </a:r>
            <a:r>
              <a:rPr lang="en-US" sz="1200" kern="1200" dirty="0" err="1">
                <a:solidFill>
                  <a:schemeClr val="tx1"/>
                </a:solidFill>
                <a:effectLst/>
                <a:latin typeface="+mn-lt"/>
                <a:ea typeface="+mn-ea"/>
                <a:cs typeface="+mn-cs"/>
              </a:rPr>
              <a:t>w.r.t</a:t>
            </a:r>
            <a:r>
              <a:rPr lang="en-US" sz="1200" kern="1200" dirty="0">
                <a:solidFill>
                  <a:schemeClr val="tx1"/>
                </a:solidFill>
                <a:effectLst/>
                <a:latin typeface="+mn-lt"/>
                <a:ea typeface="+mn-ea"/>
                <a:cs typeface="+mn-cs"/>
              </a:rPr>
              <a:t>. other </a:t>
            </a:r>
            <a:r>
              <a:rPr lang="en-US" sz="1200" kern="1200" dirty="0" err="1">
                <a:solidFill>
                  <a:schemeClr val="tx1"/>
                </a:solidFill>
                <a:effectLst/>
                <a:latin typeface="+mn-lt"/>
                <a:ea typeface="+mn-ea"/>
                <a:cs typeface="+mn-cs"/>
              </a:rPr>
              <a:t>tran</a:t>
            </a:r>
            <a:r>
              <a:rPr lang="en-US" sz="1200" kern="1200" dirty="0">
                <a:solidFill>
                  <a:schemeClr val="tx1"/>
                </a:solidFill>
                <a:effectLst/>
                <a:latin typeface="+mn-lt"/>
                <a:ea typeface="+mn-ea"/>
                <a:cs typeface="+mn-cs"/>
              </a:rPr>
              <a:t>-proposals and broadcast to </a:t>
            </a:r>
            <a:r>
              <a:rPr lang="en-US" sz="1200" kern="1200" dirty="0" err="1">
                <a:solidFill>
                  <a:schemeClr val="tx1"/>
                </a:solidFill>
                <a:effectLst/>
                <a:latin typeface="+mn-lt"/>
                <a:ea typeface="+mn-ea"/>
                <a:cs typeface="+mn-cs"/>
              </a:rPr>
              <a:t>commiting</a:t>
            </a:r>
            <a:r>
              <a:rPr lang="en-US" sz="1200" kern="1200" dirty="0">
                <a:solidFill>
                  <a:schemeClr val="tx1"/>
                </a:solidFill>
                <a:effectLst/>
                <a:latin typeface="+mn-lt"/>
                <a:ea typeface="+mn-ea"/>
                <a:cs typeface="+mn-cs"/>
              </a:rPr>
              <a:t> peers (includes endorsing peers).</a:t>
            </a:r>
          </a:p>
          <a:p>
            <a:pPr marL="228600" lvl="0" indent="-228600">
              <a:buFont typeface="Arial" charset="0"/>
              <a:buChar char="•"/>
            </a:pPr>
            <a:r>
              <a:rPr lang="en-US" sz="1200" kern="1200" dirty="0" err="1">
                <a:solidFill>
                  <a:schemeClr val="tx1"/>
                </a:solidFill>
                <a:effectLst/>
                <a:latin typeface="+mn-lt"/>
                <a:ea typeface="+mn-ea"/>
                <a:cs typeface="+mn-cs"/>
              </a:rPr>
              <a:t>Commiting</a:t>
            </a:r>
            <a:r>
              <a:rPr lang="en-US" sz="1200" kern="1200" dirty="0">
                <a:solidFill>
                  <a:schemeClr val="tx1"/>
                </a:solidFill>
                <a:effectLst/>
                <a:latin typeface="+mn-lt"/>
                <a:ea typeface="+mn-ea"/>
                <a:cs typeface="+mn-cs"/>
              </a:rPr>
              <a:t> peers validate </a:t>
            </a:r>
            <a:r>
              <a:rPr lang="en-US" sz="1200" kern="1200" dirty="0" err="1">
                <a:solidFill>
                  <a:schemeClr val="tx1"/>
                </a:solidFill>
                <a:effectLst/>
                <a:latin typeface="+mn-lt"/>
                <a:ea typeface="+mn-ea"/>
                <a:cs typeface="+mn-cs"/>
              </a:rPr>
              <a:t>tran-proposal.readset</a:t>
            </a:r>
            <a:r>
              <a:rPr lang="en-US" sz="1200" kern="1200" dirty="0">
                <a:solidFill>
                  <a:schemeClr val="tx1"/>
                </a:solidFill>
                <a:effectLst/>
                <a:latin typeface="+mn-lt"/>
                <a:ea typeface="+mn-ea"/>
                <a:cs typeface="+mn-cs"/>
              </a:rPr>
              <a:t> has not been modified since simulation, and applies the </a:t>
            </a:r>
            <a:r>
              <a:rPr lang="en-US" sz="1200" kern="1200" dirty="0" err="1">
                <a:solidFill>
                  <a:schemeClr val="tx1"/>
                </a:solidFill>
                <a:effectLst/>
                <a:latin typeface="+mn-lt"/>
                <a:ea typeface="+mn-ea"/>
                <a:cs typeface="+mn-cs"/>
              </a:rPr>
              <a:t>tran-proposal</a:t>
            </a:r>
            <a:r>
              <a:rPr lang="en-US" sz="1200" kern="1200" baseline="0" dirty="0" err="1">
                <a:solidFill>
                  <a:schemeClr val="tx1"/>
                </a:solidFill>
                <a:effectLst/>
                <a:latin typeface="+mn-lt"/>
                <a:ea typeface="+mn-ea"/>
                <a:cs typeface="+mn-cs"/>
              </a:rPr>
              <a:t>.</a:t>
            </a:r>
            <a:r>
              <a:rPr lang="en-US" sz="1200" kern="1200" dirty="0" err="1">
                <a:solidFill>
                  <a:schemeClr val="tx1"/>
                </a:solidFill>
                <a:effectLst/>
                <a:latin typeface="+mn-lt"/>
                <a:ea typeface="+mn-ea"/>
                <a:cs typeface="+mn-cs"/>
              </a:rPr>
              <a:t>writeset</a:t>
            </a:r>
            <a:r>
              <a:rPr lang="en-US" sz="1200" kern="1200" dirty="0">
                <a:solidFill>
                  <a:schemeClr val="tx1"/>
                </a:solidFill>
                <a:effectLst/>
                <a:latin typeface="+mn-lt"/>
                <a:ea typeface="+mn-ea"/>
                <a:cs typeface="+mn-cs"/>
              </a:rPr>
              <a:t> ‘atomically’.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7CA23C2C-3334-4B4F-92AB-A790C33FFEE9}" type="slidenum">
              <a:rPr lang="en-US" smtClean="0"/>
              <a:t>6</a:t>
            </a:fld>
            <a:endParaRPr lang="en-US"/>
          </a:p>
        </p:txBody>
      </p:sp>
    </p:spTree>
    <p:extLst>
      <p:ext uri="{BB962C8B-B14F-4D97-AF65-F5344CB8AC3E}">
        <p14:creationId xmlns:p14="http://schemas.microsoft.com/office/powerpoint/2010/main" val="308085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Overview of sample transaction (slides 1-7):</a:t>
            </a:r>
          </a:p>
          <a:p>
            <a:r>
              <a:rPr lang="en-US" sz="1200" kern="1200" dirty="0">
                <a:solidFill>
                  <a:schemeClr val="tx1"/>
                </a:solidFill>
                <a:effectLst/>
                <a:latin typeface="+mn-lt"/>
                <a:ea typeface="+mn-ea"/>
                <a:cs typeface="+mn-cs"/>
              </a:rPr>
              <a:t>Separation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simulation (</a:t>
            </a:r>
            <a:r>
              <a:rPr lang="en-US" sz="1200" kern="1200" dirty="0" err="1">
                <a:solidFill>
                  <a:schemeClr val="tx1"/>
                </a:solidFill>
                <a:effectLst/>
                <a:latin typeface="+mn-lt"/>
                <a:ea typeface="+mn-ea"/>
                <a:cs typeface="+mn-cs"/>
              </a:rPr>
              <a:t>chaincode</a:t>
            </a:r>
            <a:r>
              <a:rPr lang="en-US" sz="1200" kern="1200" dirty="0">
                <a:solidFill>
                  <a:schemeClr val="tx1"/>
                </a:solidFill>
                <a:effectLst/>
                <a:latin typeface="+mn-lt"/>
                <a:ea typeface="+mn-ea"/>
                <a:cs typeface="+mn-cs"/>
              </a:rPr>
              <a:t> execution) and block validation/commit </a:t>
            </a:r>
            <a:endParaRPr lang="en-US" dirty="0">
              <a:effectLst/>
            </a:endParaRPr>
          </a:p>
          <a:p>
            <a:pPr marL="171450" indent="-171450">
              <a:buFont typeface="Arial" charset="0"/>
              <a:buChar char="•"/>
            </a:pPr>
            <a:r>
              <a:rPr lang="en-US" sz="1200" kern="1200" dirty="0">
                <a:solidFill>
                  <a:schemeClr val="tx1"/>
                </a:solidFill>
                <a:effectLst/>
                <a:latin typeface="+mn-lt"/>
                <a:ea typeface="+mn-ea"/>
                <a:cs typeface="+mn-cs"/>
              </a:rPr>
              <a:t>Invocation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a:t>
            </a:r>
            <a:r>
              <a:rPr lang="en-US" sz="1200" kern="1200" dirty="0" err="1">
                <a:solidFill>
                  <a:schemeClr val="tx1"/>
                </a:solidFill>
                <a:effectLst/>
                <a:latin typeface="+mn-lt"/>
                <a:ea typeface="+mn-ea"/>
                <a:cs typeface="+mn-cs"/>
              </a:rPr>
              <a:t>chaincode</a:t>
            </a:r>
            <a:r>
              <a:rPr lang="en-US" sz="1200" kern="1200" dirty="0">
                <a:solidFill>
                  <a:schemeClr val="tx1"/>
                </a:solidFill>
                <a:effectLst/>
                <a:latin typeface="+mn-lt"/>
                <a:ea typeface="+mn-ea"/>
                <a:cs typeface="+mn-cs"/>
              </a:rPr>
              <a:t> operation (business transaction) carried out in 3 phases: </a:t>
            </a:r>
          </a:p>
          <a:p>
            <a:pPr marL="685800" lvl="1" indent="-228600">
              <a:buFont typeface="+mj-lt"/>
              <a:buAutoNum type="arabicPeriod"/>
            </a:pPr>
            <a:r>
              <a:rPr lang="en-US" sz="1200" kern="1200" dirty="0" err="1">
                <a:solidFill>
                  <a:schemeClr val="tx1"/>
                </a:solidFill>
                <a:effectLst/>
                <a:latin typeface="+mn-lt"/>
                <a:ea typeface="+mn-ea"/>
                <a:cs typeface="+mn-cs"/>
              </a:rPr>
              <a:t>Chaincode</a:t>
            </a:r>
            <a:r>
              <a:rPr lang="en-US" sz="1200" kern="1200" dirty="0">
                <a:solidFill>
                  <a:schemeClr val="tx1"/>
                </a:solidFill>
                <a:effectLst/>
                <a:latin typeface="+mn-lt"/>
                <a:ea typeface="+mn-ea"/>
                <a:cs typeface="+mn-cs"/>
              </a:rPr>
              <a:t> operation execution simulated on ‘endorsing’ peers. </a:t>
            </a:r>
          </a:p>
          <a:p>
            <a:pPr marL="1143000" lvl="2" indent="-228600">
              <a:buFont typeface="Arial" charset="0"/>
              <a:buChar char="•"/>
            </a:pPr>
            <a:r>
              <a:rPr lang="en-US" sz="1200" kern="1200" dirty="0">
                <a:solidFill>
                  <a:schemeClr val="tx1"/>
                </a:solidFill>
                <a:effectLst/>
                <a:latin typeface="+mn-lt"/>
                <a:ea typeface="+mn-ea"/>
                <a:cs typeface="+mn-cs"/>
              </a:rPr>
              <a:t>Parallel simulation enabled on endorsers for improved concurrency and scalability since the simulation does not update the </a:t>
            </a:r>
            <a:r>
              <a:rPr lang="en-US" sz="1200" kern="1200" dirty="0" err="1">
                <a:solidFill>
                  <a:schemeClr val="tx1"/>
                </a:solidFill>
                <a:effectLst/>
                <a:latin typeface="+mn-lt"/>
                <a:ea typeface="+mn-ea"/>
                <a:cs typeface="+mn-cs"/>
              </a:rPr>
              <a:t>blockchain</a:t>
            </a:r>
            <a:r>
              <a:rPr lang="en-US" sz="1200" kern="1200" dirty="0">
                <a:solidFill>
                  <a:schemeClr val="tx1"/>
                </a:solidFill>
                <a:effectLst/>
                <a:latin typeface="+mn-lt"/>
                <a:ea typeface="+mn-ea"/>
                <a:cs typeface="+mn-cs"/>
              </a:rPr>
              <a:t> state</a:t>
            </a:r>
          </a:p>
          <a:p>
            <a:pPr marL="685800" lvl="1" indent="-228600">
              <a:buFont typeface="+mj-lt"/>
              <a:buAutoNum type="arabicPeriod"/>
            </a:pPr>
            <a:r>
              <a:rPr lang="en-US" sz="1200" kern="1200" dirty="0">
                <a:solidFill>
                  <a:schemeClr val="tx1"/>
                </a:solidFill>
                <a:effectLst/>
                <a:latin typeface="+mn-lt"/>
                <a:ea typeface="+mn-ea"/>
                <a:cs typeface="+mn-cs"/>
              </a:rPr>
              <a:t>Simulation determines business </a:t>
            </a:r>
            <a:r>
              <a:rPr lang="en-US" sz="1200" kern="1200" dirty="0" err="1">
                <a:solidFill>
                  <a:schemeClr val="tx1"/>
                </a:solidFill>
                <a:effectLst/>
                <a:latin typeface="+mn-lt"/>
                <a:ea typeface="+mn-ea"/>
                <a:cs typeface="+mn-cs"/>
              </a:rPr>
              <a:t>tran</a:t>
            </a:r>
            <a:r>
              <a:rPr lang="en-US" sz="1200" kern="1200" dirty="0">
                <a:solidFill>
                  <a:schemeClr val="tx1"/>
                </a:solidFill>
                <a:effectLst/>
                <a:latin typeface="+mn-lt"/>
                <a:ea typeface="+mn-ea"/>
                <a:cs typeface="+mn-cs"/>
              </a:rPr>
              <a:t>-proposal: </a:t>
            </a:r>
            <a:r>
              <a:rPr lang="en-US" sz="1200" kern="1200" dirty="0" err="1">
                <a:solidFill>
                  <a:schemeClr val="tx1"/>
                </a:solidFill>
                <a:effectLst/>
                <a:latin typeface="+mn-lt"/>
                <a:ea typeface="+mn-ea"/>
                <a:cs typeface="+mn-cs"/>
              </a:rPr>
              <a:t>readset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writeset</a:t>
            </a:r>
            <a:r>
              <a:rPr lang="en-US" sz="1200" kern="1200" dirty="0">
                <a:solidFill>
                  <a:schemeClr val="tx1"/>
                </a:solidFill>
                <a:effectLst/>
                <a:latin typeface="+mn-lt"/>
                <a:ea typeface="+mn-ea"/>
                <a:cs typeface="+mn-cs"/>
              </a:rPr>
              <a:t>, and broadcasts this to the ordering service.</a:t>
            </a:r>
          </a:p>
          <a:p>
            <a:pPr marL="685800" lvl="1" indent="-228600">
              <a:buFont typeface="+mj-lt"/>
              <a:buAutoNum type="arabicPeriod"/>
            </a:pPr>
            <a:r>
              <a:rPr lang="en-US" sz="1200" kern="1200" dirty="0">
                <a:solidFill>
                  <a:schemeClr val="tx1"/>
                </a:solidFill>
                <a:effectLst/>
                <a:latin typeface="+mn-lt"/>
                <a:ea typeface="+mn-ea"/>
                <a:cs typeface="+mn-cs"/>
              </a:rPr>
              <a:t>Tran-proposal is then ordered </a:t>
            </a:r>
            <a:r>
              <a:rPr lang="en-US" sz="1200" kern="1200" dirty="0" err="1">
                <a:solidFill>
                  <a:schemeClr val="tx1"/>
                </a:solidFill>
                <a:effectLst/>
                <a:latin typeface="+mn-lt"/>
                <a:ea typeface="+mn-ea"/>
                <a:cs typeface="+mn-cs"/>
              </a:rPr>
              <a:t>w.r.t</a:t>
            </a:r>
            <a:r>
              <a:rPr lang="en-US" sz="1200" kern="1200" dirty="0">
                <a:solidFill>
                  <a:schemeClr val="tx1"/>
                </a:solidFill>
                <a:effectLst/>
                <a:latin typeface="+mn-lt"/>
                <a:ea typeface="+mn-ea"/>
                <a:cs typeface="+mn-cs"/>
              </a:rPr>
              <a:t>. other </a:t>
            </a:r>
            <a:r>
              <a:rPr lang="en-US" sz="1200" kern="1200" dirty="0" err="1">
                <a:solidFill>
                  <a:schemeClr val="tx1"/>
                </a:solidFill>
                <a:effectLst/>
                <a:latin typeface="+mn-lt"/>
                <a:ea typeface="+mn-ea"/>
                <a:cs typeface="+mn-cs"/>
              </a:rPr>
              <a:t>tran</a:t>
            </a:r>
            <a:r>
              <a:rPr lang="en-US" sz="1200" kern="1200" dirty="0">
                <a:solidFill>
                  <a:schemeClr val="tx1"/>
                </a:solidFill>
                <a:effectLst/>
                <a:latin typeface="+mn-lt"/>
                <a:ea typeface="+mn-ea"/>
                <a:cs typeface="+mn-cs"/>
              </a:rPr>
              <a:t>-proposals and broadcast to </a:t>
            </a:r>
            <a:r>
              <a:rPr lang="en-US" sz="1200" kern="1200" dirty="0" err="1">
                <a:solidFill>
                  <a:schemeClr val="tx1"/>
                </a:solidFill>
                <a:effectLst/>
                <a:latin typeface="+mn-lt"/>
                <a:ea typeface="+mn-ea"/>
                <a:cs typeface="+mn-cs"/>
              </a:rPr>
              <a:t>commiting</a:t>
            </a:r>
            <a:r>
              <a:rPr lang="en-US" sz="1200" kern="1200" dirty="0">
                <a:solidFill>
                  <a:schemeClr val="tx1"/>
                </a:solidFill>
                <a:effectLst/>
                <a:latin typeface="+mn-lt"/>
                <a:ea typeface="+mn-ea"/>
                <a:cs typeface="+mn-cs"/>
              </a:rPr>
              <a:t> peers (includes endorsing peers).</a:t>
            </a:r>
          </a:p>
          <a:p>
            <a:pPr marL="228600" lvl="0" indent="-228600">
              <a:buFont typeface="Arial" charset="0"/>
              <a:buChar char="•"/>
            </a:pPr>
            <a:r>
              <a:rPr lang="en-US" sz="1200" kern="1200" dirty="0" err="1">
                <a:solidFill>
                  <a:schemeClr val="tx1"/>
                </a:solidFill>
                <a:effectLst/>
                <a:latin typeface="+mn-lt"/>
                <a:ea typeface="+mn-ea"/>
                <a:cs typeface="+mn-cs"/>
              </a:rPr>
              <a:t>Commiting</a:t>
            </a:r>
            <a:r>
              <a:rPr lang="en-US" sz="1200" kern="1200" dirty="0">
                <a:solidFill>
                  <a:schemeClr val="tx1"/>
                </a:solidFill>
                <a:effectLst/>
                <a:latin typeface="+mn-lt"/>
                <a:ea typeface="+mn-ea"/>
                <a:cs typeface="+mn-cs"/>
              </a:rPr>
              <a:t> peers validate </a:t>
            </a:r>
            <a:r>
              <a:rPr lang="en-US" sz="1200" kern="1200" dirty="0" err="1">
                <a:solidFill>
                  <a:schemeClr val="tx1"/>
                </a:solidFill>
                <a:effectLst/>
                <a:latin typeface="+mn-lt"/>
                <a:ea typeface="+mn-ea"/>
                <a:cs typeface="+mn-cs"/>
              </a:rPr>
              <a:t>tran-proposal.readset</a:t>
            </a:r>
            <a:r>
              <a:rPr lang="en-US" sz="1200" kern="1200" dirty="0">
                <a:solidFill>
                  <a:schemeClr val="tx1"/>
                </a:solidFill>
                <a:effectLst/>
                <a:latin typeface="+mn-lt"/>
                <a:ea typeface="+mn-ea"/>
                <a:cs typeface="+mn-cs"/>
              </a:rPr>
              <a:t> has not been modified since simulation, and applies the </a:t>
            </a:r>
            <a:r>
              <a:rPr lang="en-US" sz="1200" kern="1200" dirty="0" err="1">
                <a:solidFill>
                  <a:schemeClr val="tx1"/>
                </a:solidFill>
                <a:effectLst/>
                <a:latin typeface="+mn-lt"/>
                <a:ea typeface="+mn-ea"/>
                <a:cs typeface="+mn-cs"/>
              </a:rPr>
              <a:t>tran-proposal</a:t>
            </a:r>
            <a:r>
              <a:rPr lang="en-US" sz="1200" kern="1200" baseline="0" dirty="0" err="1">
                <a:solidFill>
                  <a:schemeClr val="tx1"/>
                </a:solidFill>
                <a:effectLst/>
                <a:latin typeface="+mn-lt"/>
                <a:ea typeface="+mn-ea"/>
                <a:cs typeface="+mn-cs"/>
              </a:rPr>
              <a:t>.</a:t>
            </a:r>
            <a:r>
              <a:rPr lang="en-US" sz="1200" kern="1200" dirty="0" err="1">
                <a:solidFill>
                  <a:schemeClr val="tx1"/>
                </a:solidFill>
                <a:effectLst/>
                <a:latin typeface="+mn-lt"/>
                <a:ea typeface="+mn-ea"/>
                <a:cs typeface="+mn-cs"/>
              </a:rPr>
              <a:t>writeset</a:t>
            </a:r>
            <a:r>
              <a:rPr lang="en-US" sz="1200" kern="1200" dirty="0">
                <a:solidFill>
                  <a:schemeClr val="tx1"/>
                </a:solidFill>
                <a:effectLst/>
                <a:latin typeface="+mn-lt"/>
                <a:ea typeface="+mn-ea"/>
                <a:cs typeface="+mn-cs"/>
              </a:rPr>
              <a:t> ‘atomically’.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7CA23C2C-3334-4B4F-92AB-A790C33FFEE9}" type="slidenum">
              <a:rPr lang="en-US" smtClean="0"/>
              <a:t>7</a:t>
            </a:fld>
            <a:endParaRPr lang="en-US"/>
          </a:p>
        </p:txBody>
      </p:sp>
    </p:spTree>
    <p:extLst>
      <p:ext uri="{BB962C8B-B14F-4D97-AF65-F5344CB8AC3E}">
        <p14:creationId xmlns:p14="http://schemas.microsoft.com/office/powerpoint/2010/main" val="2037320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Overview of sample transaction (slides 1-7):</a:t>
            </a:r>
          </a:p>
          <a:p>
            <a:r>
              <a:rPr lang="en-US" sz="1200" kern="1200" dirty="0">
                <a:solidFill>
                  <a:schemeClr val="tx1"/>
                </a:solidFill>
                <a:effectLst/>
                <a:latin typeface="+mn-lt"/>
                <a:ea typeface="+mn-ea"/>
                <a:cs typeface="+mn-cs"/>
              </a:rPr>
              <a:t>Separation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simulation (</a:t>
            </a:r>
            <a:r>
              <a:rPr lang="en-US" sz="1200" kern="1200" dirty="0" err="1">
                <a:solidFill>
                  <a:schemeClr val="tx1"/>
                </a:solidFill>
                <a:effectLst/>
                <a:latin typeface="+mn-lt"/>
                <a:ea typeface="+mn-ea"/>
                <a:cs typeface="+mn-cs"/>
              </a:rPr>
              <a:t>chaincode</a:t>
            </a:r>
            <a:r>
              <a:rPr lang="en-US" sz="1200" kern="1200" dirty="0">
                <a:solidFill>
                  <a:schemeClr val="tx1"/>
                </a:solidFill>
                <a:effectLst/>
                <a:latin typeface="+mn-lt"/>
                <a:ea typeface="+mn-ea"/>
                <a:cs typeface="+mn-cs"/>
              </a:rPr>
              <a:t> execution) and block validation/commit </a:t>
            </a:r>
            <a:endParaRPr lang="en-US" dirty="0">
              <a:effectLst/>
            </a:endParaRPr>
          </a:p>
          <a:p>
            <a:pPr marL="171450" indent="-171450">
              <a:buFont typeface="Arial" charset="0"/>
              <a:buChar char="•"/>
            </a:pPr>
            <a:r>
              <a:rPr lang="en-US" sz="1200" kern="1200" dirty="0">
                <a:solidFill>
                  <a:schemeClr val="tx1"/>
                </a:solidFill>
                <a:effectLst/>
                <a:latin typeface="+mn-lt"/>
                <a:ea typeface="+mn-ea"/>
                <a:cs typeface="+mn-cs"/>
              </a:rPr>
              <a:t>Invocation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a:t>
            </a:r>
            <a:r>
              <a:rPr lang="en-US" sz="1200" kern="1200" dirty="0" err="1">
                <a:solidFill>
                  <a:schemeClr val="tx1"/>
                </a:solidFill>
                <a:effectLst/>
                <a:latin typeface="+mn-lt"/>
                <a:ea typeface="+mn-ea"/>
                <a:cs typeface="+mn-cs"/>
              </a:rPr>
              <a:t>chaincode</a:t>
            </a:r>
            <a:r>
              <a:rPr lang="en-US" sz="1200" kern="1200" dirty="0">
                <a:solidFill>
                  <a:schemeClr val="tx1"/>
                </a:solidFill>
                <a:effectLst/>
                <a:latin typeface="+mn-lt"/>
                <a:ea typeface="+mn-ea"/>
                <a:cs typeface="+mn-cs"/>
              </a:rPr>
              <a:t> operation (business transaction) carried out in 3 phases: </a:t>
            </a:r>
          </a:p>
          <a:p>
            <a:pPr marL="685800" lvl="1" indent="-228600">
              <a:buFont typeface="+mj-lt"/>
              <a:buAutoNum type="arabicPeriod"/>
            </a:pPr>
            <a:r>
              <a:rPr lang="en-US" sz="1200" kern="1200" dirty="0" err="1">
                <a:solidFill>
                  <a:schemeClr val="tx1"/>
                </a:solidFill>
                <a:effectLst/>
                <a:latin typeface="+mn-lt"/>
                <a:ea typeface="+mn-ea"/>
                <a:cs typeface="+mn-cs"/>
              </a:rPr>
              <a:t>Chaincode</a:t>
            </a:r>
            <a:r>
              <a:rPr lang="en-US" sz="1200" kern="1200" dirty="0">
                <a:solidFill>
                  <a:schemeClr val="tx1"/>
                </a:solidFill>
                <a:effectLst/>
                <a:latin typeface="+mn-lt"/>
                <a:ea typeface="+mn-ea"/>
                <a:cs typeface="+mn-cs"/>
              </a:rPr>
              <a:t> operation execution simulated on ‘endorsing’ peers. </a:t>
            </a:r>
          </a:p>
          <a:p>
            <a:pPr marL="1143000" lvl="2" indent="-228600">
              <a:buFont typeface="Arial" charset="0"/>
              <a:buChar char="•"/>
            </a:pPr>
            <a:r>
              <a:rPr lang="en-US" sz="1200" kern="1200" dirty="0">
                <a:solidFill>
                  <a:schemeClr val="tx1"/>
                </a:solidFill>
                <a:effectLst/>
                <a:latin typeface="+mn-lt"/>
                <a:ea typeface="+mn-ea"/>
                <a:cs typeface="+mn-cs"/>
              </a:rPr>
              <a:t>Parallel simulation enabled on endorsers for improved concurrency and scalability since the simulation does not update the </a:t>
            </a:r>
            <a:r>
              <a:rPr lang="en-US" sz="1200" kern="1200" dirty="0" err="1">
                <a:solidFill>
                  <a:schemeClr val="tx1"/>
                </a:solidFill>
                <a:effectLst/>
                <a:latin typeface="+mn-lt"/>
                <a:ea typeface="+mn-ea"/>
                <a:cs typeface="+mn-cs"/>
              </a:rPr>
              <a:t>blockchain</a:t>
            </a:r>
            <a:r>
              <a:rPr lang="en-US" sz="1200" kern="1200" dirty="0">
                <a:solidFill>
                  <a:schemeClr val="tx1"/>
                </a:solidFill>
                <a:effectLst/>
                <a:latin typeface="+mn-lt"/>
                <a:ea typeface="+mn-ea"/>
                <a:cs typeface="+mn-cs"/>
              </a:rPr>
              <a:t> state</a:t>
            </a:r>
          </a:p>
          <a:p>
            <a:pPr marL="685800" lvl="1" indent="-228600">
              <a:buFont typeface="+mj-lt"/>
              <a:buAutoNum type="arabicPeriod"/>
            </a:pPr>
            <a:r>
              <a:rPr lang="en-US" sz="1200" kern="1200" dirty="0">
                <a:solidFill>
                  <a:schemeClr val="tx1"/>
                </a:solidFill>
                <a:effectLst/>
                <a:latin typeface="+mn-lt"/>
                <a:ea typeface="+mn-ea"/>
                <a:cs typeface="+mn-cs"/>
              </a:rPr>
              <a:t>Simulation determines business </a:t>
            </a:r>
            <a:r>
              <a:rPr lang="en-US" sz="1200" kern="1200" dirty="0" err="1">
                <a:solidFill>
                  <a:schemeClr val="tx1"/>
                </a:solidFill>
                <a:effectLst/>
                <a:latin typeface="+mn-lt"/>
                <a:ea typeface="+mn-ea"/>
                <a:cs typeface="+mn-cs"/>
              </a:rPr>
              <a:t>tran</a:t>
            </a:r>
            <a:r>
              <a:rPr lang="en-US" sz="1200" kern="1200" dirty="0">
                <a:solidFill>
                  <a:schemeClr val="tx1"/>
                </a:solidFill>
                <a:effectLst/>
                <a:latin typeface="+mn-lt"/>
                <a:ea typeface="+mn-ea"/>
                <a:cs typeface="+mn-cs"/>
              </a:rPr>
              <a:t>-proposal: </a:t>
            </a:r>
            <a:r>
              <a:rPr lang="en-US" sz="1200" kern="1200" dirty="0" err="1">
                <a:solidFill>
                  <a:schemeClr val="tx1"/>
                </a:solidFill>
                <a:effectLst/>
                <a:latin typeface="+mn-lt"/>
                <a:ea typeface="+mn-ea"/>
                <a:cs typeface="+mn-cs"/>
              </a:rPr>
              <a:t>readset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writeset</a:t>
            </a:r>
            <a:r>
              <a:rPr lang="en-US" sz="1200" kern="1200" dirty="0">
                <a:solidFill>
                  <a:schemeClr val="tx1"/>
                </a:solidFill>
                <a:effectLst/>
                <a:latin typeface="+mn-lt"/>
                <a:ea typeface="+mn-ea"/>
                <a:cs typeface="+mn-cs"/>
              </a:rPr>
              <a:t>, and broadcasts this to the ordering service.</a:t>
            </a:r>
          </a:p>
          <a:p>
            <a:pPr marL="685800" lvl="1" indent="-228600">
              <a:buFont typeface="+mj-lt"/>
              <a:buAutoNum type="arabicPeriod"/>
            </a:pPr>
            <a:r>
              <a:rPr lang="en-US" sz="1200" kern="1200" dirty="0">
                <a:solidFill>
                  <a:schemeClr val="tx1"/>
                </a:solidFill>
                <a:effectLst/>
                <a:latin typeface="+mn-lt"/>
                <a:ea typeface="+mn-ea"/>
                <a:cs typeface="+mn-cs"/>
              </a:rPr>
              <a:t>Tran-proposal is then ordered </a:t>
            </a:r>
            <a:r>
              <a:rPr lang="en-US" sz="1200" kern="1200" dirty="0" err="1">
                <a:solidFill>
                  <a:schemeClr val="tx1"/>
                </a:solidFill>
                <a:effectLst/>
                <a:latin typeface="+mn-lt"/>
                <a:ea typeface="+mn-ea"/>
                <a:cs typeface="+mn-cs"/>
              </a:rPr>
              <a:t>w.r.t</a:t>
            </a:r>
            <a:r>
              <a:rPr lang="en-US" sz="1200" kern="1200" dirty="0">
                <a:solidFill>
                  <a:schemeClr val="tx1"/>
                </a:solidFill>
                <a:effectLst/>
                <a:latin typeface="+mn-lt"/>
                <a:ea typeface="+mn-ea"/>
                <a:cs typeface="+mn-cs"/>
              </a:rPr>
              <a:t>. other </a:t>
            </a:r>
            <a:r>
              <a:rPr lang="en-US" sz="1200" kern="1200" dirty="0" err="1">
                <a:solidFill>
                  <a:schemeClr val="tx1"/>
                </a:solidFill>
                <a:effectLst/>
                <a:latin typeface="+mn-lt"/>
                <a:ea typeface="+mn-ea"/>
                <a:cs typeface="+mn-cs"/>
              </a:rPr>
              <a:t>tran</a:t>
            </a:r>
            <a:r>
              <a:rPr lang="en-US" sz="1200" kern="1200" dirty="0">
                <a:solidFill>
                  <a:schemeClr val="tx1"/>
                </a:solidFill>
                <a:effectLst/>
                <a:latin typeface="+mn-lt"/>
                <a:ea typeface="+mn-ea"/>
                <a:cs typeface="+mn-cs"/>
              </a:rPr>
              <a:t>-proposals and broadcast to </a:t>
            </a:r>
            <a:r>
              <a:rPr lang="en-US" sz="1200" kern="1200" dirty="0" err="1">
                <a:solidFill>
                  <a:schemeClr val="tx1"/>
                </a:solidFill>
                <a:effectLst/>
                <a:latin typeface="+mn-lt"/>
                <a:ea typeface="+mn-ea"/>
                <a:cs typeface="+mn-cs"/>
              </a:rPr>
              <a:t>commiting</a:t>
            </a:r>
            <a:r>
              <a:rPr lang="en-US" sz="1200" kern="1200" dirty="0">
                <a:solidFill>
                  <a:schemeClr val="tx1"/>
                </a:solidFill>
                <a:effectLst/>
                <a:latin typeface="+mn-lt"/>
                <a:ea typeface="+mn-ea"/>
                <a:cs typeface="+mn-cs"/>
              </a:rPr>
              <a:t> peers (includes endorsing peers).</a:t>
            </a:r>
          </a:p>
          <a:p>
            <a:pPr marL="228600" lvl="0" indent="-228600">
              <a:buFont typeface="Arial" charset="0"/>
              <a:buChar char="•"/>
            </a:pPr>
            <a:r>
              <a:rPr lang="en-US" sz="1200" kern="1200" dirty="0" err="1">
                <a:solidFill>
                  <a:schemeClr val="tx1"/>
                </a:solidFill>
                <a:effectLst/>
                <a:latin typeface="+mn-lt"/>
                <a:ea typeface="+mn-ea"/>
                <a:cs typeface="+mn-cs"/>
              </a:rPr>
              <a:t>Commiting</a:t>
            </a:r>
            <a:r>
              <a:rPr lang="en-US" sz="1200" kern="1200" dirty="0">
                <a:solidFill>
                  <a:schemeClr val="tx1"/>
                </a:solidFill>
                <a:effectLst/>
                <a:latin typeface="+mn-lt"/>
                <a:ea typeface="+mn-ea"/>
                <a:cs typeface="+mn-cs"/>
              </a:rPr>
              <a:t> peers validate </a:t>
            </a:r>
            <a:r>
              <a:rPr lang="en-US" sz="1200" kern="1200" dirty="0" err="1">
                <a:solidFill>
                  <a:schemeClr val="tx1"/>
                </a:solidFill>
                <a:effectLst/>
                <a:latin typeface="+mn-lt"/>
                <a:ea typeface="+mn-ea"/>
                <a:cs typeface="+mn-cs"/>
              </a:rPr>
              <a:t>tran-proposal.readset</a:t>
            </a:r>
            <a:r>
              <a:rPr lang="en-US" sz="1200" kern="1200" dirty="0">
                <a:solidFill>
                  <a:schemeClr val="tx1"/>
                </a:solidFill>
                <a:effectLst/>
                <a:latin typeface="+mn-lt"/>
                <a:ea typeface="+mn-ea"/>
                <a:cs typeface="+mn-cs"/>
              </a:rPr>
              <a:t> has not been modified since simulation, and applies the </a:t>
            </a:r>
            <a:r>
              <a:rPr lang="en-US" sz="1200" kern="1200" dirty="0" err="1">
                <a:solidFill>
                  <a:schemeClr val="tx1"/>
                </a:solidFill>
                <a:effectLst/>
                <a:latin typeface="+mn-lt"/>
                <a:ea typeface="+mn-ea"/>
                <a:cs typeface="+mn-cs"/>
              </a:rPr>
              <a:t>tran-proposal</a:t>
            </a:r>
            <a:r>
              <a:rPr lang="en-US" sz="1200" kern="1200" baseline="0" dirty="0" err="1">
                <a:solidFill>
                  <a:schemeClr val="tx1"/>
                </a:solidFill>
                <a:effectLst/>
                <a:latin typeface="+mn-lt"/>
                <a:ea typeface="+mn-ea"/>
                <a:cs typeface="+mn-cs"/>
              </a:rPr>
              <a:t>.</a:t>
            </a:r>
            <a:r>
              <a:rPr lang="en-US" sz="1200" kern="1200" dirty="0" err="1">
                <a:solidFill>
                  <a:schemeClr val="tx1"/>
                </a:solidFill>
                <a:effectLst/>
                <a:latin typeface="+mn-lt"/>
                <a:ea typeface="+mn-ea"/>
                <a:cs typeface="+mn-cs"/>
              </a:rPr>
              <a:t>writeset</a:t>
            </a:r>
            <a:r>
              <a:rPr lang="en-US" sz="1200" kern="1200" dirty="0">
                <a:solidFill>
                  <a:schemeClr val="tx1"/>
                </a:solidFill>
                <a:effectLst/>
                <a:latin typeface="+mn-lt"/>
                <a:ea typeface="+mn-ea"/>
                <a:cs typeface="+mn-cs"/>
              </a:rPr>
              <a:t> ‘atomically’.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7CA23C2C-3334-4B4F-92AB-A790C33FFEE9}" type="slidenum">
              <a:rPr lang="en-US" smtClean="0"/>
              <a:t>8</a:t>
            </a:fld>
            <a:endParaRPr lang="en-US"/>
          </a:p>
        </p:txBody>
      </p:sp>
    </p:spTree>
    <p:extLst>
      <p:ext uri="{BB962C8B-B14F-4D97-AF65-F5344CB8AC3E}">
        <p14:creationId xmlns:p14="http://schemas.microsoft.com/office/powerpoint/2010/main" val="36843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Overview of sample transaction (slides 1-7):</a:t>
            </a:r>
          </a:p>
          <a:p>
            <a:r>
              <a:rPr lang="en-US" sz="1200" kern="1200" dirty="0">
                <a:solidFill>
                  <a:schemeClr val="tx1"/>
                </a:solidFill>
                <a:effectLst/>
                <a:latin typeface="+mn-lt"/>
                <a:ea typeface="+mn-ea"/>
                <a:cs typeface="+mn-cs"/>
              </a:rPr>
              <a:t>Separation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simulation (</a:t>
            </a:r>
            <a:r>
              <a:rPr lang="en-US" sz="1200" kern="1200" dirty="0" err="1">
                <a:solidFill>
                  <a:schemeClr val="tx1"/>
                </a:solidFill>
                <a:effectLst/>
                <a:latin typeface="+mn-lt"/>
                <a:ea typeface="+mn-ea"/>
                <a:cs typeface="+mn-cs"/>
              </a:rPr>
              <a:t>chaincode</a:t>
            </a:r>
            <a:r>
              <a:rPr lang="en-US" sz="1200" kern="1200" dirty="0">
                <a:solidFill>
                  <a:schemeClr val="tx1"/>
                </a:solidFill>
                <a:effectLst/>
                <a:latin typeface="+mn-lt"/>
                <a:ea typeface="+mn-ea"/>
                <a:cs typeface="+mn-cs"/>
              </a:rPr>
              <a:t> execution) and block validation/commit </a:t>
            </a:r>
            <a:endParaRPr lang="en-US" dirty="0">
              <a:effectLst/>
            </a:endParaRPr>
          </a:p>
          <a:p>
            <a:pPr marL="171450" indent="-171450">
              <a:buFont typeface="Arial" charset="0"/>
              <a:buChar char="•"/>
            </a:pPr>
            <a:r>
              <a:rPr lang="en-US" sz="1200" kern="1200" dirty="0">
                <a:solidFill>
                  <a:schemeClr val="tx1"/>
                </a:solidFill>
                <a:effectLst/>
                <a:latin typeface="+mn-lt"/>
                <a:ea typeface="+mn-ea"/>
                <a:cs typeface="+mn-cs"/>
              </a:rPr>
              <a:t>Invocation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a:t>
            </a:r>
            <a:r>
              <a:rPr lang="en-US" sz="1200" kern="1200" dirty="0" err="1">
                <a:solidFill>
                  <a:schemeClr val="tx1"/>
                </a:solidFill>
                <a:effectLst/>
                <a:latin typeface="+mn-lt"/>
                <a:ea typeface="+mn-ea"/>
                <a:cs typeface="+mn-cs"/>
              </a:rPr>
              <a:t>chaincode</a:t>
            </a:r>
            <a:r>
              <a:rPr lang="en-US" sz="1200" kern="1200" dirty="0">
                <a:solidFill>
                  <a:schemeClr val="tx1"/>
                </a:solidFill>
                <a:effectLst/>
                <a:latin typeface="+mn-lt"/>
                <a:ea typeface="+mn-ea"/>
                <a:cs typeface="+mn-cs"/>
              </a:rPr>
              <a:t> operation (business transaction) carried out in 3 phases: </a:t>
            </a:r>
          </a:p>
          <a:p>
            <a:pPr marL="685800" lvl="1" indent="-228600">
              <a:buFont typeface="+mj-lt"/>
              <a:buAutoNum type="arabicPeriod"/>
            </a:pPr>
            <a:r>
              <a:rPr lang="en-US" sz="1200" kern="1200" dirty="0" err="1">
                <a:solidFill>
                  <a:schemeClr val="tx1"/>
                </a:solidFill>
                <a:effectLst/>
                <a:latin typeface="+mn-lt"/>
                <a:ea typeface="+mn-ea"/>
                <a:cs typeface="+mn-cs"/>
              </a:rPr>
              <a:t>Chaincode</a:t>
            </a:r>
            <a:r>
              <a:rPr lang="en-US" sz="1200" kern="1200" dirty="0">
                <a:solidFill>
                  <a:schemeClr val="tx1"/>
                </a:solidFill>
                <a:effectLst/>
                <a:latin typeface="+mn-lt"/>
                <a:ea typeface="+mn-ea"/>
                <a:cs typeface="+mn-cs"/>
              </a:rPr>
              <a:t> operation execution simulated on ‘endorsing’ peers. </a:t>
            </a:r>
          </a:p>
          <a:p>
            <a:pPr marL="1143000" lvl="2" indent="-228600">
              <a:buFont typeface="Arial" charset="0"/>
              <a:buChar char="•"/>
            </a:pPr>
            <a:r>
              <a:rPr lang="en-US" sz="1200" kern="1200" dirty="0">
                <a:solidFill>
                  <a:schemeClr val="tx1"/>
                </a:solidFill>
                <a:effectLst/>
                <a:latin typeface="+mn-lt"/>
                <a:ea typeface="+mn-ea"/>
                <a:cs typeface="+mn-cs"/>
              </a:rPr>
              <a:t>Parallel simulation enabled on endorsers for improved concurrency and scalability since the simulation does not update the </a:t>
            </a:r>
            <a:r>
              <a:rPr lang="en-US" sz="1200" kern="1200" dirty="0" err="1">
                <a:solidFill>
                  <a:schemeClr val="tx1"/>
                </a:solidFill>
                <a:effectLst/>
                <a:latin typeface="+mn-lt"/>
                <a:ea typeface="+mn-ea"/>
                <a:cs typeface="+mn-cs"/>
              </a:rPr>
              <a:t>blockchain</a:t>
            </a:r>
            <a:r>
              <a:rPr lang="en-US" sz="1200" kern="1200" dirty="0">
                <a:solidFill>
                  <a:schemeClr val="tx1"/>
                </a:solidFill>
                <a:effectLst/>
                <a:latin typeface="+mn-lt"/>
                <a:ea typeface="+mn-ea"/>
                <a:cs typeface="+mn-cs"/>
              </a:rPr>
              <a:t> state</a:t>
            </a:r>
          </a:p>
          <a:p>
            <a:pPr marL="685800" lvl="1" indent="-228600">
              <a:buFont typeface="+mj-lt"/>
              <a:buAutoNum type="arabicPeriod"/>
            </a:pPr>
            <a:r>
              <a:rPr lang="en-US" sz="1200" kern="1200" dirty="0">
                <a:solidFill>
                  <a:schemeClr val="tx1"/>
                </a:solidFill>
                <a:effectLst/>
                <a:latin typeface="+mn-lt"/>
                <a:ea typeface="+mn-ea"/>
                <a:cs typeface="+mn-cs"/>
              </a:rPr>
              <a:t>Simulation determines business </a:t>
            </a:r>
            <a:r>
              <a:rPr lang="en-US" sz="1200" kern="1200" dirty="0" err="1">
                <a:solidFill>
                  <a:schemeClr val="tx1"/>
                </a:solidFill>
                <a:effectLst/>
                <a:latin typeface="+mn-lt"/>
                <a:ea typeface="+mn-ea"/>
                <a:cs typeface="+mn-cs"/>
              </a:rPr>
              <a:t>tran</a:t>
            </a:r>
            <a:r>
              <a:rPr lang="en-US" sz="1200" kern="1200" dirty="0">
                <a:solidFill>
                  <a:schemeClr val="tx1"/>
                </a:solidFill>
                <a:effectLst/>
                <a:latin typeface="+mn-lt"/>
                <a:ea typeface="+mn-ea"/>
                <a:cs typeface="+mn-cs"/>
              </a:rPr>
              <a:t>-proposal: </a:t>
            </a:r>
            <a:r>
              <a:rPr lang="en-US" sz="1200" kern="1200" dirty="0" err="1">
                <a:solidFill>
                  <a:schemeClr val="tx1"/>
                </a:solidFill>
                <a:effectLst/>
                <a:latin typeface="+mn-lt"/>
                <a:ea typeface="+mn-ea"/>
                <a:cs typeface="+mn-cs"/>
              </a:rPr>
              <a:t>readset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writeset</a:t>
            </a:r>
            <a:r>
              <a:rPr lang="en-US" sz="1200" kern="1200" dirty="0">
                <a:solidFill>
                  <a:schemeClr val="tx1"/>
                </a:solidFill>
                <a:effectLst/>
                <a:latin typeface="+mn-lt"/>
                <a:ea typeface="+mn-ea"/>
                <a:cs typeface="+mn-cs"/>
              </a:rPr>
              <a:t>, and broadcasts this to the ordering service.</a:t>
            </a:r>
          </a:p>
          <a:p>
            <a:pPr marL="685800" lvl="1" indent="-228600">
              <a:buFont typeface="+mj-lt"/>
              <a:buAutoNum type="arabicPeriod"/>
            </a:pPr>
            <a:r>
              <a:rPr lang="en-US" sz="1200" kern="1200" dirty="0">
                <a:solidFill>
                  <a:schemeClr val="tx1"/>
                </a:solidFill>
                <a:effectLst/>
                <a:latin typeface="+mn-lt"/>
                <a:ea typeface="+mn-ea"/>
                <a:cs typeface="+mn-cs"/>
              </a:rPr>
              <a:t>Tran-proposal is then ordered </a:t>
            </a:r>
            <a:r>
              <a:rPr lang="en-US" sz="1200" kern="1200" dirty="0" err="1">
                <a:solidFill>
                  <a:schemeClr val="tx1"/>
                </a:solidFill>
                <a:effectLst/>
                <a:latin typeface="+mn-lt"/>
                <a:ea typeface="+mn-ea"/>
                <a:cs typeface="+mn-cs"/>
              </a:rPr>
              <a:t>w.r.t</a:t>
            </a:r>
            <a:r>
              <a:rPr lang="en-US" sz="1200" kern="1200" dirty="0">
                <a:solidFill>
                  <a:schemeClr val="tx1"/>
                </a:solidFill>
                <a:effectLst/>
                <a:latin typeface="+mn-lt"/>
                <a:ea typeface="+mn-ea"/>
                <a:cs typeface="+mn-cs"/>
              </a:rPr>
              <a:t>. other </a:t>
            </a:r>
            <a:r>
              <a:rPr lang="en-US" sz="1200" kern="1200" dirty="0" err="1">
                <a:solidFill>
                  <a:schemeClr val="tx1"/>
                </a:solidFill>
                <a:effectLst/>
                <a:latin typeface="+mn-lt"/>
                <a:ea typeface="+mn-ea"/>
                <a:cs typeface="+mn-cs"/>
              </a:rPr>
              <a:t>tran</a:t>
            </a:r>
            <a:r>
              <a:rPr lang="en-US" sz="1200" kern="1200" dirty="0">
                <a:solidFill>
                  <a:schemeClr val="tx1"/>
                </a:solidFill>
                <a:effectLst/>
                <a:latin typeface="+mn-lt"/>
                <a:ea typeface="+mn-ea"/>
                <a:cs typeface="+mn-cs"/>
              </a:rPr>
              <a:t>-proposals and broadcast to </a:t>
            </a:r>
            <a:r>
              <a:rPr lang="en-US" sz="1200" kern="1200" dirty="0" err="1">
                <a:solidFill>
                  <a:schemeClr val="tx1"/>
                </a:solidFill>
                <a:effectLst/>
                <a:latin typeface="+mn-lt"/>
                <a:ea typeface="+mn-ea"/>
                <a:cs typeface="+mn-cs"/>
              </a:rPr>
              <a:t>commiting</a:t>
            </a:r>
            <a:r>
              <a:rPr lang="en-US" sz="1200" kern="1200" dirty="0">
                <a:solidFill>
                  <a:schemeClr val="tx1"/>
                </a:solidFill>
                <a:effectLst/>
                <a:latin typeface="+mn-lt"/>
                <a:ea typeface="+mn-ea"/>
                <a:cs typeface="+mn-cs"/>
              </a:rPr>
              <a:t> peers (includes endorsing peers).</a:t>
            </a:r>
          </a:p>
          <a:p>
            <a:pPr marL="228600" lvl="0" indent="-228600">
              <a:buFont typeface="Arial" charset="0"/>
              <a:buChar char="•"/>
            </a:pPr>
            <a:r>
              <a:rPr lang="en-US" sz="1200" kern="1200" dirty="0" err="1">
                <a:solidFill>
                  <a:schemeClr val="tx1"/>
                </a:solidFill>
                <a:effectLst/>
                <a:latin typeface="+mn-lt"/>
                <a:ea typeface="+mn-ea"/>
                <a:cs typeface="+mn-cs"/>
              </a:rPr>
              <a:t>Commiting</a:t>
            </a:r>
            <a:r>
              <a:rPr lang="en-US" sz="1200" kern="1200" dirty="0">
                <a:solidFill>
                  <a:schemeClr val="tx1"/>
                </a:solidFill>
                <a:effectLst/>
                <a:latin typeface="+mn-lt"/>
                <a:ea typeface="+mn-ea"/>
                <a:cs typeface="+mn-cs"/>
              </a:rPr>
              <a:t> peers validate </a:t>
            </a:r>
            <a:r>
              <a:rPr lang="en-US" sz="1200" kern="1200" dirty="0" err="1">
                <a:solidFill>
                  <a:schemeClr val="tx1"/>
                </a:solidFill>
                <a:effectLst/>
                <a:latin typeface="+mn-lt"/>
                <a:ea typeface="+mn-ea"/>
                <a:cs typeface="+mn-cs"/>
              </a:rPr>
              <a:t>tran-proposal.readset</a:t>
            </a:r>
            <a:r>
              <a:rPr lang="en-US" sz="1200" kern="1200" dirty="0">
                <a:solidFill>
                  <a:schemeClr val="tx1"/>
                </a:solidFill>
                <a:effectLst/>
                <a:latin typeface="+mn-lt"/>
                <a:ea typeface="+mn-ea"/>
                <a:cs typeface="+mn-cs"/>
              </a:rPr>
              <a:t> has not been modified since simulation, and applies the </a:t>
            </a:r>
            <a:r>
              <a:rPr lang="en-US" sz="1200" kern="1200" dirty="0" err="1">
                <a:solidFill>
                  <a:schemeClr val="tx1"/>
                </a:solidFill>
                <a:effectLst/>
                <a:latin typeface="+mn-lt"/>
                <a:ea typeface="+mn-ea"/>
                <a:cs typeface="+mn-cs"/>
              </a:rPr>
              <a:t>tran-proposal</a:t>
            </a:r>
            <a:r>
              <a:rPr lang="en-US" sz="1200" kern="1200" baseline="0" dirty="0" err="1">
                <a:solidFill>
                  <a:schemeClr val="tx1"/>
                </a:solidFill>
                <a:effectLst/>
                <a:latin typeface="+mn-lt"/>
                <a:ea typeface="+mn-ea"/>
                <a:cs typeface="+mn-cs"/>
              </a:rPr>
              <a:t>.</a:t>
            </a:r>
            <a:r>
              <a:rPr lang="en-US" sz="1200" kern="1200" dirty="0" err="1">
                <a:solidFill>
                  <a:schemeClr val="tx1"/>
                </a:solidFill>
                <a:effectLst/>
                <a:latin typeface="+mn-lt"/>
                <a:ea typeface="+mn-ea"/>
                <a:cs typeface="+mn-cs"/>
              </a:rPr>
              <a:t>writeset</a:t>
            </a:r>
            <a:r>
              <a:rPr lang="en-US" sz="1200" kern="1200" dirty="0">
                <a:solidFill>
                  <a:schemeClr val="tx1"/>
                </a:solidFill>
                <a:effectLst/>
                <a:latin typeface="+mn-lt"/>
                <a:ea typeface="+mn-ea"/>
                <a:cs typeface="+mn-cs"/>
              </a:rPr>
              <a:t> ‘atomically’.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7CA23C2C-3334-4B4F-92AB-A790C33FFEE9}" type="slidenum">
              <a:rPr lang="en-US" smtClean="0"/>
              <a:t>9</a:t>
            </a:fld>
            <a:endParaRPr lang="en-US"/>
          </a:p>
        </p:txBody>
      </p:sp>
    </p:spTree>
    <p:extLst>
      <p:ext uri="{BB962C8B-B14F-4D97-AF65-F5344CB8AC3E}">
        <p14:creationId xmlns:p14="http://schemas.microsoft.com/office/powerpoint/2010/main" val="1044760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Overview of sample transaction (slides 1-7):</a:t>
            </a:r>
          </a:p>
          <a:p>
            <a:r>
              <a:rPr lang="en-US" sz="1200" kern="1200" dirty="0">
                <a:solidFill>
                  <a:schemeClr val="tx1"/>
                </a:solidFill>
                <a:effectLst/>
                <a:latin typeface="+mn-lt"/>
                <a:ea typeface="+mn-ea"/>
                <a:cs typeface="+mn-cs"/>
              </a:rPr>
              <a:t>Separation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simulation (</a:t>
            </a:r>
            <a:r>
              <a:rPr lang="en-US" sz="1200" kern="1200" dirty="0" err="1">
                <a:solidFill>
                  <a:schemeClr val="tx1"/>
                </a:solidFill>
                <a:effectLst/>
                <a:latin typeface="+mn-lt"/>
                <a:ea typeface="+mn-ea"/>
                <a:cs typeface="+mn-cs"/>
              </a:rPr>
              <a:t>chaincode</a:t>
            </a:r>
            <a:r>
              <a:rPr lang="en-US" sz="1200" kern="1200" dirty="0">
                <a:solidFill>
                  <a:schemeClr val="tx1"/>
                </a:solidFill>
                <a:effectLst/>
                <a:latin typeface="+mn-lt"/>
                <a:ea typeface="+mn-ea"/>
                <a:cs typeface="+mn-cs"/>
              </a:rPr>
              <a:t> execution) and block validation/commit </a:t>
            </a:r>
            <a:endParaRPr lang="en-US" dirty="0">
              <a:effectLst/>
            </a:endParaRPr>
          </a:p>
          <a:p>
            <a:pPr marL="171450" indent="-171450">
              <a:buFont typeface="Arial" charset="0"/>
              <a:buChar char="•"/>
            </a:pPr>
            <a:r>
              <a:rPr lang="en-US" sz="1200" kern="1200" dirty="0">
                <a:solidFill>
                  <a:schemeClr val="tx1"/>
                </a:solidFill>
                <a:effectLst/>
                <a:latin typeface="+mn-lt"/>
                <a:ea typeface="+mn-ea"/>
                <a:cs typeface="+mn-cs"/>
              </a:rPr>
              <a:t>Invocation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a:t>
            </a:r>
            <a:r>
              <a:rPr lang="en-US" sz="1200" kern="1200" dirty="0" err="1">
                <a:solidFill>
                  <a:schemeClr val="tx1"/>
                </a:solidFill>
                <a:effectLst/>
                <a:latin typeface="+mn-lt"/>
                <a:ea typeface="+mn-ea"/>
                <a:cs typeface="+mn-cs"/>
              </a:rPr>
              <a:t>chaincode</a:t>
            </a:r>
            <a:r>
              <a:rPr lang="en-US" sz="1200" kern="1200" dirty="0">
                <a:solidFill>
                  <a:schemeClr val="tx1"/>
                </a:solidFill>
                <a:effectLst/>
                <a:latin typeface="+mn-lt"/>
                <a:ea typeface="+mn-ea"/>
                <a:cs typeface="+mn-cs"/>
              </a:rPr>
              <a:t> operation (business transaction) carried out in 3 phases: </a:t>
            </a:r>
          </a:p>
          <a:p>
            <a:pPr marL="685800" lvl="1" indent="-228600">
              <a:buFont typeface="+mj-lt"/>
              <a:buAutoNum type="arabicPeriod"/>
            </a:pPr>
            <a:r>
              <a:rPr lang="en-US" sz="1200" kern="1200" dirty="0" err="1">
                <a:solidFill>
                  <a:schemeClr val="tx1"/>
                </a:solidFill>
                <a:effectLst/>
                <a:latin typeface="+mn-lt"/>
                <a:ea typeface="+mn-ea"/>
                <a:cs typeface="+mn-cs"/>
              </a:rPr>
              <a:t>Chaincode</a:t>
            </a:r>
            <a:r>
              <a:rPr lang="en-US" sz="1200" kern="1200" dirty="0">
                <a:solidFill>
                  <a:schemeClr val="tx1"/>
                </a:solidFill>
                <a:effectLst/>
                <a:latin typeface="+mn-lt"/>
                <a:ea typeface="+mn-ea"/>
                <a:cs typeface="+mn-cs"/>
              </a:rPr>
              <a:t> operation execution simulated on ‘endorsing’ peers. </a:t>
            </a:r>
          </a:p>
          <a:p>
            <a:pPr marL="1143000" lvl="2" indent="-228600">
              <a:buFont typeface="Arial" charset="0"/>
              <a:buChar char="•"/>
            </a:pPr>
            <a:r>
              <a:rPr lang="en-US" sz="1200" kern="1200" dirty="0">
                <a:solidFill>
                  <a:schemeClr val="tx1"/>
                </a:solidFill>
                <a:effectLst/>
                <a:latin typeface="+mn-lt"/>
                <a:ea typeface="+mn-ea"/>
                <a:cs typeface="+mn-cs"/>
              </a:rPr>
              <a:t>Parallel simulation enabled on endorsers for improved concurrency and scalability since the simulation does not update the </a:t>
            </a:r>
            <a:r>
              <a:rPr lang="en-US" sz="1200" kern="1200" dirty="0" err="1">
                <a:solidFill>
                  <a:schemeClr val="tx1"/>
                </a:solidFill>
                <a:effectLst/>
                <a:latin typeface="+mn-lt"/>
                <a:ea typeface="+mn-ea"/>
                <a:cs typeface="+mn-cs"/>
              </a:rPr>
              <a:t>blockchain</a:t>
            </a:r>
            <a:r>
              <a:rPr lang="en-US" sz="1200" kern="1200" dirty="0">
                <a:solidFill>
                  <a:schemeClr val="tx1"/>
                </a:solidFill>
                <a:effectLst/>
                <a:latin typeface="+mn-lt"/>
                <a:ea typeface="+mn-ea"/>
                <a:cs typeface="+mn-cs"/>
              </a:rPr>
              <a:t> state</a:t>
            </a:r>
          </a:p>
          <a:p>
            <a:pPr marL="685800" lvl="1" indent="-228600">
              <a:buFont typeface="+mj-lt"/>
              <a:buAutoNum type="arabicPeriod"/>
            </a:pPr>
            <a:r>
              <a:rPr lang="en-US" sz="1200" kern="1200" dirty="0">
                <a:solidFill>
                  <a:schemeClr val="tx1"/>
                </a:solidFill>
                <a:effectLst/>
                <a:latin typeface="+mn-lt"/>
                <a:ea typeface="+mn-ea"/>
                <a:cs typeface="+mn-cs"/>
              </a:rPr>
              <a:t>Simulation determines business </a:t>
            </a:r>
            <a:r>
              <a:rPr lang="en-US" sz="1200" kern="1200" dirty="0" err="1">
                <a:solidFill>
                  <a:schemeClr val="tx1"/>
                </a:solidFill>
                <a:effectLst/>
                <a:latin typeface="+mn-lt"/>
                <a:ea typeface="+mn-ea"/>
                <a:cs typeface="+mn-cs"/>
              </a:rPr>
              <a:t>tran</a:t>
            </a:r>
            <a:r>
              <a:rPr lang="en-US" sz="1200" kern="1200" dirty="0">
                <a:solidFill>
                  <a:schemeClr val="tx1"/>
                </a:solidFill>
                <a:effectLst/>
                <a:latin typeface="+mn-lt"/>
                <a:ea typeface="+mn-ea"/>
                <a:cs typeface="+mn-cs"/>
              </a:rPr>
              <a:t>-proposal: </a:t>
            </a:r>
            <a:r>
              <a:rPr lang="en-US" sz="1200" kern="1200" dirty="0" err="1">
                <a:solidFill>
                  <a:schemeClr val="tx1"/>
                </a:solidFill>
                <a:effectLst/>
                <a:latin typeface="+mn-lt"/>
                <a:ea typeface="+mn-ea"/>
                <a:cs typeface="+mn-cs"/>
              </a:rPr>
              <a:t>readset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writeset</a:t>
            </a:r>
            <a:r>
              <a:rPr lang="en-US" sz="1200" kern="1200" dirty="0">
                <a:solidFill>
                  <a:schemeClr val="tx1"/>
                </a:solidFill>
                <a:effectLst/>
                <a:latin typeface="+mn-lt"/>
                <a:ea typeface="+mn-ea"/>
                <a:cs typeface="+mn-cs"/>
              </a:rPr>
              <a:t>, and broadcasts this to the ordering service.</a:t>
            </a:r>
          </a:p>
          <a:p>
            <a:pPr marL="685800" lvl="1" indent="-228600">
              <a:buFont typeface="+mj-lt"/>
              <a:buAutoNum type="arabicPeriod"/>
            </a:pPr>
            <a:r>
              <a:rPr lang="en-US" sz="1200" kern="1200" dirty="0">
                <a:solidFill>
                  <a:schemeClr val="tx1"/>
                </a:solidFill>
                <a:effectLst/>
                <a:latin typeface="+mn-lt"/>
                <a:ea typeface="+mn-ea"/>
                <a:cs typeface="+mn-cs"/>
              </a:rPr>
              <a:t>Tran-proposal is then ordered </a:t>
            </a:r>
            <a:r>
              <a:rPr lang="en-US" sz="1200" kern="1200" dirty="0" err="1">
                <a:solidFill>
                  <a:schemeClr val="tx1"/>
                </a:solidFill>
                <a:effectLst/>
                <a:latin typeface="+mn-lt"/>
                <a:ea typeface="+mn-ea"/>
                <a:cs typeface="+mn-cs"/>
              </a:rPr>
              <a:t>w.r.t</a:t>
            </a:r>
            <a:r>
              <a:rPr lang="en-US" sz="1200" kern="1200" dirty="0">
                <a:solidFill>
                  <a:schemeClr val="tx1"/>
                </a:solidFill>
                <a:effectLst/>
                <a:latin typeface="+mn-lt"/>
                <a:ea typeface="+mn-ea"/>
                <a:cs typeface="+mn-cs"/>
              </a:rPr>
              <a:t>. other </a:t>
            </a:r>
            <a:r>
              <a:rPr lang="en-US" sz="1200" kern="1200" dirty="0" err="1">
                <a:solidFill>
                  <a:schemeClr val="tx1"/>
                </a:solidFill>
                <a:effectLst/>
                <a:latin typeface="+mn-lt"/>
                <a:ea typeface="+mn-ea"/>
                <a:cs typeface="+mn-cs"/>
              </a:rPr>
              <a:t>tran</a:t>
            </a:r>
            <a:r>
              <a:rPr lang="en-US" sz="1200" kern="1200" dirty="0">
                <a:solidFill>
                  <a:schemeClr val="tx1"/>
                </a:solidFill>
                <a:effectLst/>
                <a:latin typeface="+mn-lt"/>
                <a:ea typeface="+mn-ea"/>
                <a:cs typeface="+mn-cs"/>
              </a:rPr>
              <a:t>-proposals and broadcast to </a:t>
            </a:r>
            <a:r>
              <a:rPr lang="en-US" sz="1200" kern="1200" dirty="0" err="1">
                <a:solidFill>
                  <a:schemeClr val="tx1"/>
                </a:solidFill>
                <a:effectLst/>
                <a:latin typeface="+mn-lt"/>
                <a:ea typeface="+mn-ea"/>
                <a:cs typeface="+mn-cs"/>
              </a:rPr>
              <a:t>commiting</a:t>
            </a:r>
            <a:r>
              <a:rPr lang="en-US" sz="1200" kern="1200" dirty="0">
                <a:solidFill>
                  <a:schemeClr val="tx1"/>
                </a:solidFill>
                <a:effectLst/>
                <a:latin typeface="+mn-lt"/>
                <a:ea typeface="+mn-ea"/>
                <a:cs typeface="+mn-cs"/>
              </a:rPr>
              <a:t> peers (includes endorsing peers).</a:t>
            </a:r>
          </a:p>
          <a:p>
            <a:pPr marL="228600" lvl="0" indent="-228600">
              <a:buFont typeface="Arial" charset="0"/>
              <a:buChar char="•"/>
            </a:pPr>
            <a:r>
              <a:rPr lang="en-US" sz="1200" kern="1200" dirty="0" err="1">
                <a:solidFill>
                  <a:schemeClr val="tx1"/>
                </a:solidFill>
                <a:effectLst/>
                <a:latin typeface="+mn-lt"/>
                <a:ea typeface="+mn-ea"/>
                <a:cs typeface="+mn-cs"/>
              </a:rPr>
              <a:t>Commiting</a:t>
            </a:r>
            <a:r>
              <a:rPr lang="en-US" sz="1200" kern="1200" dirty="0">
                <a:solidFill>
                  <a:schemeClr val="tx1"/>
                </a:solidFill>
                <a:effectLst/>
                <a:latin typeface="+mn-lt"/>
                <a:ea typeface="+mn-ea"/>
                <a:cs typeface="+mn-cs"/>
              </a:rPr>
              <a:t> peers validate </a:t>
            </a:r>
            <a:r>
              <a:rPr lang="en-US" sz="1200" kern="1200" dirty="0" err="1">
                <a:solidFill>
                  <a:schemeClr val="tx1"/>
                </a:solidFill>
                <a:effectLst/>
                <a:latin typeface="+mn-lt"/>
                <a:ea typeface="+mn-ea"/>
                <a:cs typeface="+mn-cs"/>
              </a:rPr>
              <a:t>tran-proposal.readset</a:t>
            </a:r>
            <a:r>
              <a:rPr lang="en-US" sz="1200" kern="1200" dirty="0">
                <a:solidFill>
                  <a:schemeClr val="tx1"/>
                </a:solidFill>
                <a:effectLst/>
                <a:latin typeface="+mn-lt"/>
                <a:ea typeface="+mn-ea"/>
                <a:cs typeface="+mn-cs"/>
              </a:rPr>
              <a:t> has not been modified since simulation, and applies the </a:t>
            </a:r>
            <a:r>
              <a:rPr lang="en-US" sz="1200" kern="1200" dirty="0" err="1">
                <a:solidFill>
                  <a:schemeClr val="tx1"/>
                </a:solidFill>
                <a:effectLst/>
                <a:latin typeface="+mn-lt"/>
                <a:ea typeface="+mn-ea"/>
                <a:cs typeface="+mn-cs"/>
              </a:rPr>
              <a:t>tran-proposal</a:t>
            </a:r>
            <a:r>
              <a:rPr lang="en-US" sz="1200" kern="1200" baseline="0" dirty="0" err="1">
                <a:solidFill>
                  <a:schemeClr val="tx1"/>
                </a:solidFill>
                <a:effectLst/>
                <a:latin typeface="+mn-lt"/>
                <a:ea typeface="+mn-ea"/>
                <a:cs typeface="+mn-cs"/>
              </a:rPr>
              <a:t>.</a:t>
            </a:r>
            <a:r>
              <a:rPr lang="en-US" sz="1200" kern="1200" dirty="0" err="1">
                <a:solidFill>
                  <a:schemeClr val="tx1"/>
                </a:solidFill>
                <a:effectLst/>
                <a:latin typeface="+mn-lt"/>
                <a:ea typeface="+mn-ea"/>
                <a:cs typeface="+mn-cs"/>
              </a:rPr>
              <a:t>writeset</a:t>
            </a:r>
            <a:r>
              <a:rPr lang="en-US" sz="1200" kern="1200" dirty="0">
                <a:solidFill>
                  <a:schemeClr val="tx1"/>
                </a:solidFill>
                <a:effectLst/>
                <a:latin typeface="+mn-lt"/>
                <a:ea typeface="+mn-ea"/>
                <a:cs typeface="+mn-cs"/>
              </a:rPr>
              <a:t> ‘atomically’.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7CA23C2C-3334-4B4F-92AB-A790C33FFEE9}" type="slidenum">
              <a:rPr lang="en-US" smtClean="0"/>
              <a:t>10</a:t>
            </a:fld>
            <a:endParaRPr lang="en-US"/>
          </a:p>
        </p:txBody>
      </p:sp>
    </p:spTree>
    <p:extLst>
      <p:ext uri="{BB962C8B-B14F-4D97-AF65-F5344CB8AC3E}">
        <p14:creationId xmlns:p14="http://schemas.microsoft.com/office/powerpoint/2010/main" val="2930385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2.emf"/><Relationship Id="rId7" Type="http://schemas.openxmlformats.org/officeDocument/2006/relationships/image" Target="../media/image12.tiff"/><Relationship Id="rId2" Type="http://schemas.openxmlformats.org/officeDocument/2006/relationships/image" Target="../media/image1.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3.emf"/></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3.emf"/><Relationship Id="rId7" Type="http://schemas.openxmlformats.org/officeDocument/2006/relationships/image" Target="../media/image12.tiff"/><Relationship Id="rId2" Type="http://schemas.openxmlformats.org/officeDocument/2006/relationships/image" Target="../media/image2.emf"/><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11.png"/><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 Blue">
    <p:bg>
      <p:bgPr>
        <a:solidFill>
          <a:srgbClr val="003BC9"/>
        </a:solidFill>
        <a:effectLst/>
      </p:bgPr>
    </p:bg>
    <p:spTree>
      <p:nvGrpSpPr>
        <p:cNvPr id="1" name=""/>
        <p:cNvGrpSpPr/>
        <p:nvPr/>
      </p:nvGrpSpPr>
      <p:grpSpPr>
        <a:xfrm>
          <a:off x="0" y="0"/>
          <a:ext cx="0" cy="0"/>
          <a:chOff x="0" y="0"/>
          <a:chExt cx="0" cy="0"/>
        </a:xfrm>
      </p:grpSpPr>
      <p:pic>
        <p:nvPicPr>
          <p:cNvPr id="13" name="Picture 12" descr="BLOCKCHAIN5_MARK_BLU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2478" y="965200"/>
            <a:ext cx="3746505" cy="3746505"/>
          </a:xfrm>
          <a:prstGeom prst="rect">
            <a:avLst/>
          </a:prstGeom>
        </p:spPr>
      </p:pic>
      <p:sp>
        <p:nvSpPr>
          <p:cNvPr id="4" name="Text Placeholder 3"/>
          <p:cNvSpPr>
            <a:spLocks noGrp="1"/>
          </p:cNvSpPr>
          <p:nvPr>
            <p:ph type="body" sz="quarter" idx="10" hasCustomPrompt="1"/>
          </p:nvPr>
        </p:nvSpPr>
        <p:spPr>
          <a:xfrm>
            <a:off x="125730" y="139700"/>
            <a:ext cx="6083300" cy="495300"/>
          </a:xfrm>
        </p:spPr>
        <p:txBody>
          <a:bodyPr>
            <a:normAutofit/>
          </a:bodyPr>
          <a:lstStyle>
            <a:lvl1pPr marL="0" indent="0">
              <a:buNone/>
              <a:defRPr sz="24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Presentation title</a:t>
            </a:r>
          </a:p>
        </p:txBody>
      </p:sp>
      <p:sp>
        <p:nvSpPr>
          <p:cNvPr id="8" name="Text Placeholder 7"/>
          <p:cNvSpPr>
            <a:spLocks noGrp="1"/>
          </p:cNvSpPr>
          <p:nvPr>
            <p:ph type="body" sz="quarter" idx="11" hasCustomPrompt="1"/>
          </p:nvPr>
        </p:nvSpPr>
        <p:spPr>
          <a:xfrm>
            <a:off x="125730" y="2530534"/>
            <a:ext cx="3048000" cy="755434"/>
          </a:xfrm>
        </p:spPr>
        <p:txBody>
          <a:bodyPr>
            <a:noAutofit/>
          </a:bodyPr>
          <a:lstStyle>
            <a:lvl1pPr marL="0" indent="0">
              <a:spcBef>
                <a:spcPts val="0"/>
              </a:spcBef>
              <a:buNone/>
              <a:defRPr sz="1400" i="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Presenter information</a:t>
            </a:r>
          </a:p>
        </p:txBody>
      </p:sp>
      <p:sp>
        <p:nvSpPr>
          <p:cNvPr id="5" name="Text Placeholder 4"/>
          <p:cNvSpPr>
            <a:spLocks noGrp="1"/>
          </p:cNvSpPr>
          <p:nvPr>
            <p:ph type="body" sz="quarter" idx="13" hasCustomPrompt="1"/>
          </p:nvPr>
        </p:nvSpPr>
        <p:spPr>
          <a:xfrm>
            <a:off x="125730" y="750463"/>
            <a:ext cx="6097269" cy="801066"/>
          </a:xfrm>
        </p:spPr>
        <p:txBody>
          <a:bodyPr>
            <a:normAutofit/>
          </a:bodyPr>
          <a:lstStyle>
            <a:lvl1pPr marL="0" indent="0">
              <a:buNone/>
              <a:defRPr sz="1600">
                <a:solidFill>
                  <a:srgbClr val="FFFFFF"/>
                </a:solidFill>
              </a:defRPr>
            </a:lvl1pPr>
          </a:lstStyle>
          <a:p>
            <a:pPr lvl="0"/>
            <a:r>
              <a:rPr lang="en-US" dirty="0"/>
              <a:t>Subtitle</a:t>
            </a:r>
          </a:p>
        </p:txBody>
      </p:sp>
      <p:pic>
        <p:nvPicPr>
          <p:cNvPr id="15" name="Picture 14" descr="Blockchain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6" name="Picture 15" descr="IBMLogo_White.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Tree>
    <p:extLst>
      <p:ext uri="{BB962C8B-B14F-4D97-AF65-F5344CB8AC3E}">
        <p14:creationId xmlns:p14="http://schemas.microsoft.com/office/powerpoint/2010/main" val="3049980080"/>
      </p:ext>
    </p:extLst>
  </p:cSld>
  <p:clrMapOvr>
    <a:masterClrMapping/>
  </p:clrMapOvr>
  <p:extLst mod="1">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14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bject w/ Supporting Cop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quarter" idx="16" hasCustomPrompt="1"/>
          </p:nvPr>
        </p:nvSpPr>
        <p:spPr>
          <a:xfrm>
            <a:off x="1961968" y="1269882"/>
            <a:ext cx="7070664" cy="3307383"/>
          </a:xfrm>
        </p:spPr>
        <p:txBody>
          <a:bodyPr>
            <a:normAutofit/>
          </a:bodyPr>
          <a:lstStyle>
            <a:lvl1pPr marL="0" indent="0">
              <a:buNone/>
              <a:defRPr sz="1200" baseline="0"/>
            </a:lvl1pPr>
          </a:lstStyle>
          <a:p>
            <a:pPr lvl="0"/>
            <a:r>
              <a:rPr lang="en-US" dirty="0"/>
              <a:t>Content</a:t>
            </a:r>
          </a:p>
        </p:txBody>
      </p:sp>
      <p:sp>
        <p:nvSpPr>
          <p:cNvPr id="11" name="Text Placeholder 5"/>
          <p:cNvSpPr>
            <a:spLocks noGrp="1"/>
          </p:cNvSpPr>
          <p:nvPr>
            <p:ph type="body" sz="quarter" idx="22" hasCustomPrompt="1"/>
          </p:nvPr>
        </p:nvSpPr>
        <p:spPr>
          <a:xfrm>
            <a:off x="125730" y="1269882"/>
            <a:ext cx="1722500" cy="3307383"/>
          </a:xfrm>
        </p:spPr>
        <p:txBody>
          <a:bodyPr>
            <a:normAutofit/>
          </a:bodyPr>
          <a:lstStyle>
            <a:lvl1pPr marL="0" indent="0">
              <a:buNone/>
              <a:defRPr sz="1200" baseline="0"/>
            </a:lvl1pPr>
          </a:lstStyle>
          <a:p>
            <a:pPr lvl="0"/>
            <a:r>
              <a:rPr lang="en-US" dirty="0"/>
              <a:t>Content</a:t>
            </a:r>
          </a:p>
        </p:txBody>
      </p:sp>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7" name="Picture 6"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sp>
        <p:nvSpPr>
          <p:cNvPr id="10"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2" name="Picture 11"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9" name="TextBox 8"/>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703202952"/>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p:bg>
      <p:bgPr>
        <a:solidFill>
          <a:schemeClr val="bg1">
            <a:alpha val="30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20"/>
          </p:nvPr>
        </p:nvSpPr>
        <p:spPr>
          <a:xfrm>
            <a:off x="125730" y="1270000"/>
            <a:ext cx="8897424" cy="3203260"/>
          </a:xfrm>
        </p:spPr>
        <p:txBody>
          <a:bodyPr>
            <a:normAutofit/>
          </a:bodyPr>
          <a:lstStyle>
            <a:lvl1pPr marL="0" indent="0" algn="ctr">
              <a:buNone/>
              <a:defRPr sz="1400" baseline="0"/>
            </a:lvl1pPr>
          </a:lstStyle>
          <a:p>
            <a:r>
              <a:rPr lang="en-US"/>
              <a:t>Drag picture to placeholder or click icon to add</a:t>
            </a:r>
            <a:endParaRPr lang="en-US" dirty="0"/>
          </a:p>
        </p:txBody>
      </p:sp>
      <p:pic>
        <p:nvPicPr>
          <p:cNvPr id="10" name="Picture 9"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14" name="Picture 1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sp>
        <p:nvSpPr>
          <p:cNvPr id="11"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2" name="Picture 11"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9" name="TextBox 8"/>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23523142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se Study 2">
    <p:bg>
      <p:bgRef idx="1001">
        <a:schemeClr val="bg1"/>
      </p:bgRef>
    </p:bg>
    <p:spTree>
      <p:nvGrpSpPr>
        <p:cNvPr id="1" name=""/>
        <p:cNvGrpSpPr/>
        <p:nvPr/>
      </p:nvGrpSpPr>
      <p:grpSpPr>
        <a:xfrm>
          <a:off x="0" y="0"/>
          <a:ext cx="0" cy="0"/>
          <a:chOff x="0" y="0"/>
          <a:chExt cx="0" cy="0"/>
        </a:xfrm>
      </p:grpSpPr>
      <p:pic>
        <p:nvPicPr>
          <p:cNvPr id="11" name="Picture 10"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14" name="Picture 1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sp>
        <p:nvSpPr>
          <p:cNvPr id="16" name="Text Placeholder 5"/>
          <p:cNvSpPr>
            <a:spLocks noGrp="1"/>
          </p:cNvSpPr>
          <p:nvPr>
            <p:ph type="body" sz="quarter" idx="22" hasCustomPrompt="1"/>
          </p:nvPr>
        </p:nvSpPr>
        <p:spPr>
          <a:xfrm>
            <a:off x="125413" y="1241871"/>
            <a:ext cx="1985951" cy="3340289"/>
          </a:xfrm>
        </p:spPr>
        <p:txBody>
          <a:bodyPr>
            <a:normAutofit/>
          </a:bodyPr>
          <a:lstStyle>
            <a:lvl1pPr marL="0" indent="0">
              <a:buNone/>
              <a:defRPr sz="1800" baseline="0"/>
            </a:lvl1pPr>
          </a:lstStyle>
          <a:p>
            <a:pPr lvl="0"/>
            <a:r>
              <a:rPr lang="en-US" dirty="0"/>
              <a:t>Body copy</a:t>
            </a:r>
          </a:p>
        </p:txBody>
      </p:sp>
      <p:sp>
        <p:nvSpPr>
          <p:cNvPr id="17" name="Text Placeholder 5"/>
          <p:cNvSpPr>
            <a:spLocks noGrp="1"/>
          </p:cNvSpPr>
          <p:nvPr>
            <p:ph type="body" sz="quarter" idx="24" hasCustomPrompt="1"/>
          </p:nvPr>
        </p:nvSpPr>
        <p:spPr>
          <a:xfrm>
            <a:off x="2277730" y="1339759"/>
            <a:ext cx="1719111" cy="3246111"/>
          </a:xfrm>
        </p:spPr>
        <p:txBody>
          <a:bodyPr>
            <a:normAutofit/>
          </a:bodyPr>
          <a:lstStyle>
            <a:lvl1pPr marL="0" indent="0">
              <a:buNone/>
              <a:defRPr sz="1400" baseline="0"/>
            </a:lvl1pPr>
          </a:lstStyle>
          <a:p>
            <a:pPr lvl="0"/>
            <a:r>
              <a:rPr lang="en-US" dirty="0"/>
              <a:t>Detail copy</a:t>
            </a:r>
          </a:p>
        </p:txBody>
      </p:sp>
      <p:sp>
        <p:nvSpPr>
          <p:cNvPr id="18" name="Text Placeholder 2"/>
          <p:cNvSpPr>
            <a:spLocks noGrp="1"/>
          </p:cNvSpPr>
          <p:nvPr>
            <p:ph type="body" sz="quarter" idx="25" hasCustomPrompt="1"/>
          </p:nvPr>
        </p:nvSpPr>
        <p:spPr>
          <a:xfrm>
            <a:off x="4168775" y="1241871"/>
            <a:ext cx="4787999" cy="2560611"/>
          </a:xfrm>
        </p:spPr>
        <p:txBody>
          <a:bodyPr>
            <a:normAutofit/>
          </a:bodyPr>
          <a:lstStyle>
            <a:lvl1pPr marL="0" indent="0">
              <a:buNone/>
              <a:defRPr sz="2400" baseline="0"/>
            </a:lvl1pPr>
          </a:lstStyle>
          <a:p>
            <a:pPr lvl="0"/>
            <a:r>
              <a:rPr lang="en-US" dirty="0"/>
              <a:t>Quote, stat, etc.</a:t>
            </a:r>
          </a:p>
        </p:txBody>
      </p:sp>
      <p:sp>
        <p:nvSpPr>
          <p:cNvPr id="19"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20" name="Picture 19"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0" name="TextBox 9"/>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89102287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Full-Width Copy">
    <p:bg>
      <p:bgRef idx="1001">
        <a:schemeClr val="bg1"/>
      </p:bgRef>
    </p:bg>
    <p:spTree>
      <p:nvGrpSpPr>
        <p:cNvPr id="1" name=""/>
        <p:cNvGrpSpPr/>
        <p:nvPr/>
      </p:nvGrpSpPr>
      <p:grpSpPr>
        <a:xfrm>
          <a:off x="0" y="0"/>
          <a:ext cx="0" cy="0"/>
          <a:chOff x="0" y="0"/>
          <a:chExt cx="0" cy="0"/>
        </a:xfrm>
      </p:grpSpPr>
      <p:sp>
        <p:nvSpPr>
          <p:cNvPr id="11" name="Text Placeholder 5"/>
          <p:cNvSpPr>
            <a:spLocks noGrp="1"/>
          </p:cNvSpPr>
          <p:nvPr>
            <p:ph type="body" sz="quarter" idx="22" hasCustomPrompt="1"/>
          </p:nvPr>
        </p:nvSpPr>
        <p:spPr>
          <a:xfrm>
            <a:off x="125730" y="1269882"/>
            <a:ext cx="8897424" cy="2966219"/>
          </a:xfrm>
        </p:spPr>
        <p:txBody>
          <a:bodyPr>
            <a:normAutofit/>
          </a:bodyPr>
          <a:lstStyle>
            <a:lvl1pPr marL="171450" indent="-171450">
              <a:buFont typeface="Arial"/>
              <a:buChar char="•"/>
              <a:defRPr sz="1200" baseline="0"/>
            </a:lvl1pPr>
          </a:lstStyle>
          <a:p>
            <a:pPr lvl="0"/>
            <a:r>
              <a:rPr lang="en-US" dirty="0"/>
              <a:t>Content</a:t>
            </a:r>
          </a:p>
        </p:txBody>
      </p:sp>
      <p:pic>
        <p:nvPicPr>
          <p:cNvPr id="9" name="Picture 8"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0" name="Picture 9"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
        <p:nvSpPr>
          <p:cNvPr id="13"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8" name="Picture 7"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4" name="TextBox 13"/>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3606206289"/>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Full-Width Copy">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24" hasCustomPrompt="1"/>
          </p:nvPr>
        </p:nvSpPr>
        <p:spPr>
          <a:xfrm>
            <a:off x="125413" y="1270000"/>
            <a:ext cx="4376737" cy="2965450"/>
          </a:xfrm>
        </p:spPr>
        <p:txBody>
          <a:bodyPr>
            <a:normAutofit/>
          </a:bodyPr>
          <a:lstStyle>
            <a:lvl1pPr marL="0" indent="0">
              <a:buNone/>
              <a:defRPr sz="1200" baseline="0"/>
            </a:lvl1pPr>
          </a:lstStyle>
          <a:p>
            <a:pPr lvl="0"/>
            <a:r>
              <a:rPr lang="en-US" dirty="0"/>
              <a:t>Content</a:t>
            </a:r>
          </a:p>
        </p:txBody>
      </p:sp>
      <p:sp>
        <p:nvSpPr>
          <p:cNvPr id="10" name="Content Placeholder 4"/>
          <p:cNvSpPr>
            <a:spLocks noGrp="1"/>
          </p:cNvSpPr>
          <p:nvPr>
            <p:ph sz="quarter" idx="25" hasCustomPrompt="1"/>
          </p:nvPr>
        </p:nvSpPr>
        <p:spPr>
          <a:xfrm>
            <a:off x="4646417" y="1270000"/>
            <a:ext cx="4376737" cy="2965450"/>
          </a:xfrm>
        </p:spPr>
        <p:txBody>
          <a:bodyPr>
            <a:normAutofit/>
          </a:bodyPr>
          <a:lstStyle>
            <a:lvl1pPr marL="0" indent="0">
              <a:buNone/>
              <a:defRPr sz="1200" baseline="0"/>
            </a:lvl1pPr>
          </a:lstStyle>
          <a:p>
            <a:pPr lvl="0"/>
            <a:r>
              <a:rPr lang="en-US" dirty="0"/>
              <a:t>Content</a:t>
            </a:r>
          </a:p>
        </p:txBody>
      </p:sp>
      <p:pic>
        <p:nvPicPr>
          <p:cNvPr id="9" name="Picture 8"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1" name="Picture 10"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
        <p:nvSpPr>
          <p:cNvPr id="13" name="Text Placeholder 7"/>
          <p:cNvSpPr>
            <a:spLocks noGrp="1"/>
          </p:cNvSpPr>
          <p:nvPr>
            <p:ph type="body" sz="quarter" idx="26"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6" name="Picture 15"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4" name="TextBox 13"/>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967881784"/>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py w/ Supporting Object">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25730" y="144464"/>
            <a:ext cx="3523340" cy="3068150"/>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9" name="Content Placeholder 4"/>
          <p:cNvSpPr>
            <a:spLocks noGrp="1"/>
          </p:cNvSpPr>
          <p:nvPr>
            <p:ph sz="quarter" idx="24" hasCustomPrompt="1"/>
          </p:nvPr>
        </p:nvSpPr>
        <p:spPr>
          <a:xfrm>
            <a:off x="4085966" y="341163"/>
            <a:ext cx="1495648" cy="1318152"/>
          </a:xfrm>
        </p:spPr>
        <p:txBody>
          <a:bodyPr anchor="ctr">
            <a:normAutofit/>
          </a:bodyPr>
          <a:lstStyle>
            <a:lvl1pPr marL="0" indent="0" algn="ctr">
              <a:buNone/>
              <a:defRPr sz="1200" baseline="0"/>
            </a:lvl1pPr>
          </a:lstStyle>
          <a:p>
            <a:pPr lvl="0"/>
            <a:r>
              <a:rPr lang="en-US" dirty="0"/>
              <a:t>Content</a:t>
            </a:r>
          </a:p>
        </p:txBody>
      </p:sp>
      <p:sp>
        <p:nvSpPr>
          <p:cNvPr id="10" name="Content Placeholder 4"/>
          <p:cNvSpPr>
            <a:spLocks noGrp="1"/>
          </p:cNvSpPr>
          <p:nvPr>
            <p:ph sz="quarter" idx="25" hasCustomPrompt="1"/>
          </p:nvPr>
        </p:nvSpPr>
        <p:spPr>
          <a:xfrm>
            <a:off x="5773819" y="1922893"/>
            <a:ext cx="1495648" cy="1318152"/>
          </a:xfrm>
        </p:spPr>
        <p:txBody>
          <a:bodyPr anchor="ctr">
            <a:normAutofit/>
          </a:bodyPr>
          <a:lstStyle>
            <a:lvl1pPr marL="0" indent="0" algn="ctr">
              <a:buNone/>
              <a:defRPr sz="1200" baseline="0"/>
            </a:lvl1pPr>
          </a:lstStyle>
          <a:p>
            <a:pPr lvl="0"/>
            <a:r>
              <a:rPr lang="en-US" dirty="0"/>
              <a:t>Content</a:t>
            </a:r>
          </a:p>
        </p:txBody>
      </p:sp>
      <p:sp>
        <p:nvSpPr>
          <p:cNvPr id="13" name="Content Placeholder 4"/>
          <p:cNvSpPr>
            <a:spLocks noGrp="1"/>
          </p:cNvSpPr>
          <p:nvPr>
            <p:ph sz="quarter" idx="27" hasCustomPrompt="1"/>
          </p:nvPr>
        </p:nvSpPr>
        <p:spPr>
          <a:xfrm>
            <a:off x="7461672" y="3523577"/>
            <a:ext cx="1495648" cy="1318152"/>
          </a:xfrm>
        </p:spPr>
        <p:txBody>
          <a:bodyPr anchor="ctr">
            <a:normAutofit/>
          </a:bodyPr>
          <a:lstStyle>
            <a:lvl1pPr marL="0" indent="0" algn="ctr">
              <a:buNone/>
              <a:defRPr sz="1200" baseline="0"/>
            </a:lvl1pPr>
          </a:lstStyle>
          <a:p>
            <a:pPr lvl="0"/>
            <a:r>
              <a:rPr lang="en-US" dirty="0"/>
              <a:t>Content</a:t>
            </a:r>
          </a:p>
        </p:txBody>
      </p:sp>
      <p:pic>
        <p:nvPicPr>
          <p:cNvPr id="11" name="Picture 10"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3" name="Picture 2" descr="3Grid_Dark.eps"/>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496651" y="241173"/>
            <a:ext cx="6353438" cy="4669665"/>
          </a:xfrm>
          <a:prstGeom prst="rect">
            <a:avLst/>
          </a:prstGeom>
        </p:spPr>
      </p:pic>
      <p:pic>
        <p:nvPicPr>
          <p:cNvPr id="12" name="Picture 11" descr="IBMLogo_White.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
        <p:nvSpPr>
          <p:cNvPr id="14" name="TextBox 13"/>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3981117613"/>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4-Column">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24" hasCustomPrompt="1"/>
          </p:nvPr>
        </p:nvSpPr>
        <p:spPr>
          <a:xfrm>
            <a:off x="125730" y="1270000"/>
            <a:ext cx="2084695" cy="2965450"/>
          </a:xfrm>
        </p:spPr>
        <p:txBody>
          <a:bodyPr>
            <a:normAutofit/>
          </a:bodyPr>
          <a:lstStyle>
            <a:lvl1pPr marL="0" indent="0" algn="ctr">
              <a:buNone/>
              <a:defRPr sz="1200" baseline="0"/>
            </a:lvl1pPr>
          </a:lstStyle>
          <a:p>
            <a:pPr lvl="0"/>
            <a:r>
              <a:rPr lang="en-US" dirty="0"/>
              <a:t>Content</a:t>
            </a:r>
          </a:p>
        </p:txBody>
      </p:sp>
      <p:sp>
        <p:nvSpPr>
          <p:cNvPr id="10" name="Content Placeholder 4"/>
          <p:cNvSpPr>
            <a:spLocks noGrp="1"/>
          </p:cNvSpPr>
          <p:nvPr>
            <p:ph sz="quarter" idx="25" hasCustomPrompt="1"/>
          </p:nvPr>
        </p:nvSpPr>
        <p:spPr>
          <a:xfrm>
            <a:off x="2396640" y="1270000"/>
            <a:ext cx="2084695" cy="2965450"/>
          </a:xfrm>
        </p:spPr>
        <p:txBody>
          <a:bodyPr>
            <a:normAutofit/>
          </a:bodyPr>
          <a:lstStyle>
            <a:lvl1pPr marL="0" indent="0" algn="ctr">
              <a:buNone/>
              <a:defRPr sz="1200" baseline="0"/>
            </a:lvl1pPr>
          </a:lstStyle>
          <a:p>
            <a:pPr lvl="0"/>
            <a:r>
              <a:rPr lang="en-US" dirty="0"/>
              <a:t>Content</a:t>
            </a:r>
          </a:p>
        </p:txBody>
      </p:sp>
      <p:sp>
        <p:nvSpPr>
          <p:cNvPr id="9" name="Content Placeholder 4"/>
          <p:cNvSpPr>
            <a:spLocks noGrp="1"/>
          </p:cNvSpPr>
          <p:nvPr>
            <p:ph sz="quarter" idx="26" hasCustomPrompt="1"/>
          </p:nvPr>
        </p:nvSpPr>
        <p:spPr>
          <a:xfrm>
            <a:off x="4667550" y="1270000"/>
            <a:ext cx="2084695" cy="2965450"/>
          </a:xfrm>
        </p:spPr>
        <p:txBody>
          <a:bodyPr>
            <a:normAutofit/>
          </a:bodyPr>
          <a:lstStyle>
            <a:lvl1pPr marL="0" indent="0" algn="ctr">
              <a:buNone/>
              <a:defRPr sz="1200" baseline="0"/>
            </a:lvl1pPr>
          </a:lstStyle>
          <a:p>
            <a:pPr lvl="0"/>
            <a:r>
              <a:rPr lang="en-US" dirty="0"/>
              <a:t>Content</a:t>
            </a:r>
          </a:p>
        </p:txBody>
      </p:sp>
      <p:sp>
        <p:nvSpPr>
          <p:cNvPr id="11" name="Content Placeholder 4"/>
          <p:cNvSpPr>
            <a:spLocks noGrp="1"/>
          </p:cNvSpPr>
          <p:nvPr>
            <p:ph sz="quarter" idx="27" hasCustomPrompt="1"/>
          </p:nvPr>
        </p:nvSpPr>
        <p:spPr>
          <a:xfrm>
            <a:off x="6938459" y="1270000"/>
            <a:ext cx="2084695" cy="2965450"/>
          </a:xfrm>
        </p:spPr>
        <p:txBody>
          <a:bodyPr>
            <a:normAutofit/>
          </a:bodyPr>
          <a:lstStyle>
            <a:lvl1pPr marL="0" indent="0" algn="ctr">
              <a:buNone/>
              <a:defRPr sz="1200" baseline="0"/>
            </a:lvl1pPr>
          </a:lstStyle>
          <a:p>
            <a:pPr lvl="0"/>
            <a:r>
              <a:rPr lang="en-US" dirty="0"/>
              <a:t>Content</a:t>
            </a:r>
          </a:p>
        </p:txBody>
      </p:sp>
      <p:pic>
        <p:nvPicPr>
          <p:cNvPr id="12" name="Picture 11"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3" name="Picture 12"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
        <p:nvSpPr>
          <p:cNvPr id="15"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6" name="Picture 15"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4" name="TextBox 13"/>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1836683801"/>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Copy w/ Supporting Object">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50800"/>
            <a:ext cx="9144000" cy="5021354"/>
          </a:xfrm>
          <a:prstGeom prst="rect">
            <a:avLst/>
          </a:prstGeom>
        </p:spPr>
      </p:pic>
      <p:sp>
        <p:nvSpPr>
          <p:cNvPr id="8" name="Text Placeholder 7"/>
          <p:cNvSpPr>
            <a:spLocks noGrp="1"/>
          </p:cNvSpPr>
          <p:nvPr>
            <p:ph type="body" sz="quarter" idx="13" hasCustomPrompt="1"/>
          </p:nvPr>
        </p:nvSpPr>
        <p:spPr>
          <a:xfrm>
            <a:off x="125729" y="144464"/>
            <a:ext cx="5286267" cy="1191756"/>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13" name="Content Placeholder 4"/>
          <p:cNvSpPr>
            <a:spLocks noGrp="1"/>
          </p:cNvSpPr>
          <p:nvPr>
            <p:ph sz="quarter" idx="27" hasCustomPrompt="1"/>
          </p:nvPr>
        </p:nvSpPr>
        <p:spPr>
          <a:xfrm>
            <a:off x="5149014" y="3160913"/>
            <a:ext cx="916971" cy="892584"/>
          </a:xfrm>
        </p:spPr>
        <p:txBody>
          <a:bodyPr anchor="ctr">
            <a:normAutofit/>
          </a:bodyPr>
          <a:lstStyle>
            <a:lvl1pPr marL="0" indent="0" algn="ctr">
              <a:buNone/>
              <a:defRPr sz="1200" baseline="0"/>
            </a:lvl1pPr>
          </a:lstStyle>
          <a:p>
            <a:pPr lvl="0"/>
            <a:r>
              <a:rPr lang="en-US" dirty="0"/>
              <a:t>Content</a:t>
            </a:r>
          </a:p>
        </p:txBody>
      </p:sp>
      <p:sp>
        <p:nvSpPr>
          <p:cNvPr id="7" name="Content Placeholder 4"/>
          <p:cNvSpPr>
            <a:spLocks noGrp="1"/>
          </p:cNvSpPr>
          <p:nvPr>
            <p:ph sz="quarter" idx="28" hasCustomPrompt="1"/>
          </p:nvPr>
        </p:nvSpPr>
        <p:spPr>
          <a:xfrm>
            <a:off x="6170993" y="2128720"/>
            <a:ext cx="916971" cy="892584"/>
          </a:xfrm>
        </p:spPr>
        <p:txBody>
          <a:bodyPr anchor="ctr">
            <a:normAutofit/>
          </a:bodyPr>
          <a:lstStyle>
            <a:lvl1pPr marL="0" indent="0" algn="ctr">
              <a:buNone/>
              <a:defRPr sz="1200" baseline="0"/>
            </a:lvl1pPr>
          </a:lstStyle>
          <a:p>
            <a:pPr lvl="0"/>
            <a:r>
              <a:rPr lang="en-US" dirty="0"/>
              <a:t>Content</a:t>
            </a:r>
          </a:p>
        </p:txBody>
      </p:sp>
      <p:sp>
        <p:nvSpPr>
          <p:cNvPr id="9" name="Content Placeholder 4"/>
          <p:cNvSpPr>
            <a:spLocks noGrp="1"/>
          </p:cNvSpPr>
          <p:nvPr>
            <p:ph sz="quarter" idx="29" hasCustomPrompt="1"/>
          </p:nvPr>
        </p:nvSpPr>
        <p:spPr>
          <a:xfrm>
            <a:off x="3088269" y="3170390"/>
            <a:ext cx="916971" cy="892584"/>
          </a:xfrm>
        </p:spPr>
        <p:txBody>
          <a:bodyPr anchor="ctr">
            <a:normAutofit/>
          </a:bodyPr>
          <a:lstStyle>
            <a:lvl1pPr marL="0" indent="0" algn="ctr">
              <a:buNone/>
              <a:defRPr sz="1200" baseline="0"/>
            </a:lvl1pPr>
          </a:lstStyle>
          <a:p>
            <a:pPr lvl="0"/>
            <a:r>
              <a:rPr lang="en-US" dirty="0"/>
              <a:t>Content</a:t>
            </a:r>
          </a:p>
        </p:txBody>
      </p:sp>
      <p:sp>
        <p:nvSpPr>
          <p:cNvPr id="10" name="Content Placeholder 4"/>
          <p:cNvSpPr>
            <a:spLocks noGrp="1"/>
          </p:cNvSpPr>
          <p:nvPr>
            <p:ph sz="quarter" idx="30" hasCustomPrompt="1"/>
          </p:nvPr>
        </p:nvSpPr>
        <p:spPr>
          <a:xfrm>
            <a:off x="4110248" y="2138197"/>
            <a:ext cx="916971" cy="892584"/>
          </a:xfrm>
        </p:spPr>
        <p:txBody>
          <a:bodyPr anchor="ctr">
            <a:normAutofit/>
          </a:bodyPr>
          <a:lstStyle>
            <a:lvl1pPr marL="0" indent="0" algn="ctr">
              <a:buNone/>
              <a:defRPr sz="1200" baseline="0"/>
            </a:lvl1pPr>
          </a:lstStyle>
          <a:p>
            <a:pPr lvl="0"/>
            <a:r>
              <a:rPr lang="en-US" dirty="0"/>
              <a:t>Content</a:t>
            </a:r>
          </a:p>
        </p:txBody>
      </p:sp>
      <p:sp>
        <p:nvSpPr>
          <p:cNvPr id="12" name="Content Placeholder 4"/>
          <p:cNvSpPr>
            <a:spLocks noGrp="1"/>
          </p:cNvSpPr>
          <p:nvPr>
            <p:ph sz="quarter" idx="31" hasCustomPrompt="1"/>
          </p:nvPr>
        </p:nvSpPr>
        <p:spPr>
          <a:xfrm>
            <a:off x="2059578" y="4194652"/>
            <a:ext cx="916971" cy="892584"/>
          </a:xfrm>
        </p:spPr>
        <p:txBody>
          <a:bodyPr anchor="ctr">
            <a:normAutofit/>
          </a:bodyPr>
          <a:lstStyle>
            <a:lvl1pPr marL="0" indent="0" algn="ctr">
              <a:buNone/>
              <a:defRPr sz="1200" baseline="0"/>
            </a:lvl1pPr>
          </a:lstStyle>
          <a:p>
            <a:pPr lvl="0"/>
            <a:r>
              <a:rPr lang="en-US" dirty="0"/>
              <a:t>Content</a:t>
            </a:r>
          </a:p>
        </p:txBody>
      </p:sp>
      <p:sp>
        <p:nvSpPr>
          <p:cNvPr id="14" name="Content Placeholder 4"/>
          <p:cNvSpPr>
            <a:spLocks noGrp="1"/>
          </p:cNvSpPr>
          <p:nvPr>
            <p:ph sz="quarter" idx="32" hasCustomPrompt="1"/>
          </p:nvPr>
        </p:nvSpPr>
        <p:spPr>
          <a:xfrm>
            <a:off x="1024809" y="3162459"/>
            <a:ext cx="916971" cy="892584"/>
          </a:xfrm>
        </p:spPr>
        <p:txBody>
          <a:bodyPr anchor="ctr">
            <a:normAutofit/>
          </a:bodyPr>
          <a:lstStyle>
            <a:lvl1pPr marL="0" indent="0" algn="ctr">
              <a:buNone/>
              <a:defRPr sz="1200" baseline="0"/>
            </a:lvl1pPr>
          </a:lstStyle>
          <a:p>
            <a:pPr lvl="0"/>
            <a:r>
              <a:rPr lang="en-US" dirty="0"/>
              <a:t>Content</a:t>
            </a:r>
          </a:p>
        </p:txBody>
      </p:sp>
      <p:pic>
        <p:nvPicPr>
          <p:cNvPr id="17" name="Picture 16" descr="Blockchain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5" name="Picture 14" descr="IBMLogo_White.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
        <p:nvSpPr>
          <p:cNvPr id="16" name="TextBox 15"/>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1511068323"/>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Copy w/ Supporting Object">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25730" y="144464"/>
            <a:ext cx="431950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11" name="Text Placeholder 5"/>
          <p:cNvSpPr>
            <a:spLocks noGrp="1"/>
          </p:cNvSpPr>
          <p:nvPr>
            <p:ph type="body" sz="quarter" idx="22" hasCustomPrompt="1"/>
          </p:nvPr>
        </p:nvSpPr>
        <p:spPr>
          <a:xfrm>
            <a:off x="125730" y="1269882"/>
            <a:ext cx="4319500" cy="3307383"/>
          </a:xfrm>
        </p:spPr>
        <p:txBody>
          <a:bodyPr>
            <a:normAutofit/>
          </a:bodyPr>
          <a:lstStyle>
            <a:lvl1pPr marL="0" indent="0">
              <a:buNone/>
              <a:defRPr sz="1200" baseline="0"/>
            </a:lvl1pPr>
          </a:lstStyle>
          <a:p>
            <a:pPr lvl="0"/>
            <a:r>
              <a:rPr lang="en-US" dirty="0"/>
              <a:t>Content</a:t>
            </a:r>
          </a:p>
        </p:txBody>
      </p:sp>
      <p:pic>
        <p:nvPicPr>
          <p:cNvPr id="7" name="Picture 6"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0" name="Picture 9"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
        <p:nvSpPr>
          <p:cNvPr id="9" name="Content Placeholder 2"/>
          <p:cNvSpPr>
            <a:spLocks noGrp="1"/>
          </p:cNvSpPr>
          <p:nvPr>
            <p:ph sz="quarter" idx="16" hasCustomPrompt="1"/>
          </p:nvPr>
        </p:nvSpPr>
        <p:spPr>
          <a:xfrm>
            <a:off x="4577924" y="1269881"/>
            <a:ext cx="4566075" cy="3307384"/>
          </a:xfrm>
        </p:spPr>
        <p:txBody>
          <a:bodyPr>
            <a:normAutofit/>
          </a:bodyPr>
          <a:lstStyle>
            <a:lvl1pPr marL="0" indent="0">
              <a:buNone/>
              <a:defRPr sz="1200" baseline="0"/>
            </a:lvl1pPr>
          </a:lstStyle>
          <a:p>
            <a:pPr lvl="0"/>
            <a:r>
              <a:rPr lang="en-US" dirty="0"/>
              <a:t>Content</a:t>
            </a:r>
          </a:p>
        </p:txBody>
      </p:sp>
      <p:sp>
        <p:nvSpPr>
          <p:cNvPr id="14" name="Text Placeholder 7"/>
          <p:cNvSpPr>
            <a:spLocks noGrp="1"/>
          </p:cNvSpPr>
          <p:nvPr>
            <p:ph type="body" sz="quarter" idx="2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5" name="Picture 14"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2" name="TextBox 11"/>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231614184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Object w/ Supporting Cop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quarter" idx="16" hasCustomPrompt="1"/>
          </p:nvPr>
        </p:nvSpPr>
        <p:spPr>
          <a:xfrm>
            <a:off x="1961968" y="1269882"/>
            <a:ext cx="7070664" cy="3307383"/>
          </a:xfrm>
        </p:spPr>
        <p:txBody>
          <a:bodyPr>
            <a:normAutofit/>
          </a:bodyPr>
          <a:lstStyle>
            <a:lvl1pPr marL="0" indent="0">
              <a:buNone/>
              <a:defRPr sz="1200" baseline="0"/>
            </a:lvl1pPr>
          </a:lstStyle>
          <a:p>
            <a:pPr lvl="0"/>
            <a:r>
              <a:rPr lang="en-US" dirty="0"/>
              <a:t>Content</a:t>
            </a:r>
          </a:p>
        </p:txBody>
      </p:sp>
      <p:sp>
        <p:nvSpPr>
          <p:cNvPr id="11" name="Text Placeholder 5"/>
          <p:cNvSpPr>
            <a:spLocks noGrp="1"/>
          </p:cNvSpPr>
          <p:nvPr>
            <p:ph type="body" sz="quarter" idx="22" hasCustomPrompt="1"/>
          </p:nvPr>
        </p:nvSpPr>
        <p:spPr>
          <a:xfrm>
            <a:off x="125730" y="1269882"/>
            <a:ext cx="1722500" cy="3307383"/>
          </a:xfrm>
        </p:spPr>
        <p:txBody>
          <a:bodyPr>
            <a:normAutofit/>
          </a:bodyPr>
          <a:lstStyle>
            <a:lvl1pPr marL="0" indent="0">
              <a:buNone/>
              <a:defRPr sz="1200" baseline="0"/>
            </a:lvl1pPr>
          </a:lstStyle>
          <a:p>
            <a:pPr lvl="0"/>
            <a:r>
              <a:rPr lang="en-US" dirty="0"/>
              <a:t>Content</a:t>
            </a:r>
          </a:p>
        </p:txBody>
      </p:sp>
      <p:pic>
        <p:nvPicPr>
          <p:cNvPr id="10" name="Picture 9"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2" name="Picture 11"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
        <p:nvSpPr>
          <p:cNvPr id="16"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7" name="Picture 16"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3" name="TextBox 12"/>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1749894767"/>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 Black">
    <p:bg>
      <p:bgPr>
        <a:solidFill>
          <a:schemeClr val="tx1"/>
        </a:solidFill>
        <a:effectLst/>
      </p:bgPr>
    </p:bg>
    <p:spTree>
      <p:nvGrpSpPr>
        <p:cNvPr id="1" name=""/>
        <p:cNvGrpSpPr/>
        <p:nvPr/>
      </p:nvGrpSpPr>
      <p:grpSpPr>
        <a:xfrm>
          <a:off x="0" y="0"/>
          <a:ext cx="0" cy="0"/>
          <a:chOff x="0" y="0"/>
          <a:chExt cx="0" cy="0"/>
        </a:xfrm>
      </p:grpSpPr>
      <p:sp>
        <p:nvSpPr>
          <p:cNvPr id="14" name="Text Placeholder 3"/>
          <p:cNvSpPr>
            <a:spLocks noGrp="1"/>
          </p:cNvSpPr>
          <p:nvPr>
            <p:ph type="body" sz="quarter" idx="10" hasCustomPrompt="1"/>
          </p:nvPr>
        </p:nvSpPr>
        <p:spPr>
          <a:xfrm>
            <a:off x="125730" y="139700"/>
            <a:ext cx="6083300" cy="495300"/>
          </a:xfrm>
        </p:spPr>
        <p:txBody>
          <a:bodyPr>
            <a:normAutofit/>
          </a:bodyPr>
          <a:lstStyle>
            <a:lvl1pPr marL="0" indent="0">
              <a:buNone/>
              <a:defRPr sz="24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Presentation title</a:t>
            </a:r>
          </a:p>
        </p:txBody>
      </p:sp>
      <p:sp>
        <p:nvSpPr>
          <p:cNvPr id="16" name="Text Placeholder 7"/>
          <p:cNvSpPr>
            <a:spLocks noGrp="1"/>
          </p:cNvSpPr>
          <p:nvPr>
            <p:ph type="body" sz="quarter" idx="11" hasCustomPrompt="1"/>
          </p:nvPr>
        </p:nvSpPr>
        <p:spPr>
          <a:xfrm>
            <a:off x="125730" y="2530534"/>
            <a:ext cx="3048000" cy="755434"/>
          </a:xfrm>
        </p:spPr>
        <p:txBody>
          <a:bodyPr>
            <a:noAutofit/>
          </a:bodyPr>
          <a:lstStyle>
            <a:lvl1pPr marL="0" indent="0">
              <a:spcBef>
                <a:spcPts val="0"/>
              </a:spcBef>
              <a:buNone/>
              <a:defRPr sz="1400" i="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Presenter information</a:t>
            </a:r>
          </a:p>
        </p:txBody>
      </p:sp>
      <p:sp>
        <p:nvSpPr>
          <p:cNvPr id="17" name="Text Placeholder 4"/>
          <p:cNvSpPr>
            <a:spLocks noGrp="1"/>
          </p:cNvSpPr>
          <p:nvPr>
            <p:ph type="body" sz="quarter" idx="13" hasCustomPrompt="1"/>
          </p:nvPr>
        </p:nvSpPr>
        <p:spPr>
          <a:xfrm>
            <a:off x="125730" y="750463"/>
            <a:ext cx="6097269" cy="801066"/>
          </a:xfrm>
        </p:spPr>
        <p:txBody>
          <a:bodyPr>
            <a:normAutofit/>
          </a:bodyPr>
          <a:lstStyle>
            <a:lvl1pPr marL="0" indent="0">
              <a:buNone/>
              <a:defRPr sz="1600">
                <a:solidFill>
                  <a:srgbClr val="FFFFFF"/>
                </a:solidFill>
              </a:defRPr>
            </a:lvl1pPr>
          </a:lstStyle>
          <a:p>
            <a:pPr lvl="0"/>
            <a:r>
              <a:rPr lang="en-US" dirty="0"/>
              <a:t>Subtitle</a:t>
            </a:r>
          </a:p>
        </p:txBody>
      </p:sp>
      <p:pic>
        <p:nvPicPr>
          <p:cNvPr id="9" name="Picture 8"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2" name="Picture 11"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pic>
        <p:nvPicPr>
          <p:cNvPr id="3" name="Picture 2"/>
          <p:cNvPicPr>
            <a:picLocks noChangeAspect="1"/>
          </p:cNvPicPr>
          <p:nvPr userDrawn="1"/>
        </p:nvPicPr>
        <p:blipFill>
          <a:blip r:embed="rId4"/>
          <a:stretch>
            <a:fillRect/>
          </a:stretch>
        </p:blipFill>
        <p:spPr>
          <a:xfrm>
            <a:off x="5105976" y="952432"/>
            <a:ext cx="3759201" cy="3759201"/>
          </a:xfrm>
          <a:prstGeom prst="rect">
            <a:avLst/>
          </a:prstGeom>
        </p:spPr>
      </p:pic>
    </p:spTree>
    <p:extLst>
      <p:ext uri="{BB962C8B-B14F-4D97-AF65-F5344CB8AC3E}">
        <p14:creationId xmlns:p14="http://schemas.microsoft.com/office/powerpoint/2010/main" val="2473223201"/>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ase Study 2">
    <p:bg>
      <p:bgRef idx="1001">
        <a:schemeClr val="bg1"/>
      </p:bgRef>
    </p:bg>
    <p:spTree>
      <p:nvGrpSpPr>
        <p:cNvPr id="1" name=""/>
        <p:cNvGrpSpPr/>
        <p:nvPr/>
      </p:nvGrpSpPr>
      <p:grpSpPr>
        <a:xfrm>
          <a:off x="0" y="0"/>
          <a:ext cx="0" cy="0"/>
          <a:chOff x="0" y="0"/>
          <a:chExt cx="0" cy="0"/>
        </a:xfrm>
      </p:grpSpPr>
      <p:pic>
        <p:nvPicPr>
          <p:cNvPr id="9" name="Picture 8"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0" name="Picture 9"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
        <p:nvSpPr>
          <p:cNvPr id="15" name="Text Placeholder 5"/>
          <p:cNvSpPr>
            <a:spLocks noGrp="1"/>
          </p:cNvSpPr>
          <p:nvPr>
            <p:ph type="body" sz="quarter" idx="22" hasCustomPrompt="1"/>
          </p:nvPr>
        </p:nvSpPr>
        <p:spPr>
          <a:xfrm>
            <a:off x="125413" y="1241871"/>
            <a:ext cx="1985951" cy="3340289"/>
          </a:xfrm>
        </p:spPr>
        <p:txBody>
          <a:bodyPr>
            <a:normAutofit/>
          </a:bodyPr>
          <a:lstStyle>
            <a:lvl1pPr marL="0" indent="0">
              <a:buNone/>
              <a:defRPr sz="1800" baseline="0"/>
            </a:lvl1pPr>
          </a:lstStyle>
          <a:p>
            <a:pPr lvl="0"/>
            <a:r>
              <a:rPr lang="en-US" dirty="0"/>
              <a:t>Body copy</a:t>
            </a:r>
          </a:p>
        </p:txBody>
      </p:sp>
      <p:sp>
        <p:nvSpPr>
          <p:cNvPr id="16" name="Text Placeholder 5"/>
          <p:cNvSpPr>
            <a:spLocks noGrp="1"/>
          </p:cNvSpPr>
          <p:nvPr>
            <p:ph type="body" sz="quarter" idx="24" hasCustomPrompt="1"/>
          </p:nvPr>
        </p:nvSpPr>
        <p:spPr>
          <a:xfrm>
            <a:off x="2277730" y="1339759"/>
            <a:ext cx="1719111" cy="3246111"/>
          </a:xfrm>
        </p:spPr>
        <p:txBody>
          <a:bodyPr>
            <a:normAutofit/>
          </a:bodyPr>
          <a:lstStyle>
            <a:lvl1pPr marL="0" indent="0">
              <a:buNone/>
              <a:defRPr sz="1400" baseline="0"/>
            </a:lvl1pPr>
          </a:lstStyle>
          <a:p>
            <a:pPr lvl="0"/>
            <a:r>
              <a:rPr lang="en-US" dirty="0"/>
              <a:t>Detail copy</a:t>
            </a:r>
          </a:p>
        </p:txBody>
      </p:sp>
      <p:sp>
        <p:nvSpPr>
          <p:cNvPr id="17" name="Text Placeholder 2"/>
          <p:cNvSpPr>
            <a:spLocks noGrp="1"/>
          </p:cNvSpPr>
          <p:nvPr>
            <p:ph type="body" sz="quarter" idx="25" hasCustomPrompt="1"/>
          </p:nvPr>
        </p:nvSpPr>
        <p:spPr>
          <a:xfrm>
            <a:off x="4168775" y="1241871"/>
            <a:ext cx="4787999" cy="2560611"/>
          </a:xfrm>
        </p:spPr>
        <p:txBody>
          <a:bodyPr>
            <a:normAutofit/>
          </a:bodyPr>
          <a:lstStyle>
            <a:lvl1pPr marL="0" indent="0">
              <a:buNone/>
              <a:defRPr sz="2400" baseline="0"/>
            </a:lvl1pPr>
          </a:lstStyle>
          <a:p>
            <a:pPr lvl="0"/>
            <a:r>
              <a:rPr lang="en-US" dirty="0"/>
              <a:t>Quote, stat, etc.</a:t>
            </a:r>
          </a:p>
        </p:txBody>
      </p:sp>
      <p:sp>
        <p:nvSpPr>
          <p:cNvPr id="18"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9" name="Picture 18"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2" name="TextBox 11"/>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1798846640"/>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utro – Blue">
    <p:bg>
      <p:bgPr>
        <a:solidFill>
          <a:srgbClr val="003BC9"/>
        </a:solidFill>
        <a:effectLst/>
      </p:bgPr>
    </p:bg>
    <p:spTree>
      <p:nvGrpSpPr>
        <p:cNvPr id="1" name=""/>
        <p:cNvGrpSpPr/>
        <p:nvPr/>
      </p:nvGrpSpPr>
      <p:grpSpPr>
        <a:xfrm>
          <a:off x="0" y="0"/>
          <a:ext cx="0" cy="0"/>
          <a:chOff x="0" y="0"/>
          <a:chExt cx="0" cy="0"/>
        </a:xfrm>
      </p:grpSpPr>
      <p:pic>
        <p:nvPicPr>
          <p:cNvPr id="13" name="Picture 12" descr="BLOCKCHAIN5_MARK_BLU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2478" y="965200"/>
            <a:ext cx="3746505" cy="3746505"/>
          </a:xfrm>
          <a:prstGeom prst="rect">
            <a:avLst/>
          </a:prstGeom>
        </p:spPr>
      </p:pic>
      <p:sp>
        <p:nvSpPr>
          <p:cNvPr id="4" name="Text Placeholder 3"/>
          <p:cNvSpPr>
            <a:spLocks noGrp="1"/>
          </p:cNvSpPr>
          <p:nvPr>
            <p:ph type="body" sz="quarter" idx="10" hasCustomPrompt="1"/>
          </p:nvPr>
        </p:nvSpPr>
        <p:spPr>
          <a:xfrm>
            <a:off x="139700" y="139700"/>
            <a:ext cx="6083300" cy="495300"/>
          </a:xfrm>
        </p:spPr>
        <p:txBody>
          <a:bodyPr>
            <a:normAutofit/>
          </a:bodyPr>
          <a:lstStyle>
            <a:lvl1pPr marL="0" indent="0">
              <a:buNone/>
              <a:defRPr sz="24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Thank you!</a:t>
            </a:r>
          </a:p>
        </p:txBody>
      </p:sp>
      <p:sp>
        <p:nvSpPr>
          <p:cNvPr id="8" name="Text Placeholder 7"/>
          <p:cNvSpPr>
            <a:spLocks noGrp="1"/>
          </p:cNvSpPr>
          <p:nvPr>
            <p:ph type="body" sz="quarter" idx="11" hasCustomPrompt="1"/>
          </p:nvPr>
        </p:nvSpPr>
        <p:spPr>
          <a:xfrm>
            <a:off x="133350" y="1871736"/>
            <a:ext cx="3048000" cy="755434"/>
          </a:xfrm>
        </p:spPr>
        <p:txBody>
          <a:bodyPr>
            <a:noAutofit/>
          </a:bodyPr>
          <a:lstStyle>
            <a:lvl1pPr marL="0" indent="0">
              <a:spcBef>
                <a:spcPts val="0"/>
              </a:spcBef>
              <a:buNone/>
              <a:defRPr sz="1400" i="1" baseline="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Presenter Name</a:t>
            </a:r>
          </a:p>
          <a:p>
            <a:pPr lvl="0"/>
            <a:r>
              <a:rPr lang="en-US" dirty="0"/>
              <a:t>Presenter Email</a:t>
            </a:r>
          </a:p>
          <a:p>
            <a:pPr lvl="0"/>
            <a:r>
              <a:rPr lang="en-US" dirty="0"/>
              <a:t>Presenter Phone</a:t>
            </a:r>
          </a:p>
        </p:txBody>
      </p:sp>
      <p:pic>
        <p:nvPicPr>
          <p:cNvPr id="10" name="Picture 9" descr="Blockchain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2" name="Picture 11" descr="IBMLogo_White.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grpSp>
        <p:nvGrpSpPr>
          <p:cNvPr id="7" name="Group 6"/>
          <p:cNvGrpSpPr/>
          <p:nvPr userDrawn="1"/>
        </p:nvGrpSpPr>
        <p:grpSpPr>
          <a:xfrm>
            <a:off x="90681" y="3377890"/>
            <a:ext cx="2259953" cy="1059107"/>
            <a:chOff x="90681" y="2914901"/>
            <a:chExt cx="2259953" cy="1059107"/>
          </a:xfrm>
        </p:grpSpPr>
        <p:sp>
          <p:nvSpPr>
            <p:cNvPr id="9" name="Rectangle 8"/>
            <p:cNvSpPr/>
            <p:nvPr/>
          </p:nvSpPr>
          <p:spPr>
            <a:xfrm>
              <a:off x="90681" y="2914901"/>
              <a:ext cx="1772498" cy="400110"/>
            </a:xfrm>
            <a:prstGeom prst="rect">
              <a:avLst/>
            </a:prstGeom>
          </p:spPr>
          <p:txBody>
            <a:bodyPr wrap="square">
              <a:spAutoFit/>
            </a:bodyPr>
            <a:lstStyle/>
            <a:p>
              <a:r>
                <a:rPr lang="en-US" sz="1000" b="1" i="1" dirty="0">
                  <a:solidFill>
                    <a:schemeClr val="bg1">
                      <a:lumMod val="75000"/>
                    </a:schemeClr>
                  </a:solidFill>
                  <a:latin typeface="+mj-lt"/>
                </a:rPr>
                <a:t>Questions? Tweet us or go to ibm.com/blockchain</a:t>
              </a:r>
            </a:p>
          </p:txBody>
        </p:sp>
        <p:grpSp>
          <p:nvGrpSpPr>
            <p:cNvPr id="11" name="Group 10"/>
            <p:cNvGrpSpPr/>
            <p:nvPr/>
          </p:nvGrpSpPr>
          <p:grpSpPr>
            <a:xfrm>
              <a:off x="128914" y="3305231"/>
              <a:ext cx="2221720" cy="264627"/>
              <a:chOff x="128914" y="3235781"/>
              <a:chExt cx="2221720" cy="264627"/>
            </a:xfrm>
          </p:grpSpPr>
          <p:pic>
            <p:nvPicPr>
              <p:cNvPr id="20" name="Picture 2" descr="mage result for twitter logo png"/>
              <p:cNvPicPr>
                <a:picLocks noChangeAspect="1" noChangeArrowheads="1"/>
              </p:cNvPicPr>
              <p:nvPr/>
            </p:nvPicPr>
            <p:blipFill>
              <a:blip r:embed="rId5" cstate="email">
                <a:duotone>
                  <a:schemeClr val="accent5">
                    <a:shade val="45000"/>
                    <a:satMod val="135000"/>
                  </a:schemeClr>
                  <a:prstClr val="white"/>
                </a:duotone>
                <a:extLst>
                  <a:ext uri="{BEBA8EAE-BF5A-486C-A8C5-ECC9F3942E4B}">
                    <a14:imgProps xmlns:a14="http://schemas.microsoft.com/office/drawing/2010/main">
                      <a14:imgLayer r:embed="rId6">
                        <a14:imgEffect>
                          <a14:colorTemperature colorTemp="8800"/>
                        </a14:imgEffect>
                        <a14:imgEffect>
                          <a14:saturation sat="0"/>
                        </a14:imgEffect>
                      </a14:imgLayer>
                    </a14:imgProps>
                  </a:ext>
                  <a:ext uri="{28A0092B-C50C-407E-A947-70E740481C1C}">
                    <a14:useLocalDpi xmlns:a14="http://schemas.microsoft.com/office/drawing/2010/main"/>
                  </a:ext>
                </a:extLst>
              </a:blip>
              <a:srcRect/>
              <a:stretch>
                <a:fillRect/>
              </a:stretch>
            </p:blipFill>
            <p:spPr bwMode="auto">
              <a:xfrm>
                <a:off x="128914" y="3235781"/>
                <a:ext cx="264627" cy="264627"/>
              </a:xfrm>
              <a:prstGeom prst="rect">
                <a:avLst/>
              </a:prstGeom>
              <a:noFill/>
              <a:extLst>
                <a:ext uri="{909E8E84-426E-40dd-AFC4-6F175D3DCCD1}">
                  <a14:hiddenFill xmlns:a14="http://schemas.microsoft.com/office/drawing/2010/main" xmlns="">
                    <a:solidFill>
                      <a:srgbClr val="FFFFFF"/>
                    </a:solidFill>
                  </a14:hiddenFill>
                </a:ext>
              </a:extLst>
            </p:spPr>
          </p:pic>
          <p:sp>
            <p:nvSpPr>
              <p:cNvPr id="21" name="Rectangle 20"/>
              <p:cNvSpPr/>
              <p:nvPr/>
            </p:nvSpPr>
            <p:spPr>
              <a:xfrm>
                <a:off x="330852" y="3237461"/>
                <a:ext cx="2019782" cy="246221"/>
              </a:xfrm>
              <a:prstGeom prst="rect">
                <a:avLst/>
              </a:prstGeom>
            </p:spPr>
            <p:txBody>
              <a:bodyPr wrap="square">
                <a:spAutoFit/>
              </a:bodyPr>
              <a:lstStyle/>
              <a:p>
                <a:r>
                  <a:rPr lang="en-US" sz="1000">
                    <a:solidFill>
                      <a:schemeClr val="bg1">
                        <a:lumMod val="75000"/>
                      </a:schemeClr>
                    </a:solidFill>
                  </a:rPr>
                  <a:t>@IBMBlockchain</a:t>
                </a:r>
                <a:endParaRPr lang="en-US" sz="1000" dirty="0">
                  <a:solidFill>
                    <a:schemeClr val="bg1">
                      <a:lumMod val="75000"/>
                    </a:schemeClr>
                  </a:solidFill>
                </a:endParaRPr>
              </a:p>
            </p:txBody>
          </p:sp>
        </p:grpSp>
        <p:grpSp>
          <p:nvGrpSpPr>
            <p:cNvPr id="14" name="Group 13"/>
            <p:cNvGrpSpPr/>
            <p:nvPr/>
          </p:nvGrpSpPr>
          <p:grpSpPr>
            <a:xfrm>
              <a:off x="128913" y="3523757"/>
              <a:ext cx="1281821" cy="246221"/>
              <a:chOff x="128913" y="3570057"/>
              <a:chExt cx="1281821" cy="246221"/>
            </a:xfrm>
          </p:grpSpPr>
          <p:pic>
            <p:nvPicPr>
              <p:cNvPr id="18" name="Picture 17"/>
              <p:cNvPicPr>
                <a:picLocks noChangeAspect="1"/>
              </p:cNvPicPr>
              <p:nvPr/>
            </p:nvPicPr>
            <p:blipFill>
              <a:blip r:embed="rId7"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28913" y="3575824"/>
                <a:ext cx="229903" cy="229903"/>
              </a:xfrm>
              <a:prstGeom prst="rect">
                <a:avLst/>
              </a:prstGeom>
            </p:spPr>
          </p:pic>
          <p:sp>
            <p:nvSpPr>
              <p:cNvPr id="19" name="Rectangle 18"/>
              <p:cNvSpPr/>
              <p:nvPr/>
            </p:nvSpPr>
            <p:spPr>
              <a:xfrm>
                <a:off x="346019" y="3570057"/>
                <a:ext cx="1064715" cy="246221"/>
              </a:xfrm>
              <a:prstGeom prst="rect">
                <a:avLst/>
              </a:prstGeom>
            </p:spPr>
            <p:txBody>
              <a:bodyPr wrap="none">
                <a:spAutoFit/>
              </a:bodyPr>
              <a:lstStyle/>
              <a:p>
                <a:r>
                  <a:rPr lang="en-US" sz="1000" dirty="0">
                    <a:solidFill>
                      <a:schemeClr val="bg1">
                        <a:lumMod val="75000"/>
                      </a:schemeClr>
                    </a:solidFill>
                  </a:rPr>
                  <a:t>IBM Blockchain</a:t>
                </a:r>
              </a:p>
            </p:txBody>
          </p:sp>
        </p:grpSp>
        <p:grpSp>
          <p:nvGrpSpPr>
            <p:cNvPr id="15" name="Group 14"/>
            <p:cNvGrpSpPr/>
            <p:nvPr/>
          </p:nvGrpSpPr>
          <p:grpSpPr>
            <a:xfrm>
              <a:off x="152867" y="3727787"/>
              <a:ext cx="1257866" cy="246221"/>
              <a:chOff x="152867" y="3947712"/>
              <a:chExt cx="1257866" cy="246221"/>
            </a:xfrm>
          </p:grpSpPr>
          <p:pic>
            <p:nvPicPr>
              <p:cNvPr id="16" name="Picture 15"/>
              <p:cNvPicPr>
                <a:picLocks noChangeAspect="1"/>
              </p:cNvPicPr>
              <p:nvPr/>
            </p:nvPicPr>
            <p:blipFill>
              <a:blip r:embed="rId8"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52867" y="4002806"/>
                <a:ext cx="183604" cy="129276"/>
              </a:xfrm>
              <a:prstGeom prst="rect">
                <a:avLst/>
              </a:prstGeom>
            </p:spPr>
          </p:pic>
          <p:sp>
            <p:nvSpPr>
              <p:cNvPr id="17" name="Rectangle 16"/>
              <p:cNvSpPr/>
              <p:nvPr/>
            </p:nvSpPr>
            <p:spPr>
              <a:xfrm>
                <a:off x="346018" y="3947712"/>
                <a:ext cx="1064715" cy="246221"/>
              </a:xfrm>
              <a:prstGeom prst="rect">
                <a:avLst/>
              </a:prstGeom>
            </p:spPr>
            <p:txBody>
              <a:bodyPr wrap="none">
                <a:spAutoFit/>
              </a:bodyPr>
              <a:lstStyle/>
              <a:p>
                <a:r>
                  <a:rPr lang="en-US" sz="1000" dirty="0">
                    <a:solidFill>
                      <a:schemeClr val="bg1">
                        <a:lumMod val="75000"/>
                      </a:schemeClr>
                    </a:solidFill>
                  </a:rPr>
                  <a:t>IBM Blockchain</a:t>
                </a:r>
              </a:p>
            </p:txBody>
          </p:sp>
        </p:grpSp>
      </p:grpSp>
    </p:spTree>
    <p:extLst>
      <p:ext uri="{BB962C8B-B14F-4D97-AF65-F5344CB8AC3E}">
        <p14:creationId xmlns:p14="http://schemas.microsoft.com/office/powerpoint/2010/main" val="2121534962"/>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utro – Black">
    <p:bg>
      <p:bgPr>
        <a:solidFill>
          <a:schemeClr val="tx1"/>
        </a:solidFill>
        <a:effectLst/>
      </p:bgPr>
    </p:bg>
    <p:spTree>
      <p:nvGrpSpPr>
        <p:cNvPr id="1" name=""/>
        <p:cNvGrpSpPr/>
        <p:nvPr/>
      </p:nvGrpSpPr>
      <p:grpSpPr>
        <a:xfrm>
          <a:off x="0" y="0"/>
          <a:ext cx="0" cy="0"/>
          <a:chOff x="0" y="0"/>
          <a:chExt cx="0" cy="0"/>
        </a:xfrm>
      </p:grpSpPr>
      <p:sp>
        <p:nvSpPr>
          <p:cNvPr id="12" name="Text Placeholder 3"/>
          <p:cNvSpPr>
            <a:spLocks noGrp="1"/>
          </p:cNvSpPr>
          <p:nvPr>
            <p:ph type="body" sz="quarter" idx="10" hasCustomPrompt="1"/>
          </p:nvPr>
        </p:nvSpPr>
        <p:spPr>
          <a:xfrm>
            <a:off x="139700" y="139700"/>
            <a:ext cx="6083300" cy="495300"/>
          </a:xfrm>
        </p:spPr>
        <p:txBody>
          <a:bodyPr>
            <a:normAutofit/>
          </a:bodyPr>
          <a:lstStyle>
            <a:lvl1pPr marL="0" indent="0">
              <a:buNone/>
              <a:defRPr sz="24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Thank you!</a:t>
            </a:r>
          </a:p>
        </p:txBody>
      </p:sp>
      <p:sp>
        <p:nvSpPr>
          <p:cNvPr id="13" name="Text Placeholder 7"/>
          <p:cNvSpPr>
            <a:spLocks noGrp="1"/>
          </p:cNvSpPr>
          <p:nvPr>
            <p:ph type="body" sz="quarter" idx="11" hasCustomPrompt="1"/>
          </p:nvPr>
        </p:nvSpPr>
        <p:spPr>
          <a:xfrm>
            <a:off x="133350" y="1871736"/>
            <a:ext cx="3048000" cy="755434"/>
          </a:xfrm>
        </p:spPr>
        <p:txBody>
          <a:bodyPr>
            <a:noAutofit/>
          </a:bodyPr>
          <a:lstStyle>
            <a:lvl1pPr marL="0" indent="0">
              <a:spcBef>
                <a:spcPts val="0"/>
              </a:spcBef>
              <a:buNone/>
              <a:defRPr sz="1400" i="1" baseline="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Presenter Name</a:t>
            </a:r>
          </a:p>
          <a:p>
            <a:pPr lvl="0"/>
            <a:r>
              <a:rPr lang="en-US" dirty="0"/>
              <a:t>Presenter Email</a:t>
            </a:r>
          </a:p>
          <a:p>
            <a:pPr lvl="0"/>
            <a:r>
              <a:rPr lang="en-US" dirty="0"/>
              <a:t>Presenter Phone</a:t>
            </a:r>
          </a:p>
        </p:txBody>
      </p:sp>
      <p:pic>
        <p:nvPicPr>
          <p:cNvPr id="8" name="Picture 7"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9" name="Picture 8"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pic>
        <p:nvPicPr>
          <p:cNvPr id="7" name="Picture 6"/>
          <p:cNvPicPr>
            <a:picLocks noChangeAspect="1"/>
          </p:cNvPicPr>
          <p:nvPr userDrawn="1"/>
        </p:nvPicPr>
        <p:blipFill>
          <a:blip r:embed="rId4"/>
          <a:stretch>
            <a:fillRect/>
          </a:stretch>
        </p:blipFill>
        <p:spPr>
          <a:xfrm>
            <a:off x="5105976" y="952432"/>
            <a:ext cx="3759201" cy="3759201"/>
          </a:xfrm>
          <a:prstGeom prst="rect">
            <a:avLst/>
          </a:prstGeom>
        </p:spPr>
      </p:pic>
      <p:grpSp>
        <p:nvGrpSpPr>
          <p:cNvPr id="10" name="Group 9"/>
          <p:cNvGrpSpPr/>
          <p:nvPr userDrawn="1"/>
        </p:nvGrpSpPr>
        <p:grpSpPr>
          <a:xfrm>
            <a:off x="90681" y="3377890"/>
            <a:ext cx="2259953" cy="1059107"/>
            <a:chOff x="90681" y="2914901"/>
            <a:chExt cx="2259953" cy="1059107"/>
          </a:xfrm>
        </p:grpSpPr>
        <p:sp>
          <p:nvSpPr>
            <p:cNvPr id="11" name="Rectangle 10"/>
            <p:cNvSpPr/>
            <p:nvPr/>
          </p:nvSpPr>
          <p:spPr>
            <a:xfrm>
              <a:off x="90681" y="2914901"/>
              <a:ext cx="1772498" cy="400110"/>
            </a:xfrm>
            <a:prstGeom prst="rect">
              <a:avLst/>
            </a:prstGeom>
          </p:spPr>
          <p:txBody>
            <a:bodyPr wrap="square">
              <a:spAutoFit/>
            </a:bodyPr>
            <a:lstStyle/>
            <a:p>
              <a:r>
                <a:rPr lang="en-US" sz="1000" b="1" i="1" dirty="0">
                  <a:solidFill>
                    <a:schemeClr val="bg1">
                      <a:lumMod val="75000"/>
                    </a:schemeClr>
                  </a:solidFill>
                  <a:latin typeface="+mj-lt"/>
                </a:rPr>
                <a:t>Questions? Tweet us or go to ibm.com/blockchain</a:t>
              </a:r>
            </a:p>
          </p:txBody>
        </p:sp>
        <p:grpSp>
          <p:nvGrpSpPr>
            <p:cNvPr id="14" name="Group 13"/>
            <p:cNvGrpSpPr/>
            <p:nvPr/>
          </p:nvGrpSpPr>
          <p:grpSpPr>
            <a:xfrm>
              <a:off x="128914" y="3305231"/>
              <a:ext cx="2221720" cy="264627"/>
              <a:chOff x="128914" y="3235781"/>
              <a:chExt cx="2221720" cy="264627"/>
            </a:xfrm>
          </p:grpSpPr>
          <p:pic>
            <p:nvPicPr>
              <p:cNvPr id="21" name="Picture 2" descr="mage result for twitter logo png"/>
              <p:cNvPicPr>
                <a:picLocks noChangeAspect="1" noChangeArrowheads="1"/>
              </p:cNvPicPr>
              <p:nvPr/>
            </p:nvPicPr>
            <p:blipFill>
              <a:blip r:embed="rId5" cstate="email">
                <a:duotone>
                  <a:schemeClr val="accent5">
                    <a:shade val="45000"/>
                    <a:satMod val="135000"/>
                  </a:schemeClr>
                  <a:prstClr val="white"/>
                </a:duotone>
                <a:extLst>
                  <a:ext uri="{BEBA8EAE-BF5A-486C-A8C5-ECC9F3942E4B}">
                    <a14:imgProps xmlns:a14="http://schemas.microsoft.com/office/drawing/2010/main">
                      <a14:imgLayer r:embed="rId6">
                        <a14:imgEffect>
                          <a14:colorTemperature colorTemp="8800"/>
                        </a14:imgEffect>
                        <a14:imgEffect>
                          <a14:saturation sat="0"/>
                        </a14:imgEffect>
                      </a14:imgLayer>
                    </a14:imgProps>
                  </a:ext>
                  <a:ext uri="{28A0092B-C50C-407E-A947-70E740481C1C}">
                    <a14:useLocalDpi xmlns:a14="http://schemas.microsoft.com/office/drawing/2010/main"/>
                  </a:ext>
                </a:extLst>
              </a:blip>
              <a:srcRect/>
              <a:stretch>
                <a:fillRect/>
              </a:stretch>
            </p:blipFill>
            <p:spPr bwMode="auto">
              <a:xfrm>
                <a:off x="128914" y="3235781"/>
                <a:ext cx="264627" cy="264627"/>
              </a:xfrm>
              <a:prstGeom prst="rect">
                <a:avLst/>
              </a:prstGeom>
              <a:noFill/>
              <a:extLst>
                <a:ext uri="{909E8E84-426E-40dd-AFC4-6F175D3DCCD1}">
                  <a14:hiddenFill xmlns:a14="http://schemas.microsoft.com/office/drawing/2010/main" xmlns="">
                    <a:solidFill>
                      <a:srgbClr val="FFFFFF"/>
                    </a:solidFill>
                  </a14:hiddenFill>
                </a:ext>
              </a:extLst>
            </p:spPr>
          </p:pic>
          <p:sp>
            <p:nvSpPr>
              <p:cNvPr id="22" name="Rectangle 21"/>
              <p:cNvSpPr/>
              <p:nvPr/>
            </p:nvSpPr>
            <p:spPr>
              <a:xfrm>
                <a:off x="330852" y="3237461"/>
                <a:ext cx="2019782" cy="246221"/>
              </a:xfrm>
              <a:prstGeom prst="rect">
                <a:avLst/>
              </a:prstGeom>
            </p:spPr>
            <p:txBody>
              <a:bodyPr wrap="square">
                <a:spAutoFit/>
              </a:bodyPr>
              <a:lstStyle/>
              <a:p>
                <a:r>
                  <a:rPr lang="en-US" sz="1000">
                    <a:solidFill>
                      <a:schemeClr val="bg1">
                        <a:lumMod val="75000"/>
                      </a:schemeClr>
                    </a:solidFill>
                  </a:rPr>
                  <a:t>@IBMBlockchain</a:t>
                </a:r>
                <a:endParaRPr lang="en-US" sz="1000" dirty="0">
                  <a:solidFill>
                    <a:schemeClr val="bg1">
                      <a:lumMod val="75000"/>
                    </a:schemeClr>
                  </a:solidFill>
                </a:endParaRPr>
              </a:p>
            </p:txBody>
          </p:sp>
        </p:grpSp>
        <p:grpSp>
          <p:nvGrpSpPr>
            <p:cNvPr id="15" name="Group 14"/>
            <p:cNvGrpSpPr/>
            <p:nvPr/>
          </p:nvGrpSpPr>
          <p:grpSpPr>
            <a:xfrm>
              <a:off x="128913" y="3523757"/>
              <a:ext cx="1281821" cy="246221"/>
              <a:chOff x="128913" y="3570057"/>
              <a:chExt cx="1281821" cy="246221"/>
            </a:xfrm>
          </p:grpSpPr>
          <p:pic>
            <p:nvPicPr>
              <p:cNvPr id="19" name="Picture 18"/>
              <p:cNvPicPr>
                <a:picLocks noChangeAspect="1"/>
              </p:cNvPicPr>
              <p:nvPr/>
            </p:nvPicPr>
            <p:blipFill>
              <a:blip r:embed="rId7"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28913" y="3575824"/>
                <a:ext cx="229903" cy="229903"/>
              </a:xfrm>
              <a:prstGeom prst="rect">
                <a:avLst/>
              </a:prstGeom>
            </p:spPr>
          </p:pic>
          <p:sp>
            <p:nvSpPr>
              <p:cNvPr id="20" name="Rectangle 19"/>
              <p:cNvSpPr/>
              <p:nvPr/>
            </p:nvSpPr>
            <p:spPr>
              <a:xfrm>
                <a:off x="346019" y="3570057"/>
                <a:ext cx="1064715" cy="246221"/>
              </a:xfrm>
              <a:prstGeom prst="rect">
                <a:avLst/>
              </a:prstGeom>
            </p:spPr>
            <p:txBody>
              <a:bodyPr wrap="none">
                <a:spAutoFit/>
              </a:bodyPr>
              <a:lstStyle/>
              <a:p>
                <a:r>
                  <a:rPr lang="en-US" sz="1000" dirty="0">
                    <a:solidFill>
                      <a:schemeClr val="bg1">
                        <a:lumMod val="75000"/>
                      </a:schemeClr>
                    </a:solidFill>
                  </a:rPr>
                  <a:t>IBM Blockchain</a:t>
                </a:r>
              </a:p>
            </p:txBody>
          </p:sp>
        </p:grpSp>
        <p:grpSp>
          <p:nvGrpSpPr>
            <p:cNvPr id="16" name="Group 15"/>
            <p:cNvGrpSpPr/>
            <p:nvPr/>
          </p:nvGrpSpPr>
          <p:grpSpPr>
            <a:xfrm>
              <a:off x="152867" y="3727787"/>
              <a:ext cx="1257866" cy="246221"/>
              <a:chOff x="152867" y="3947712"/>
              <a:chExt cx="1257866" cy="246221"/>
            </a:xfrm>
          </p:grpSpPr>
          <p:pic>
            <p:nvPicPr>
              <p:cNvPr id="17" name="Picture 16"/>
              <p:cNvPicPr>
                <a:picLocks noChangeAspect="1"/>
              </p:cNvPicPr>
              <p:nvPr/>
            </p:nvPicPr>
            <p:blipFill>
              <a:blip r:embed="rId8"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52867" y="4002806"/>
                <a:ext cx="183604" cy="129276"/>
              </a:xfrm>
              <a:prstGeom prst="rect">
                <a:avLst/>
              </a:prstGeom>
            </p:spPr>
          </p:pic>
          <p:sp>
            <p:nvSpPr>
              <p:cNvPr id="18" name="Rectangle 17"/>
              <p:cNvSpPr/>
              <p:nvPr/>
            </p:nvSpPr>
            <p:spPr>
              <a:xfrm>
                <a:off x="346018" y="3947712"/>
                <a:ext cx="1064715" cy="246221"/>
              </a:xfrm>
              <a:prstGeom prst="rect">
                <a:avLst/>
              </a:prstGeom>
            </p:spPr>
            <p:txBody>
              <a:bodyPr wrap="none">
                <a:spAutoFit/>
              </a:bodyPr>
              <a:lstStyle/>
              <a:p>
                <a:r>
                  <a:rPr lang="en-US" sz="1000" dirty="0">
                    <a:solidFill>
                      <a:schemeClr val="bg1">
                        <a:lumMod val="75000"/>
                      </a:schemeClr>
                    </a:solidFill>
                  </a:rPr>
                  <a:t>IBM Blockchain</a:t>
                </a:r>
              </a:p>
            </p:txBody>
          </p:sp>
        </p:grpSp>
      </p:grpSp>
    </p:spTree>
    <p:extLst>
      <p:ext uri="{BB962C8B-B14F-4D97-AF65-F5344CB8AC3E}">
        <p14:creationId xmlns:p14="http://schemas.microsoft.com/office/powerpoint/2010/main" val="1052796761"/>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p:bg>
      <p:bgPr>
        <a:solidFill>
          <a:srgbClr val="053BC8"/>
        </a:solidFill>
        <a:effectLst/>
      </p:bgPr>
    </p:bg>
    <p:spTree>
      <p:nvGrpSpPr>
        <p:cNvPr id="1" name=""/>
        <p:cNvGrpSpPr/>
        <p:nvPr/>
      </p:nvGrpSpPr>
      <p:grpSpPr>
        <a:xfrm>
          <a:off x="0" y="0"/>
          <a:ext cx="0" cy="0"/>
          <a:chOff x="0" y="0"/>
          <a:chExt cx="0" cy="0"/>
        </a:xfrm>
      </p:grpSpPr>
      <p:pic>
        <p:nvPicPr>
          <p:cNvPr id="2" name="Picture 1" descr="8bar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25954" y="1712126"/>
            <a:ext cx="1289732" cy="526097"/>
          </a:xfrm>
          <a:prstGeom prst="rect">
            <a:avLst/>
          </a:prstGeom>
        </p:spPr>
      </p:pic>
      <p:sp>
        <p:nvSpPr>
          <p:cNvPr id="4" name="TextBox 3"/>
          <p:cNvSpPr txBox="1"/>
          <p:nvPr userDrawn="1"/>
        </p:nvSpPr>
        <p:spPr>
          <a:xfrm>
            <a:off x="1878666" y="2420623"/>
            <a:ext cx="5394826" cy="116955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0" i="0" dirty="0">
                <a:solidFill>
                  <a:schemeClr val="bg1"/>
                </a:solidFill>
                <a:latin typeface="Arial"/>
                <a:ea typeface="Arial" charset="0"/>
                <a:cs typeface="Arial"/>
              </a:rPr>
              <a:t>© Copyright IBM Corporation 2017.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represents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p:txBody>
      </p:sp>
    </p:spTree>
    <p:extLst>
      <p:ext uri="{BB962C8B-B14F-4D97-AF65-F5344CB8AC3E}">
        <p14:creationId xmlns:p14="http://schemas.microsoft.com/office/powerpoint/2010/main" val="18554354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ibm sign-off">
    <p:bg>
      <p:bgPr>
        <a:solidFill>
          <a:srgbClr val="0000FF"/>
        </a:solidFill>
        <a:effectLst/>
      </p:bgPr>
    </p:bg>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a:xfrm>
            <a:off x="6997700" y="4767263"/>
            <a:ext cx="2133600" cy="273844"/>
          </a:xfrm>
          <a:prstGeom prst="rect">
            <a:avLst/>
          </a:prstGeom>
        </p:spPr>
        <p:txBody>
          <a:bodyPr/>
          <a:lstStyle>
            <a:lvl1pPr>
              <a:defRPr sz="800">
                <a:solidFill>
                  <a:srgbClr val="FFFFFF"/>
                </a:solidFill>
              </a:defRPr>
            </a:lvl1pPr>
          </a:lstStyle>
          <a:p>
            <a:fld id="{08BF69C1-739F-1B47-B5E3-FA651BCAB105}" type="slidenum">
              <a:rPr lang="en-US" smtClean="0"/>
              <a:pPr/>
              <a:t>‹#›</a:t>
            </a:fld>
            <a:endParaRPr lang="en-US" dirty="0"/>
          </a:p>
        </p:txBody>
      </p:sp>
      <p:pic>
        <p:nvPicPr>
          <p:cNvPr id="2" name="Picture 1" descr="8bar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25954" y="2195627"/>
            <a:ext cx="1289732" cy="526097"/>
          </a:xfrm>
          <a:prstGeom prst="rect">
            <a:avLst/>
          </a:prstGeom>
        </p:spPr>
      </p:pic>
    </p:spTree>
    <p:extLst>
      <p:ext uri="{BB962C8B-B14F-4D97-AF65-F5344CB8AC3E}">
        <p14:creationId xmlns:p14="http://schemas.microsoft.com/office/powerpoint/2010/main" val="272155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Content">
    <p:bg>
      <p:bgPr>
        <a:solidFill>
          <a:schemeClr val="bg1">
            <a:alpha val="30000"/>
          </a:schemeClr>
        </a:solidFill>
        <a:effectLst/>
      </p:bgPr>
    </p:bg>
    <p:spTree>
      <p:nvGrpSpPr>
        <p:cNvPr id="1" name=""/>
        <p:cNvGrpSpPr/>
        <p:nvPr/>
      </p:nvGrpSpPr>
      <p:grpSpPr>
        <a:xfrm>
          <a:off x="0" y="0"/>
          <a:ext cx="0" cy="0"/>
          <a:chOff x="0" y="0"/>
          <a:chExt cx="0" cy="0"/>
        </a:xfrm>
      </p:grpSpPr>
      <p:pic>
        <p:nvPicPr>
          <p:cNvPr id="9" name="Picture 8" descr="BLOCKCHAIN4_MARK_BLU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60626" y="3860800"/>
            <a:ext cx="1548470" cy="1136689"/>
          </a:xfrm>
          <a:prstGeom prst="rect">
            <a:avLst/>
          </a:prstGeom>
        </p:spPr>
      </p:pic>
      <p:sp>
        <p:nvSpPr>
          <p:cNvPr id="8" name="Text Placeholder 7"/>
          <p:cNvSpPr>
            <a:spLocks noGrp="1"/>
          </p:cNvSpPr>
          <p:nvPr>
            <p:ph type="body" sz="quarter" idx="13" hasCustomPrompt="1"/>
          </p:nvPr>
        </p:nvSpPr>
        <p:spPr>
          <a:xfrm>
            <a:off x="125731" y="144464"/>
            <a:ext cx="7138422" cy="571500"/>
          </a:xfrm>
        </p:spPr>
        <p:txBody>
          <a:bodyPr/>
          <a:lstStyle>
            <a:lvl1pPr marL="0" indent="0">
              <a:buNone/>
              <a:defRPr sz="2400" b="1">
                <a:ln>
                  <a:noFill/>
                </a:ln>
                <a:solidFill>
                  <a:srgbClr val="0164FF"/>
                </a:solidFil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 (IBM </a:t>
            </a:r>
            <a:r>
              <a:rPr lang="en-US" dirty="0" err="1"/>
              <a:t>Plex</a:t>
            </a:r>
            <a:r>
              <a:rPr lang="en-US" dirty="0"/>
              <a:t> Sans 24)</a:t>
            </a:r>
          </a:p>
        </p:txBody>
      </p:sp>
      <p:sp>
        <p:nvSpPr>
          <p:cNvPr id="17" name="Text Placeholder 16"/>
          <p:cNvSpPr>
            <a:spLocks noGrp="1"/>
          </p:cNvSpPr>
          <p:nvPr>
            <p:ph type="body" sz="quarter" idx="15" hasCustomPrompt="1"/>
          </p:nvPr>
        </p:nvSpPr>
        <p:spPr>
          <a:xfrm>
            <a:off x="125413" y="812800"/>
            <a:ext cx="7138987" cy="938213"/>
          </a:xfrm>
        </p:spPr>
        <p:txBody>
          <a:bodyPr>
            <a:noAutofit/>
          </a:bodyPr>
          <a:lstStyle>
            <a:lvl1pPr marL="165100" indent="-165100">
              <a:tabLst/>
              <a:defRPr sz="1400" baseline="0"/>
            </a:lvl1pPr>
            <a:lvl2pPr>
              <a:defRPr sz="1400"/>
            </a:lvl2pPr>
            <a:lvl3pPr>
              <a:defRPr sz="1400"/>
            </a:lvl3pPr>
            <a:lvl4pPr>
              <a:defRPr sz="1400"/>
            </a:lvl4pPr>
            <a:lvl5pPr>
              <a:defRPr sz="1400"/>
            </a:lvl5pPr>
          </a:lstStyle>
          <a:p>
            <a:pPr lvl="0"/>
            <a:r>
              <a:rPr lang="en-US" dirty="0"/>
              <a:t>Bulleted list (IBM </a:t>
            </a:r>
            <a:r>
              <a:rPr lang="en-US" dirty="0" err="1"/>
              <a:t>Plex</a:t>
            </a:r>
            <a:r>
              <a:rPr lang="en-US" dirty="0"/>
              <a:t> Sans no smaller than 14)</a:t>
            </a:r>
          </a:p>
          <a:p>
            <a:pPr lvl="0"/>
            <a:r>
              <a:rPr lang="en-US" dirty="0"/>
              <a:t>Text goes here lorem ipsum dolor</a:t>
            </a:r>
          </a:p>
          <a:p>
            <a:pPr lvl="0"/>
            <a:r>
              <a:rPr lang="en-US" dirty="0"/>
              <a:t>Text goes here lorem ipsum dolor</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1930" y="177038"/>
            <a:ext cx="1211580" cy="194310"/>
          </a:xfrm>
          <a:prstGeom prst="rect">
            <a:avLst/>
          </a:prstGeom>
        </p:spPr>
      </p:pic>
      <p:sp>
        <p:nvSpPr>
          <p:cNvPr id="14" name="Slide Number Placeholder 4">
            <a:extLst>
              <a:ext uri="{FF2B5EF4-FFF2-40B4-BE49-F238E27FC236}">
                <a16:creationId xmlns:a16="http://schemas.microsoft.com/office/drawing/2014/main" id="{1CB71B95-3C6F-CA4C-BA37-4643F10EF0E4}"/>
              </a:ext>
            </a:extLst>
          </p:cNvPr>
          <p:cNvSpPr>
            <a:spLocks noGrp="1"/>
          </p:cNvSpPr>
          <p:nvPr>
            <p:ph type="sldNum" sz="quarter" idx="16"/>
          </p:nvPr>
        </p:nvSpPr>
        <p:spPr>
          <a:xfrm>
            <a:off x="6789910" y="4723645"/>
            <a:ext cx="2133600" cy="273844"/>
          </a:xfrm>
          <a:prstGeom prst="rect">
            <a:avLst/>
          </a:prstGeom>
        </p:spPr>
        <p:txBody>
          <a:bodyPr/>
          <a:lstStyle>
            <a:lvl1pPr algn="r">
              <a:defRPr sz="800">
                <a:solidFill>
                  <a:schemeClr val="bg1">
                    <a:lumMod val="50000"/>
                  </a:schemeClr>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530624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p:bg>
      <p:bgPr>
        <a:solidFill>
          <a:srgbClr val="003BC9"/>
        </a:solidFill>
        <a:effectLst/>
      </p:bgPr>
    </p:bg>
    <p:spTree>
      <p:nvGrpSpPr>
        <p:cNvPr id="1" name=""/>
        <p:cNvGrpSpPr/>
        <p:nvPr/>
      </p:nvGrpSpPr>
      <p:grpSpPr>
        <a:xfrm>
          <a:off x="0" y="0"/>
          <a:ext cx="0" cy="0"/>
          <a:chOff x="0" y="0"/>
          <a:chExt cx="0" cy="0"/>
        </a:xfrm>
      </p:grpSpPr>
      <p:sp>
        <p:nvSpPr>
          <p:cNvPr id="20" name="Rectangle 19"/>
          <p:cNvSpPr/>
          <p:nvPr userDrawn="1"/>
        </p:nvSpPr>
        <p:spPr>
          <a:xfrm>
            <a:off x="8524240" y="4523739"/>
            <a:ext cx="619760" cy="619760"/>
          </a:xfrm>
          <a:prstGeom prst="rect">
            <a:avLst/>
          </a:prstGeom>
          <a:solidFill>
            <a:srgbClr val="003BC9"/>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Text Placeholder 7"/>
          <p:cNvSpPr>
            <a:spLocks noGrp="1"/>
          </p:cNvSpPr>
          <p:nvPr>
            <p:ph type="body" sz="quarter" idx="13" hasCustomPrompt="1"/>
          </p:nvPr>
        </p:nvSpPr>
        <p:spPr>
          <a:xfrm>
            <a:off x="125731" y="997370"/>
            <a:ext cx="7138422" cy="1807745"/>
          </a:xfrm>
        </p:spPr>
        <p:txBody>
          <a:bodyPr>
            <a:normAutofit/>
          </a:bodyPr>
          <a:lstStyle>
            <a:lvl1pPr marL="0" indent="0">
              <a:buNone/>
              <a:defRPr sz="3200" b="0">
                <a:ln>
                  <a:noFill/>
                </a:ln>
                <a:solidFill>
                  <a:schemeClr val="bg1"/>
                </a:solidFil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Divider title</a:t>
            </a:r>
          </a:p>
        </p:txBody>
      </p:sp>
      <p:pic>
        <p:nvPicPr>
          <p:cNvPr id="2" name="Picture 1"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3" name="Picture 2"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pic>
        <p:nvPicPr>
          <p:cNvPr id="8" name="Picture 7" descr="BLOCKCHAIN5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122478" y="965200"/>
            <a:ext cx="3746505" cy="3746505"/>
          </a:xfrm>
          <a:prstGeom prst="rect">
            <a:avLst/>
          </a:prstGeom>
        </p:spPr>
      </p:pic>
    </p:spTree>
    <p:extLst>
      <p:ext uri="{BB962C8B-B14F-4D97-AF65-F5344CB8AC3E}">
        <p14:creationId xmlns:p14="http://schemas.microsoft.com/office/powerpoint/2010/main" val="178875311"/>
      </p:ext>
    </p:extLst>
  </p:cSld>
  <p:clrMapOvr>
    <a:masterClrMapping/>
  </p:clrMapOvr>
  <p:extLst mod="1">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1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Width Copy">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11" name="Text Placeholder 5"/>
          <p:cNvSpPr>
            <a:spLocks noGrp="1"/>
          </p:cNvSpPr>
          <p:nvPr>
            <p:ph type="body" sz="quarter" idx="22" hasCustomPrompt="1"/>
          </p:nvPr>
        </p:nvSpPr>
        <p:spPr>
          <a:xfrm>
            <a:off x="125730" y="1269882"/>
            <a:ext cx="8897424" cy="2966219"/>
          </a:xfrm>
        </p:spPr>
        <p:txBody>
          <a:bodyPr>
            <a:normAutofit/>
          </a:bodyPr>
          <a:lstStyle>
            <a:lvl1pPr marL="171450" indent="-171450">
              <a:buFont typeface="Arial"/>
              <a:buChar char="•"/>
              <a:defRPr sz="1200" baseline="0"/>
            </a:lvl1pPr>
          </a:lstStyle>
          <a:p>
            <a:pPr lvl="0"/>
            <a:r>
              <a:rPr lang="en-US" dirty="0"/>
              <a:t>Content</a:t>
            </a:r>
          </a:p>
        </p:txBody>
      </p:sp>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4" name="Picture 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pic>
        <p:nvPicPr>
          <p:cNvPr id="7" name="Picture 6"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0" name="TextBox 9"/>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774353088"/>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Full-Width Copy">
    <p:bg>
      <p:bgRef idx="1001">
        <a:schemeClr val="bg1"/>
      </p:bgRef>
    </p:bg>
    <p:spTree>
      <p:nvGrpSpPr>
        <p:cNvPr id="1" name=""/>
        <p:cNvGrpSpPr/>
        <p:nvPr/>
      </p:nvGrpSpPr>
      <p:grpSpPr>
        <a:xfrm>
          <a:off x="0" y="0"/>
          <a:ext cx="0" cy="0"/>
          <a:chOff x="0" y="0"/>
          <a:chExt cx="0" cy="0"/>
        </a:xfrm>
      </p:grpSpPr>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4" name="Picture 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sp>
        <p:nvSpPr>
          <p:cNvPr id="5" name="Content Placeholder 4"/>
          <p:cNvSpPr>
            <a:spLocks noGrp="1"/>
          </p:cNvSpPr>
          <p:nvPr>
            <p:ph sz="quarter" idx="24" hasCustomPrompt="1"/>
          </p:nvPr>
        </p:nvSpPr>
        <p:spPr>
          <a:xfrm>
            <a:off x="125413" y="1270000"/>
            <a:ext cx="4376737" cy="2965450"/>
          </a:xfrm>
        </p:spPr>
        <p:txBody>
          <a:bodyPr>
            <a:normAutofit/>
          </a:bodyPr>
          <a:lstStyle>
            <a:lvl1pPr marL="0" indent="0">
              <a:buNone/>
              <a:defRPr sz="1200" baseline="0"/>
            </a:lvl1pPr>
          </a:lstStyle>
          <a:p>
            <a:pPr lvl="0"/>
            <a:r>
              <a:rPr lang="en-US" dirty="0"/>
              <a:t>Content</a:t>
            </a:r>
          </a:p>
        </p:txBody>
      </p:sp>
      <p:sp>
        <p:nvSpPr>
          <p:cNvPr id="10" name="Content Placeholder 4"/>
          <p:cNvSpPr>
            <a:spLocks noGrp="1"/>
          </p:cNvSpPr>
          <p:nvPr>
            <p:ph sz="quarter" idx="25" hasCustomPrompt="1"/>
          </p:nvPr>
        </p:nvSpPr>
        <p:spPr>
          <a:xfrm>
            <a:off x="4646417" y="1270000"/>
            <a:ext cx="4376737" cy="2965450"/>
          </a:xfrm>
        </p:spPr>
        <p:txBody>
          <a:bodyPr>
            <a:normAutofit/>
          </a:bodyPr>
          <a:lstStyle>
            <a:lvl1pPr marL="0" indent="0">
              <a:buNone/>
              <a:defRPr sz="1200" baseline="0"/>
            </a:lvl1pPr>
          </a:lstStyle>
          <a:p>
            <a:pPr lvl="0"/>
            <a:r>
              <a:rPr lang="en-US" dirty="0"/>
              <a:t>Content</a:t>
            </a:r>
          </a:p>
        </p:txBody>
      </p:sp>
      <p:sp>
        <p:nvSpPr>
          <p:cNvPr id="11"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2" name="Picture 11"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3" name="TextBox 12"/>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374925356"/>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py w/ Supporting Object">
    <p:bg>
      <p:bgPr>
        <a:solidFill>
          <a:schemeClr val="bg1">
            <a:alpha val="30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25730" y="144464"/>
            <a:ext cx="3523340" cy="3068150"/>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6" name="Picture 5" descr="3Grid_Light.eps"/>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496651" y="236918"/>
            <a:ext cx="6353438" cy="4669664"/>
          </a:xfrm>
          <a:prstGeom prst="rect">
            <a:avLst/>
          </a:prstGeom>
        </p:spPr>
      </p:pic>
      <p:sp>
        <p:nvSpPr>
          <p:cNvPr id="9" name="Content Placeholder 4"/>
          <p:cNvSpPr>
            <a:spLocks noGrp="1"/>
          </p:cNvSpPr>
          <p:nvPr>
            <p:ph sz="quarter" idx="24" hasCustomPrompt="1"/>
          </p:nvPr>
        </p:nvSpPr>
        <p:spPr>
          <a:xfrm>
            <a:off x="4085966" y="341163"/>
            <a:ext cx="1495648" cy="1318152"/>
          </a:xfrm>
        </p:spPr>
        <p:txBody>
          <a:bodyPr anchor="ctr">
            <a:normAutofit/>
          </a:bodyPr>
          <a:lstStyle>
            <a:lvl1pPr marL="0" indent="0" algn="ctr">
              <a:buNone/>
              <a:defRPr sz="1200" baseline="0"/>
            </a:lvl1pPr>
          </a:lstStyle>
          <a:p>
            <a:pPr lvl="0"/>
            <a:r>
              <a:rPr lang="en-US" dirty="0"/>
              <a:t>Content</a:t>
            </a:r>
          </a:p>
        </p:txBody>
      </p:sp>
      <p:sp>
        <p:nvSpPr>
          <p:cNvPr id="10" name="Content Placeholder 4"/>
          <p:cNvSpPr>
            <a:spLocks noGrp="1"/>
          </p:cNvSpPr>
          <p:nvPr>
            <p:ph sz="quarter" idx="25" hasCustomPrompt="1"/>
          </p:nvPr>
        </p:nvSpPr>
        <p:spPr>
          <a:xfrm>
            <a:off x="5773819" y="1922893"/>
            <a:ext cx="1495648" cy="1318152"/>
          </a:xfrm>
        </p:spPr>
        <p:txBody>
          <a:bodyPr anchor="ctr">
            <a:normAutofit/>
          </a:bodyPr>
          <a:lstStyle>
            <a:lvl1pPr marL="0" indent="0" algn="ctr">
              <a:buNone/>
              <a:defRPr sz="1200" baseline="0"/>
            </a:lvl1pPr>
          </a:lstStyle>
          <a:p>
            <a:pPr lvl="0"/>
            <a:r>
              <a:rPr lang="en-US" dirty="0"/>
              <a:t>Content</a:t>
            </a:r>
          </a:p>
        </p:txBody>
      </p:sp>
      <p:sp>
        <p:nvSpPr>
          <p:cNvPr id="13" name="Content Placeholder 4"/>
          <p:cNvSpPr>
            <a:spLocks noGrp="1"/>
          </p:cNvSpPr>
          <p:nvPr>
            <p:ph sz="quarter" idx="27" hasCustomPrompt="1"/>
          </p:nvPr>
        </p:nvSpPr>
        <p:spPr>
          <a:xfrm>
            <a:off x="7461672" y="3523577"/>
            <a:ext cx="1495648" cy="1318152"/>
          </a:xfrm>
        </p:spPr>
        <p:txBody>
          <a:bodyPr anchor="ctr">
            <a:normAutofit/>
          </a:bodyPr>
          <a:lstStyle>
            <a:lvl1pPr marL="0" indent="0" algn="ctr">
              <a:buNone/>
              <a:defRPr sz="1200" baseline="0"/>
            </a:lvl1pPr>
          </a:lstStyle>
          <a:p>
            <a:pPr lvl="0"/>
            <a:r>
              <a:rPr lang="en-US" dirty="0"/>
              <a:t>Content</a:t>
            </a:r>
          </a:p>
        </p:txBody>
      </p:sp>
      <p:pic>
        <p:nvPicPr>
          <p:cNvPr id="11" name="Picture 10" descr="IBMLogo_DarkGray.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sp>
        <p:nvSpPr>
          <p:cNvPr id="12" name="TextBox 11"/>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1845019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Column">
    <p:bg>
      <p:bgRef idx="1001">
        <a:schemeClr val="bg1"/>
      </p:bgRef>
    </p:bg>
    <p:spTree>
      <p:nvGrpSpPr>
        <p:cNvPr id="1" name=""/>
        <p:cNvGrpSpPr/>
        <p:nvPr/>
      </p:nvGrpSpPr>
      <p:grpSpPr>
        <a:xfrm>
          <a:off x="0" y="0"/>
          <a:ext cx="0" cy="0"/>
          <a:chOff x="0" y="0"/>
          <a:chExt cx="0" cy="0"/>
        </a:xfrm>
      </p:grpSpPr>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4" name="Picture 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sp>
        <p:nvSpPr>
          <p:cNvPr id="5" name="Content Placeholder 4"/>
          <p:cNvSpPr>
            <a:spLocks noGrp="1"/>
          </p:cNvSpPr>
          <p:nvPr>
            <p:ph sz="quarter" idx="24" hasCustomPrompt="1"/>
          </p:nvPr>
        </p:nvSpPr>
        <p:spPr>
          <a:xfrm>
            <a:off x="125730" y="1270000"/>
            <a:ext cx="2084695" cy="2965450"/>
          </a:xfrm>
        </p:spPr>
        <p:txBody>
          <a:bodyPr>
            <a:normAutofit/>
          </a:bodyPr>
          <a:lstStyle>
            <a:lvl1pPr marL="0" indent="0" algn="ctr">
              <a:buNone/>
              <a:defRPr sz="1200" baseline="0"/>
            </a:lvl1pPr>
          </a:lstStyle>
          <a:p>
            <a:pPr lvl="0"/>
            <a:r>
              <a:rPr lang="en-US" dirty="0"/>
              <a:t>Content</a:t>
            </a:r>
          </a:p>
        </p:txBody>
      </p:sp>
      <p:sp>
        <p:nvSpPr>
          <p:cNvPr id="10" name="Content Placeholder 4"/>
          <p:cNvSpPr>
            <a:spLocks noGrp="1"/>
          </p:cNvSpPr>
          <p:nvPr>
            <p:ph sz="quarter" idx="25" hasCustomPrompt="1"/>
          </p:nvPr>
        </p:nvSpPr>
        <p:spPr>
          <a:xfrm>
            <a:off x="2396640" y="1270000"/>
            <a:ext cx="2084695" cy="2965450"/>
          </a:xfrm>
        </p:spPr>
        <p:txBody>
          <a:bodyPr>
            <a:normAutofit/>
          </a:bodyPr>
          <a:lstStyle>
            <a:lvl1pPr marL="0" indent="0" algn="ctr">
              <a:buNone/>
              <a:defRPr sz="1200" baseline="0"/>
            </a:lvl1pPr>
          </a:lstStyle>
          <a:p>
            <a:pPr lvl="0"/>
            <a:r>
              <a:rPr lang="en-US" dirty="0"/>
              <a:t>Content</a:t>
            </a:r>
          </a:p>
        </p:txBody>
      </p:sp>
      <p:sp>
        <p:nvSpPr>
          <p:cNvPr id="9" name="Content Placeholder 4"/>
          <p:cNvSpPr>
            <a:spLocks noGrp="1"/>
          </p:cNvSpPr>
          <p:nvPr>
            <p:ph sz="quarter" idx="26" hasCustomPrompt="1"/>
          </p:nvPr>
        </p:nvSpPr>
        <p:spPr>
          <a:xfrm>
            <a:off x="4667550" y="1270000"/>
            <a:ext cx="2084695" cy="2965450"/>
          </a:xfrm>
        </p:spPr>
        <p:txBody>
          <a:bodyPr>
            <a:normAutofit/>
          </a:bodyPr>
          <a:lstStyle>
            <a:lvl1pPr marL="0" indent="0" algn="ctr">
              <a:buNone/>
              <a:defRPr sz="1200" baseline="0"/>
            </a:lvl1pPr>
          </a:lstStyle>
          <a:p>
            <a:pPr lvl="0"/>
            <a:r>
              <a:rPr lang="en-US" dirty="0"/>
              <a:t>Content</a:t>
            </a:r>
          </a:p>
        </p:txBody>
      </p:sp>
      <p:sp>
        <p:nvSpPr>
          <p:cNvPr id="11" name="Content Placeholder 4"/>
          <p:cNvSpPr>
            <a:spLocks noGrp="1"/>
          </p:cNvSpPr>
          <p:nvPr>
            <p:ph sz="quarter" idx="27" hasCustomPrompt="1"/>
          </p:nvPr>
        </p:nvSpPr>
        <p:spPr>
          <a:xfrm>
            <a:off x="6938459" y="1270000"/>
            <a:ext cx="2084695" cy="2965450"/>
          </a:xfrm>
        </p:spPr>
        <p:txBody>
          <a:bodyPr>
            <a:normAutofit/>
          </a:bodyPr>
          <a:lstStyle>
            <a:lvl1pPr marL="0" indent="0" algn="ctr">
              <a:buNone/>
              <a:defRPr sz="1200" baseline="0"/>
            </a:lvl1pPr>
          </a:lstStyle>
          <a:p>
            <a:pPr lvl="0"/>
            <a:r>
              <a:rPr lang="en-US" dirty="0"/>
              <a:t>Content</a:t>
            </a:r>
          </a:p>
        </p:txBody>
      </p:sp>
      <p:sp>
        <p:nvSpPr>
          <p:cNvPr id="14"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5" name="Picture 14"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2" name="TextBox 11"/>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2446351835"/>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py w/ Supporting Object">
    <p:bg>
      <p:bgPr>
        <a:solidFill>
          <a:schemeClr val="bg1">
            <a:alpha val="30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50800"/>
            <a:ext cx="9144000" cy="5021354"/>
          </a:xfrm>
          <a:prstGeom prst="rect">
            <a:avLst/>
          </a:prstGeom>
        </p:spPr>
      </p:pic>
      <p:sp>
        <p:nvSpPr>
          <p:cNvPr id="8" name="Text Placeholder 7"/>
          <p:cNvSpPr>
            <a:spLocks noGrp="1"/>
          </p:cNvSpPr>
          <p:nvPr>
            <p:ph type="body" sz="quarter" idx="13" hasCustomPrompt="1"/>
          </p:nvPr>
        </p:nvSpPr>
        <p:spPr>
          <a:xfrm>
            <a:off x="125729" y="144464"/>
            <a:ext cx="5286267" cy="1191756"/>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2" name="Picture 1" descr="Blockchain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sp>
        <p:nvSpPr>
          <p:cNvPr id="13" name="Content Placeholder 4"/>
          <p:cNvSpPr>
            <a:spLocks noGrp="1"/>
          </p:cNvSpPr>
          <p:nvPr>
            <p:ph sz="quarter" idx="27" hasCustomPrompt="1"/>
          </p:nvPr>
        </p:nvSpPr>
        <p:spPr>
          <a:xfrm>
            <a:off x="5149014" y="3172941"/>
            <a:ext cx="916971" cy="892584"/>
          </a:xfrm>
        </p:spPr>
        <p:txBody>
          <a:bodyPr anchor="ctr">
            <a:normAutofit/>
          </a:bodyPr>
          <a:lstStyle>
            <a:lvl1pPr marL="0" indent="0" algn="ctr">
              <a:buNone/>
              <a:defRPr sz="1200" baseline="0"/>
            </a:lvl1pPr>
          </a:lstStyle>
          <a:p>
            <a:pPr lvl="0"/>
            <a:r>
              <a:rPr lang="en-US" dirty="0"/>
              <a:t>Content</a:t>
            </a:r>
          </a:p>
        </p:txBody>
      </p:sp>
      <p:sp>
        <p:nvSpPr>
          <p:cNvPr id="7" name="Content Placeholder 4"/>
          <p:cNvSpPr>
            <a:spLocks noGrp="1"/>
          </p:cNvSpPr>
          <p:nvPr>
            <p:ph sz="quarter" idx="28" hasCustomPrompt="1"/>
          </p:nvPr>
        </p:nvSpPr>
        <p:spPr>
          <a:xfrm>
            <a:off x="6170993" y="2140748"/>
            <a:ext cx="916971" cy="892584"/>
          </a:xfrm>
        </p:spPr>
        <p:txBody>
          <a:bodyPr anchor="ctr">
            <a:normAutofit/>
          </a:bodyPr>
          <a:lstStyle>
            <a:lvl1pPr marL="0" indent="0" algn="ctr">
              <a:buNone/>
              <a:defRPr sz="1200" baseline="0"/>
            </a:lvl1pPr>
          </a:lstStyle>
          <a:p>
            <a:pPr lvl="0"/>
            <a:r>
              <a:rPr lang="en-US" dirty="0"/>
              <a:t>Content</a:t>
            </a:r>
          </a:p>
        </p:txBody>
      </p:sp>
      <p:sp>
        <p:nvSpPr>
          <p:cNvPr id="9" name="Content Placeholder 4"/>
          <p:cNvSpPr>
            <a:spLocks noGrp="1"/>
          </p:cNvSpPr>
          <p:nvPr>
            <p:ph sz="quarter" idx="29" hasCustomPrompt="1"/>
          </p:nvPr>
        </p:nvSpPr>
        <p:spPr>
          <a:xfrm>
            <a:off x="3088269" y="3182418"/>
            <a:ext cx="916971" cy="892584"/>
          </a:xfrm>
        </p:spPr>
        <p:txBody>
          <a:bodyPr anchor="ctr">
            <a:normAutofit/>
          </a:bodyPr>
          <a:lstStyle>
            <a:lvl1pPr marL="0" indent="0" algn="ctr">
              <a:buNone/>
              <a:defRPr sz="1200" baseline="0"/>
            </a:lvl1pPr>
          </a:lstStyle>
          <a:p>
            <a:pPr lvl="0"/>
            <a:r>
              <a:rPr lang="en-US" dirty="0"/>
              <a:t>Content</a:t>
            </a:r>
          </a:p>
        </p:txBody>
      </p:sp>
      <p:sp>
        <p:nvSpPr>
          <p:cNvPr id="10" name="Content Placeholder 4"/>
          <p:cNvSpPr>
            <a:spLocks noGrp="1"/>
          </p:cNvSpPr>
          <p:nvPr>
            <p:ph sz="quarter" idx="30" hasCustomPrompt="1"/>
          </p:nvPr>
        </p:nvSpPr>
        <p:spPr>
          <a:xfrm>
            <a:off x="4110248" y="2150225"/>
            <a:ext cx="916971" cy="892584"/>
          </a:xfrm>
        </p:spPr>
        <p:txBody>
          <a:bodyPr anchor="ctr">
            <a:normAutofit/>
          </a:bodyPr>
          <a:lstStyle>
            <a:lvl1pPr marL="0" indent="0" algn="ctr">
              <a:buNone/>
              <a:defRPr sz="1200" baseline="0"/>
            </a:lvl1pPr>
          </a:lstStyle>
          <a:p>
            <a:pPr lvl="0"/>
            <a:r>
              <a:rPr lang="en-US" dirty="0"/>
              <a:t>Content</a:t>
            </a:r>
          </a:p>
        </p:txBody>
      </p:sp>
      <p:sp>
        <p:nvSpPr>
          <p:cNvPr id="12" name="Content Placeholder 4"/>
          <p:cNvSpPr>
            <a:spLocks noGrp="1"/>
          </p:cNvSpPr>
          <p:nvPr>
            <p:ph sz="quarter" idx="31" hasCustomPrompt="1"/>
          </p:nvPr>
        </p:nvSpPr>
        <p:spPr>
          <a:xfrm>
            <a:off x="2059578" y="4206680"/>
            <a:ext cx="916971" cy="892584"/>
          </a:xfrm>
        </p:spPr>
        <p:txBody>
          <a:bodyPr anchor="ctr">
            <a:normAutofit/>
          </a:bodyPr>
          <a:lstStyle>
            <a:lvl1pPr marL="0" indent="0" algn="ctr">
              <a:buNone/>
              <a:defRPr sz="1200" baseline="0"/>
            </a:lvl1pPr>
          </a:lstStyle>
          <a:p>
            <a:pPr lvl="0"/>
            <a:r>
              <a:rPr lang="en-US" dirty="0"/>
              <a:t>Content</a:t>
            </a:r>
          </a:p>
        </p:txBody>
      </p:sp>
      <p:sp>
        <p:nvSpPr>
          <p:cNvPr id="14" name="Content Placeholder 4"/>
          <p:cNvSpPr>
            <a:spLocks noGrp="1"/>
          </p:cNvSpPr>
          <p:nvPr>
            <p:ph sz="quarter" idx="32" hasCustomPrompt="1"/>
          </p:nvPr>
        </p:nvSpPr>
        <p:spPr>
          <a:xfrm>
            <a:off x="1024809" y="3174487"/>
            <a:ext cx="916971" cy="892584"/>
          </a:xfrm>
        </p:spPr>
        <p:txBody>
          <a:bodyPr anchor="ctr">
            <a:normAutofit/>
          </a:bodyPr>
          <a:lstStyle>
            <a:lvl1pPr marL="0" indent="0" algn="ctr">
              <a:buNone/>
              <a:defRPr sz="1200" baseline="0"/>
            </a:lvl1pPr>
          </a:lstStyle>
          <a:p>
            <a:pPr lvl="0"/>
            <a:r>
              <a:rPr lang="en-US" dirty="0"/>
              <a:t>Content</a:t>
            </a:r>
          </a:p>
        </p:txBody>
      </p:sp>
      <p:pic>
        <p:nvPicPr>
          <p:cNvPr id="15" name="Picture 14" descr="IBMLogo_DarkGray.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sp>
        <p:nvSpPr>
          <p:cNvPr id="16" name="TextBox 15"/>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112361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py w/ Supporting Object">
    <p:bg>
      <p:bgPr>
        <a:solidFill>
          <a:schemeClr val="bg1">
            <a:alpha val="30000"/>
          </a:schemeClr>
        </a:solidFill>
        <a:effectLst/>
      </p:bgPr>
    </p:bg>
    <p:spTree>
      <p:nvGrpSpPr>
        <p:cNvPr id="1" name=""/>
        <p:cNvGrpSpPr/>
        <p:nvPr/>
      </p:nvGrpSpPr>
      <p:grpSpPr>
        <a:xfrm>
          <a:off x="0" y="0"/>
          <a:ext cx="0" cy="0"/>
          <a:chOff x="0" y="0"/>
          <a:chExt cx="0" cy="0"/>
        </a:xfrm>
      </p:grpSpPr>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7" name="Picture 6"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sp>
        <p:nvSpPr>
          <p:cNvPr id="19" name="Content Placeholder 4"/>
          <p:cNvSpPr>
            <a:spLocks noGrp="1"/>
          </p:cNvSpPr>
          <p:nvPr>
            <p:ph sz="quarter" idx="24" hasCustomPrompt="1"/>
          </p:nvPr>
        </p:nvSpPr>
        <p:spPr>
          <a:xfrm>
            <a:off x="125413" y="1270000"/>
            <a:ext cx="4376737" cy="2965450"/>
          </a:xfrm>
        </p:spPr>
        <p:txBody>
          <a:bodyPr>
            <a:normAutofit/>
          </a:bodyPr>
          <a:lstStyle>
            <a:lvl1pPr marL="0" indent="0">
              <a:buNone/>
              <a:defRPr sz="1200" baseline="0"/>
            </a:lvl1pPr>
          </a:lstStyle>
          <a:p>
            <a:pPr lvl="0"/>
            <a:r>
              <a:rPr lang="en-US" dirty="0"/>
              <a:t>Content</a:t>
            </a:r>
          </a:p>
        </p:txBody>
      </p:sp>
      <p:sp>
        <p:nvSpPr>
          <p:cNvPr id="20" name="Content Placeholder 4"/>
          <p:cNvSpPr>
            <a:spLocks noGrp="1"/>
          </p:cNvSpPr>
          <p:nvPr>
            <p:ph sz="quarter" idx="25" hasCustomPrompt="1"/>
          </p:nvPr>
        </p:nvSpPr>
        <p:spPr>
          <a:xfrm>
            <a:off x="4646417" y="1270000"/>
            <a:ext cx="4376737" cy="2965450"/>
          </a:xfrm>
        </p:spPr>
        <p:txBody>
          <a:bodyPr>
            <a:normAutofit/>
          </a:bodyPr>
          <a:lstStyle>
            <a:lvl1pPr marL="0" indent="0">
              <a:buNone/>
              <a:defRPr sz="1200" baseline="0"/>
            </a:lvl1pPr>
          </a:lstStyle>
          <a:p>
            <a:pPr lvl="0"/>
            <a:r>
              <a:rPr lang="en-US" dirty="0"/>
              <a:t>Content</a:t>
            </a:r>
          </a:p>
        </p:txBody>
      </p:sp>
      <p:sp>
        <p:nvSpPr>
          <p:cNvPr id="21" name="Text Placeholder 7"/>
          <p:cNvSpPr>
            <a:spLocks noGrp="1"/>
          </p:cNvSpPr>
          <p:nvPr>
            <p:ph type="body" sz="quarter" idx="26"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22" name="Picture 21"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9" name="TextBox 8"/>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1212266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1392058"/>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686" r:id="rId3"/>
    <p:sldLayoutId id="2147483687" r:id="rId4"/>
    <p:sldLayoutId id="2147483689" r:id="rId5"/>
    <p:sldLayoutId id="2147483693" r:id="rId6"/>
    <p:sldLayoutId id="2147483691" r:id="rId7"/>
    <p:sldLayoutId id="2147483694" r:id="rId8"/>
    <p:sldLayoutId id="2147483658" r:id="rId9"/>
    <p:sldLayoutId id="2147483688" r:id="rId10"/>
    <p:sldLayoutId id="2147483664" r:id="rId11"/>
    <p:sldLayoutId id="2147483669" r:id="rId12"/>
    <p:sldLayoutId id="2147483695" r:id="rId13"/>
    <p:sldLayoutId id="2147483696" r:id="rId14"/>
    <p:sldLayoutId id="2147483697" r:id="rId15"/>
    <p:sldLayoutId id="2147483698" r:id="rId16"/>
    <p:sldLayoutId id="2147483699" r:id="rId17"/>
    <p:sldLayoutId id="2147483700" r:id="rId18"/>
    <p:sldLayoutId id="2147483701" r:id="rId19"/>
    <p:sldLayoutId id="2147483703" r:id="rId20"/>
    <p:sldLayoutId id="2147483651" r:id="rId21"/>
    <p:sldLayoutId id="2147483653" r:id="rId22"/>
    <p:sldLayoutId id="2147483654" r:id="rId23"/>
    <p:sldLayoutId id="2147483711" r:id="rId24"/>
    <p:sldLayoutId id="2147483714" r:id="rId25"/>
  </p:sldLayoutIdLst>
  <p:hf hdr="0" ftr="0" dt="0"/>
  <p:txStyles>
    <p:titleStyle>
      <a:lvl1pPr algn="ctr" defTabSz="457200" rtl="0" eaLnBrk="1" latinLnBrk="0" hangingPunct="1">
        <a:spcBef>
          <a:spcPct val="0"/>
        </a:spcBef>
        <a:buNone/>
        <a:defRPr sz="440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1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hyperledger/fabric/blob/master/core/chaincode/shim/ext/cid/README.md"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hyperlink" Target="https://lists.hyperledger.org/g/fabric" TargetMode="External"/><Relationship Id="rId3" Type="http://schemas.openxmlformats.org/officeDocument/2006/relationships/hyperlink" Target="https://hyperledger-fabric.readthedocs.io/en/release-1.4/tutorial/commercial_paper.html" TargetMode="External"/><Relationship Id="rId7" Type="http://schemas.openxmlformats.org/officeDocument/2006/relationships/hyperlink" Target="https://chat.hyperledger.org/home" TargetMode="External"/><Relationship Id="rId2" Type="http://schemas.openxmlformats.org/officeDocument/2006/relationships/hyperlink" Target="https://fabric-sdk-node.github.io/release-1.4/index.html" TargetMode="External"/><Relationship Id="rId1" Type="http://schemas.openxmlformats.org/officeDocument/2006/relationships/slideLayout" Target="../slideLayouts/slideLayout4.xml"/><Relationship Id="rId6" Type="http://schemas.openxmlformats.org/officeDocument/2006/relationships/hyperlink" Target="https://github.com/hyperledger/fabric-samples/tree/release-1.4/chaincode" TargetMode="External"/><Relationship Id="rId5" Type="http://schemas.openxmlformats.org/officeDocument/2006/relationships/hyperlink" Target="https://github.com/hyperledger/fabric/tree/release-1.4/examples/chaincode/go" TargetMode="External"/><Relationship Id="rId4" Type="http://schemas.openxmlformats.org/officeDocument/2006/relationships/hyperlink" Target="https://github.com/hyperledger/blockchain-explorer"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25.xml"/><Relationship Id="rId6" Type="http://schemas.openxmlformats.org/officeDocument/2006/relationships/image" Target="../media/image7.png"/><Relationship Id="rId5" Type="http://schemas.openxmlformats.org/officeDocument/2006/relationships/image" Target="../media/image5.emf"/><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5.jpeg"/><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6.emf"/></Relationships>
</file>

<file path=ppt/slides/_rels/slide21.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30.jpeg"/><Relationship Id="rId11" Type="http://schemas.openxmlformats.org/officeDocument/2006/relationships/image" Target="../media/image35.jpeg"/><Relationship Id="rId5" Type="http://schemas.openxmlformats.org/officeDocument/2006/relationships/image" Target="../media/image29.jpeg"/><Relationship Id="rId10" Type="http://schemas.openxmlformats.org/officeDocument/2006/relationships/image" Target="../media/image34.jpeg"/><Relationship Id="rId4" Type="http://schemas.openxmlformats.org/officeDocument/2006/relationships/image" Target="../media/image28.jpeg"/><Relationship Id="rId9" Type="http://schemas.openxmlformats.org/officeDocument/2006/relationships/image" Target="../media/image33.jpeg"/></Relationships>
</file>

<file path=ppt/slides/_rels/slide22.xml.rels><?xml version="1.0" encoding="UTF-8" standalone="yes"?>
<Relationships xmlns="http://schemas.openxmlformats.org/package/2006/relationships"><Relationship Id="rId8" Type="http://schemas.openxmlformats.org/officeDocument/2006/relationships/image" Target="../media/image42.jpeg"/><Relationship Id="rId13" Type="http://schemas.openxmlformats.org/officeDocument/2006/relationships/image" Target="../media/image47.jpeg"/><Relationship Id="rId3" Type="http://schemas.openxmlformats.org/officeDocument/2006/relationships/image" Target="../media/image37.jpeg"/><Relationship Id="rId7" Type="http://schemas.openxmlformats.org/officeDocument/2006/relationships/image" Target="../media/image41.jpeg"/><Relationship Id="rId12" Type="http://schemas.openxmlformats.org/officeDocument/2006/relationships/image" Target="../media/image46.jpeg"/><Relationship Id="rId2" Type="http://schemas.openxmlformats.org/officeDocument/2006/relationships/image" Target="../media/image36.jpeg"/><Relationship Id="rId1" Type="http://schemas.openxmlformats.org/officeDocument/2006/relationships/slideLayout" Target="../slideLayouts/slideLayout4.xml"/><Relationship Id="rId6" Type="http://schemas.openxmlformats.org/officeDocument/2006/relationships/image" Target="../media/image40.jpeg"/><Relationship Id="rId11" Type="http://schemas.openxmlformats.org/officeDocument/2006/relationships/image" Target="../media/image45.jpeg"/><Relationship Id="rId5" Type="http://schemas.openxmlformats.org/officeDocument/2006/relationships/image" Target="../media/image39.jpeg"/><Relationship Id="rId10" Type="http://schemas.openxmlformats.org/officeDocument/2006/relationships/image" Target="../media/image44.jpeg"/><Relationship Id="rId4" Type="http://schemas.openxmlformats.org/officeDocument/2006/relationships/image" Target="../media/image38.jpeg"/><Relationship Id="rId9" Type="http://schemas.openxmlformats.org/officeDocument/2006/relationships/image" Target="../media/image43.jpeg"/><Relationship Id="rId14" Type="http://schemas.openxmlformats.org/officeDocument/2006/relationships/image" Target="../media/image48.png"/></Relationships>
</file>

<file path=ppt/slides/_rels/slide23.xml.rels><?xml version="1.0" encoding="UTF-8" standalone="yes"?>
<Relationships xmlns="http://schemas.openxmlformats.org/package/2006/relationships"><Relationship Id="rId8" Type="http://schemas.openxmlformats.org/officeDocument/2006/relationships/image" Target="../media/image55.gif"/><Relationship Id="rId13"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image" Target="../media/image49.png"/><Relationship Id="rId1" Type="http://schemas.openxmlformats.org/officeDocument/2006/relationships/slideLayout" Target="../slideLayouts/slideLayout4.xml"/><Relationship Id="rId6" Type="http://schemas.openxmlformats.org/officeDocument/2006/relationships/image" Target="../media/image53.png"/><Relationship Id="rId11" Type="http://schemas.openxmlformats.org/officeDocument/2006/relationships/image" Target="../media/image58.jpe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jpe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tiff"/></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64.jpeg"/><Relationship Id="rId7" Type="http://schemas.openxmlformats.org/officeDocument/2006/relationships/image" Target="../media/image68.tiff"/><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jpeg"/></Relationships>
</file>

<file path=ppt/slides/_rels/slide2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27.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72.tiff"/></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77.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18" Type="http://schemas.openxmlformats.org/officeDocument/2006/relationships/image" Target="../media/image97.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17" Type="http://schemas.openxmlformats.org/officeDocument/2006/relationships/image" Target="../media/image96.png"/><Relationship Id="rId2" Type="http://schemas.openxmlformats.org/officeDocument/2006/relationships/notesSlide" Target="../notesSlides/notesSlide22.xml"/><Relationship Id="rId16" Type="http://schemas.openxmlformats.org/officeDocument/2006/relationships/image" Target="../media/image95.png"/><Relationship Id="rId1" Type="http://schemas.openxmlformats.org/officeDocument/2006/relationships/slideLayout" Target="../slideLayouts/slideLayout4.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5" Type="http://schemas.openxmlformats.org/officeDocument/2006/relationships/image" Target="../media/image94.png"/><Relationship Id="rId10" Type="http://schemas.openxmlformats.org/officeDocument/2006/relationships/image" Target="../media/image89.png"/><Relationship Id="rId19" Type="http://schemas.openxmlformats.org/officeDocument/2006/relationships/image" Target="../media/image98.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latin typeface="Arial" charset="0"/>
                <a:ea typeface="Arial" charset="0"/>
                <a:cs typeface="Arial" charset="0"/>
              </a:rPr>
              <a:t>Fabric Demo and </a:t>
            </a:r>
            <a:r>
              <a:rPr lang="en-US" dirty="0" err="1">
                <a:latin typeface="Arial" charset="0"/>
                <a:ea typeface="Arial" charset="0"/>
                <a:cs typeface="Arial" charset="0"/>
              </a:rPr>
              <a:t>usecases</a:t>
            </a:r>
            <a:endParaRPr lang="en-US" dirty="0">
              <a:latin typeface="Arial" charset="0"/>
              <a:ea typeface="Arial" charset="0"/>
              <a:cs typeface="Arial" charset="0"/>
            </a:endParaRPr>
          </a:p>
        </p:txBody>
      </p:sp>
      <p:sp>
        <p:nvSpPr>
          <p:cNvPr id="7" name="Text Placeholder 6"/>
          <p:cNvSpPr>
            <a:spLocks noGrp="1"/>
          </p:cNvSpPr>
          <p:nvPr>
            <p:ph type="body" sz="quarter" idx="13"/>
          </p:nvPr>
        </p:nvSpPr>
        <p:spPr>
          <a:xfrm>
            <a:off x="125730" y="750463"/>
            <a:ext cx="6097269" cy="408486"/>
          </a:xfrm>
        </p:spPr>
        <p:txBody>
          <a:bodyPr/>
          <a:lstStyle/>
          <a:p>
            <a:r>
              <a:rPr lang="en-US" dirty="0">
                <a:latin typeface="Arial" charset="0"/>
                <a:ea typeface="Arial" charset="0"/>
                <a:cs typeface="Arial" charset="0"/>
              </a:rPr>
              <a:t>A quick technical walkthrough on Hyperledger Fabric</a:t>
            </a:r>
          </a:p>
        </p:txBody>
      </p:sp>
      <p:sp>
        <p:nvSpPr>
          <p:cNvPr id="24" name="TextBox 23"/>
          <p:cNvSpPr txBox="1"/>
          <p:nvPr/>
        </p:nvSpPr>
        <p:spPr>
          <a:xfrm>
            <a:off x="33130" y="4541178"/>
            <a:ext cx="902811" cy="215444"/>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1pPr>
            <a:lvl2pPr marL="4572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2pPr>
            <a:lvl3pPr marL="9144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3pPr>
            <a:lvl4pPr marL="13716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4pPr>
            <a:lvl5pPr marL="18288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5pPr>
            <a:lvl6pPr marL="22860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6pPr>
            <a:lvl7pPr marL="27432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7pPr>
            <a:lvl8pPr marL="32004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8pPr>
            <a:lvl9pPr marL="36576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9pPr>
          </a:lstStyle>
          <a:p>
            <a:pPr fontAlgn="auto">
              <a:spcBef>
                <a:spcPts val="0"/>
              </a:spcBef>
              <a:spcAft>
                <a:spcPts val="0"/>
              </a:spcAft>
              <a:defRPr/>
            </a:pPr>
            <a:r>
              <a:rPr lang="en-US" sz="800" b="0" kern="0" dirty="0">
                <a:solidFill>
                  <a:schemeClr val="bg1"/>
                </a:solidFill>
                <a:latin typeface="Arial" charset="0"/>
                <a:ea typeface="Arial" charset="0"/>
                <a:cs typeface="Arial" charset="0"/>
              </a:rPr>
              <a:t> 26 March 2019</a:t>
            </a:r>
          </a:p>
        </p:txBody>
      </p:sp>
      <p:sp>
        <p:nvSpPr>
          <p:cNvPr id="2" name="Text Placeholder 1"/>
          <p:cNvSpPr>
            <a:spLocks noGrp="1"/>
          </p:cNvSpPr>
          <p:nvPr>
            <p:ph type="body" sz="quarter" idx="11"/>
          </p:nvPr>
        </p:nvSpPr>
        <p:spPr>
          <a:xfrm>
            <a:off x="125730" y="2530534"/>
            <a:ext cx="3193940" cy="755434"/>
          </a:xfrm>
        </p:spPr>
        <p:txBody>
          <a:bodyPr/>
          <a:lstStyle/>
          <a:p>
            <a:r>
              <a:rPr lang="en-US" dirty="0"/>
              <a:t>Lohit Krishnan</a:t>
            </a:r>
          </a:p>
          <a:p>
            <a:r>
              <a:rPr lang="en-US" i="0" dirty="0" err="1"/>
              <a:t>lohitkrishnan@in.ibm.com</a:t>
            </a:r>
            <a:endParaRPr lang="en-US" i="0" dirty="0"/>
          </a:p>
          <a:p>
            <a:r>
              <a:rPr lang="en-US" dirty="0"/>
              <a:t>IBM, India  Research Lab, Bangalore</a:t>
            </a:r>
          </a:p>
        </p:txBody>
      </p:sp>
      <p:sp>
        <p:nvSpPr>
          <p:cNvPr id="25" name="Rectangle 8"/>
          <p:cNvSpPr/>
          <p:nvPr/>
        </p:nvSpPr>
        <p:spPr>
          <a:xfrm>
            <a:off x="6088645" y="2928505"/>
            <a:ext cx="2933688" cy="2022565"/>
          </a:xfrm>
          <a:custGeom>
            <a:avLst/>
            <a:gdLst>
              <a:gd name="connsiteX0" fmla="*/ 0 w 2932575"/>
              <a:gd name="connsiteY0" fmla="*/ 0 h 2022564"/>
              <a:gd name="connsiteX1" fmla="*/ 2932575 w 2932575"/>
              <a:gd name="connsiteY1" fmla="*/ 0 h 2022564"/>
              <a:gd name="connsiteX2" fmla="*/ 2932575 w 2932575"/>
              <a:gd name="connsiteY2" fmla="*/ 2022564 h 2022564"/>
              <a:gd name="connsiteX3" fmla="*/ 0 w 2932575"/>
              <a:gd name="connsiteY3" fmla="*/ 2022564 h 2022564"/>
              <a:gd name="connsiteX4" fmla="*/ 0 w 2932575"/>
              <a:gd name="connsiteY4" fmla="*/ 0 h 2022564"/>
              <a:gd name="connsiteX0" fmla="*/ 0 w 2944150"/>
              <a:gd name="connsiteY0" fmla="*/ 0 h 2022564"/>
              <a:gd name="connsiteX1" fmla="*/ 2932575 w 2944150"/>
              <a:gd name="connsiteY1" fmla="*/ 0 h 2022564"/>
              <a:gd name="connsiteX2" fmla="*/ 2944150 w 2944150"/>
              <a:gd name="connsiteY2" fmla="*/ 1686898 h 2022564"/>
              <a:gd name="connsiteX3" fmla="*/ 0 w 2944150"/>
              <a:gd name="connsiteY3" fmla="*/ 2022564 h 2022564"/>
              <a:gd name="connsiteX4" fmla="*/ 0 w 2944150"/>
              <a:gd name="connsiteY4" fmla="*/ 0 h 2022564"/>
              <a:gd name="connsiteX0" fmla="*/ 0 w 2944150"/>
              <a:gd name="connsiteY0" fmla="*/ 0 h 2022564"/>
              <a:gd name="connsiteX1" fmla="*/ 2932575 w 2944150"/>
              <a:gd name="connsiteY1" fmla="*/ 0 h 2022564"/>
              <a:gd name="connsiteX2" fmla="*/ 2944150 w 2944150"/>
              <a:gd name="connsiteY2" fmla="*/ 1686898 h 2022564"/>
              <a:gd name="connsiteX3" fmla="*/ 2631633 w 2944150"/>
              <a:gd name="connsiteY3" fmla="*/ 1721622 h 2022564"/>
              <a:gd name="connsiteX4" fmla="*/ 0 w 2944150"/>
              <a:gd name="connsiteY4" fmla="*/ 2022564 h 2022564"/>
              <a:gd name="connsiteX5" fmla="*/ 0 w 2944150"/>
              <a:gd name="connsiteY5" fmla="*/ 0 h 2022564"/>
              <a:gd name="connsiteX0" fmla="*/ 0 w 2944150"/>
              <a:gd name="connsiteY0" fmla="*/ 0 h 2022564"/>
              <a:gd name="connsiteX1" fmla="*/ 2932575 w 2944150"/>
              <a:gd name="connsiteY1" fmla="*/ 0 h 2022564"/>
              <a:gd name="connsiteX2" fmla="*/ 2944150 w 2944150"/>
              <a:gd name="connsiteY2" fmla="*/ 1686898 h 2022564"/>
              <a:gd name="connsiteX3" fmla="*/ 2458013 w 2944150"/>
              <a:gd name="connsiteY3" fmla="*/ 1698473 h 2022564"/>
              <a:gd name="connsiteX4" fmla="*/ 0 w 2944150"/>
              <a:gd name="connsiteY4" fmla="*/ 2022564 h 2022564"/>
              <a:gd name="connsiteX5" fmla="*/ 0 w 2944150"/>
              <a:gd name="connsiteY5" fmla="*/ 0 h 2022564"/>
              <a:gd name="connsiteX0" fmla="*/ 0 w 2944150"/>
              <a:gd name="connsiteY0" fmla="*/ 0 h 2022564"/>
              <a:gd name="connsiteX1" fmla="*/ 2932575 w 2944150"/>
              <a:gd name="connsiteY1" fmla="*/ 0 h 2022564"/>
              <a:gd name="connsiteX2" fmla="*/ 2944150 w 2944150"/>
              <a:gd name="connsiteY2" fmla="*/ 1686898 h 2022564"/>
              <a:gd name="connsiteX3" fmla="*/ 2458013 w 2944150"/>
              <a:gd name="connsiteY3" fmla="*/ 1698473 h 2022564"/>
              <a:gd name="connsiteX4" fmla="*/ 0 w 2944150"/>
              <a:gd name="connsiteY4" fmla="*/ 2022564 h 2022564"/>
              <a:gd name="connsiteX5" fmla="*/ 0 w 2944150"/>
              <a:gd name="connsiteY5" fmla="*/ 0 h 2022564"/>
              <a:gd name="connsiteX0" fmla="*/ 0 w 2944150"/>
              <a:gd name="connsiteY0" fmla="*/ 0 h 2022564"/>
              <a:gd name="connsiteX1" fmla="*/ 2932575 w 2944150"/>
              <a:gd name="connsiteY1" fmla="*/ 0 h 2022564"/>
              <a:gd name="connsiteX2" fmla="*/ 2944150 w 2944150"/>
              <a:gd name="connsiteY2" fmla="*/ 1686898 h 2022564"/>
              <a:gd name="connsiteX3" fmla="*/ 2458013 w 2944150"/>
              <a:gd name="connsiteY3" fmla="*/ 1698473 h 2022564"/>
              <a:gd name="connsiteX4" fmla="*/ 0 w 2944150"/>
              <a:gd name="connsiteY4" fmla="*/ 2022564 h 2022564"/>
              <a:gd name="connsiteX5" fmla="*/ 0 w 2944150"/>
              <a:gd name="connsiteY5" fmla="*/ 0 h 2022564"/>
              <a:gd name="connsiteX0" fmla="*/ 0 w 2944150"/>
              <a:gd name="connsiteY0" fmla="*/ 0 h 2022564"/>
              <a:gd name="connsiteX1" fmla="*/ 2932575 w 2944150"/>
              <a:gd name="connsiteY1" fmla="*/ 0 h 2022564"/>
              <a:gd name="connsiteX2" fmla="*/ 2944150 w 2944150"/>
              <a:gd name="connsiteY2" fmla="*/ 1686898 h 2022564"/>
              <a:gd name="connsiteX3" fmla="*/ 2458013 w 2944150"/>
              <a:gd name="connsiteY3" fmla="*/ 1698473 h 2022564"/>
              <a:gd name="connsiteX4" fmla="*/ 2191795 w 2944150"/>
              <a:gd name="connsiteY4" fmla="*/ 1744772 h 2022564"/>
              <a:gd name="connsiteX5" fmla="*/ 0 w 2944150"/>
              <a:gd name="connsiteY5" fmla="*/ 2022564 h 2022564"/>
              <a:gd name="connsiteX6" fmla="*/ 0 w 2944150"/>
              <a:gd name="connsiteY6" fmla="*/ 0 h 2022564"/>
              <a:gd name="connsiteX0" fmla="*/ 0 w 2944150"/>
              <a:gd name="connsiteY0" fmla="*/ 0 h 2022565"/>
              <a:gd name="connsiteX1" fmla="*/ 2932575 w 2944150"/>
              <a:gd name="connsiteY1" fmla="*/ 0 h 2022565"/>
              <a:gd name="connsiteX2" fmla="*/ 2944150 w 2944150"/>
              <a:gd name="connsiteY2" fmla="*/ 1686898 h 2022565"/>
              <a:gd name="connsiteX3" fmla="*/ 2458013 w 2944150"/>
              <a:gd name="connsiteY3" fmla="*/ 1698473 h 2022565"/>
              <a:gd name="connsiteX4" fmla="*/ 2469587 w 2944150"/>
              <a:gd name="connsiteY4" fmla="*/ 2022565 h 2022565"/>
              <a:gd name="connsiteX5" fmla="*/ 0 w 2944150"/>
              <a:gd name="connsiteY5" fmla="*/ 2022564 h 2022565"/>
              <a:gd name="connsiteX6" fmla="*/ 0 w 2944150"/>
              <a:gd name="connsiteY6" fmla="*/ 0 h 2022565"/>
              <a:gd name="connsiteX0" fmla="*/ 0 w 2955724"/>
              <a:gd name="connsiteY0" fmla="*/ 0 h 2022565"/>
              <a:gd name="connsiteX1" fmla="*/ 2932575 w 2955724"/>
              <a:gd name="connsiteY1" fmla="*/ 0 h 2022565"/>
              <a:gd name="connsiteX2" fmla="*/ 2955724 w 2955724"/>
              <a:gd name="connsiteY2" fmla="*/ 1710048 h 2022565"/>
              <a:gd name="connsiteX3" fmla="*/ 2458013 w 2955724"/>
              <a:gd name="connsiteY3" fmla="*/ 1698473 h 2022565"/>
              <a:gd name="connsiteX4" fmla="*/ 2469587 w 2955724"/>
              <a:gd name="connsiteY4" fmla="*/ 2022565 h 2022565"/>
              <a:gd name="connsiteX5" fmla="*/ 0 w 2955724"/>
              <a:gd name="connsiteY5" fmla="*/ 2022564 h 2022565"/>
              <a:gd name="connsiteX6" fmla="*/ 0 w 2955724"/>
              <a:gd name="connsiteY6" fmla="*/ 0 h 2022565"/>
              <a:gd name="connsiteX0" fmla="*/ 0 w 2955724"/>
              <a:gd name="connsiteY0" fmla="*/ 0 h 2022565"/>
              <a:gd name="connsiteX1" fmla="*/ 2932575 w 2955724"/>
              <a:gd name="connsiteY1" fmla="*/ 0 h 2022565"/>
              <a:gd name="connsiteX2" fmla="*/ 2955724 w 2955724"/>
              <a:gd name="connsiteY2" fmla="*/ 1710048 h 2022565"/>
              <a:gd name="connsiteX3" fmla="*/ 2492737 w 2955724"/>
              <a:gd name="connsiteY3" fmla="*/ 1721623 h 2022565"/>
              <a:gd name="connsiteX4" fmla="*/ 2469587 w 2955724"/>
              <a:gd name="connsiteY4" fmla="*/ 2022565 h 2022565"/>
              <a:gd name="connsiteX5" fmla="*/ 0 w 2955724"/>
              <a:gd name="connsiteY5" fmla="*/ 2022564 h 2022565"/>
              <a:gd name="connsiteX6" fmla="*/ 0 w 2955724"/>
              <a:gd name="connsiteY6" fmla="*/ 0 h 2022565"/>
              <a:gd name="connsiteX0" fmla="*/ 0 w 2955724"/>
              <a:gd name="connsiteY0" fmla="*/ 0 h 2022565"/>
              <a:gd name="connsiteX1" fmla="*/ 2932575 w 2955724"/>
              <a:gd name="connsiteY1" fmla="*/ 0 h 2022565"/>
              <a:gd name="connsiteX2" fmla="*/ 2955724 w 2955724"/>
              <a:gd name="connsiteY2" fmla="*/ 1710048 h 2022565"/>
              <a:gd name="connsiteX3" fmla="*/ 2469588 w 2955724"/>
              <a:gd name="connsiteY3" fmla="*/ 1721623 h 2022565"/>
              <a:gd name="connsiteX4" fmla="*/ 2469587 w 2955724"/>
              <a:gd name="connsiteY4" fmla="*/ 2022565 h 2022565"/>
              <a:gd name="connsiteX5" fmla="*/ 0 w 2955724"/>
              <a:gd name="connsiteY5" fmla="*/ 2022564 h 2022565"/>
              <a:gd name="connsiteX6" fmla="*/ 0 w 2955724"/>
              <a:gd name="connsiteY6" fmla="*/ 0 h 2022565"/>
              <a:gd name="connsiteX0" fmla="*/ 0 w 2955724"/>
              <a:gd name="connsiteY0" fmla="*/ 0 h 2022565"/>
              <a:gd name="connsiteX1" fmla="*/ 2932575 w 2955724"/>
              <a:gd name="connsiteY1" fmla="*/ 0 h 2022565"/>
              <a:gd name="connsiteX2" fmla="*/ 2955724 w 2955724"/>
              <a:gd name="connsiteY2" fmla="*/ 1733197 h 2022565"/>
              <a:gd name="connsiteX3" fmla="*/ 2469588 w 2955724"/>
              <a:gd name="connsiteY3" fmla="*/ 1721623 h 2022565"/>
              <a:gd name="connsiteX4" fmla="*/ 2469587 w 2955724"/>
              <a:gd name="connsiteY4" fmla="*/ 2022565 h 2022565"/>
              <a:gd name="connsiteX5" fmla="*/ 0 w 2955724"/>
              <a:gd name="connsiteY5" fmla="*/ 2022564 h 2022565"/>
              <a:gd name="connsiteX6" fmla="*/ 0 w 2955724"/>
              <a:gd name="connsiteY6" fmla="*/ 0 h 2022565"/>
              <a:gd name="connsiteX0" fmla="*/ 0 w 2955724"/>
              <a:gd name="connsiteY0" fmla="*/ 0 h 2022565"/>
              <a:gd name="connsiteX1" fmla="*/ 2932575 w 2955724"/>
              <a:gd name="connsiteY1" fmla="*/ 0 h 2022565"/>
              <a:gd name="connsiteX2" fmla="*/ 2955724 w 2955724"/>
              <a:gd name="connsiteY2" fmla="*/ 1721622 h 2022565"/>
              <a:gd name="connsiteX3" fmla="*/ 2469588 w 2955724"/>
              <a:gd name="connsiteY3" fmla="*/ 1721623 h 2022565"/>
              <a:gd name="connsiteX4" fmla="*/ 2469587 w 2955724"/>
              <a:gd name="connsiteY4" fmla="*/ 2022565 h 2022565"/>
              <a:gd name="connsiteX5" fmla="*/ 0 w 2955724"/>
              <a:gd name="connsiteY5" fmla="*/ 2022564 h 2022565"/>
              <a:gd name="connsiteX6" fmla="*/ 0 w 2955724"/>
              <a:gd name="connsiteY6" fmla="*/ 0 h 2022565"/>
              <a:gd name="connsiteX0" fmla="*/ 0 w 2955724"/>
              <a:gd name="connsiteY0" fmla="*/ 0 h 2022565"/>
              <a:gd name="connsiteX1" fmla="*/ 2932575 w 2955724"/>
              <a:gd name="connsiteY1" fmla="*/ 0 h 2022565"/>
              <a:gd name="connsiteX2" fmla="*/ 2955724 w 2955724"/>
              <a:gd name="connsiteY2" fmla="*/ 1721622 h 2022565"/>
              <a:gd name="connsiteX3" fmla="*/ 2469588 w 2955724"/>
              <a:gd name="connsiteY3" fmla="*/ 1779497 h 2022565"/>
              <a:gd name="connsiteX4" fmla="*/ 2469587 w 2955724"/>
              <a:gd name="connsiteY4" fmla="*/ 2022565 h 2022565"/>
              <a:gd name="connsiteX5" fmla="*/ 0 w 2955724"/>
              <a:gd name="connsiteY5" fmla="*/ 2022564 h 2022565"/>
              <a:gd name="connsiteX6" fmla="*/ 0 w 2955724"/>
              <a:gd name="connsiteY6" fmla="*/ 0 h 2022565"/>
              <a:gd name="connsiteX0" fmla="*/ 0 w 2955724"/>
              <a:gd name="connsiteY0" fmla="*/ 0 h 2022565"/>
              <a:gd name="connsiteX1" fmla="*/ 2932575 w 2955724"/>
              <a:gd name="connsiteY1" fmla="*/ 0 h 2022565"/>
              <a:gd name="connsiteX2" fmla="*/ 2955724 w 2955724"/>
              <a:gd name="connsiteY2" fmla="*/ 1767920 h 2022565"/>
              <a:gd name="connsiteX3" fmla="*/ 2469588 w 2955724"/>
              <a:gd name="connsiteY3" fmla="*/ 1779497 h 2022565"/>
              <a:gd name="connsiteX4" fmla="*/ 2469587 w 2955724"/>
              <a:gd name="connsiteY4" fmla="*/ 2022565 h 2022565"/>
              <a:gd name="connsiteX5" fmla="*/ 0 w 2955724"/>
              <a:gd name="connsiteY5" fmla="*/ 2022564 h 2022565"/>
              <a:gd name="connsiteX6" fmla="*/ 0 w 2955724"/>
              <a:gd name="connsiteY6" fmla="*/ 0 h 2022565"/>
              <a:gd name="connsiteX0" fmla="*/ 0 w 2933688"/>
              <a:gd name="connsiteY0" fmla="*/ 0 h 2022565"/>
              <a:gd name="connsiteX1" fmla="*/ 2932575 w 2933688"/>
              <a:gd name="connsiteY1" fmla="*/ 0 h 2022565"/>
              <a:gd name="connsiteX2" fmla="*/ 2932574 w 2933688"/>
              <a:gd name="connsiteY2" fmla="*/ 1779495 h 2022565"/>
              <a:gd name="connsiteX3" fmla="*/ 2469588 w 2933688"/>
              <a:gd name="connsiteY3" fmla="*/ 1779497 h 2022565"/>
              <a:gd name="connsiteX4" fmla="*/ 2469587 w 2933688"/>
              <a:gd name="connsiteY4" fmla="*/ 2022565 h 2022565"/>
              <a:gd name="connsiteX5" fmla="*/ 0 w 2933688"/>
              <a:gd name="connsiteY5" fmla="*/ 2022564 h 2022565"/>
              <a:gd name="connsiteX6" fmla="*/ 0 w 2933688"/>
              <a:gd name="connsiteY6" fmla="*/ 0 h 202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3688" h="2022565">
                <a:moveTo>
                  <a:pt x="0" y="0"/>
                </a:moveTo>
                <a:lnTo>
                  <a:pt x="2932575" y="0"/>
                </a:lnTo>
                <a:cubicBezTo>
                  <a:pt x="2936433" y="562299"/>
                  <a:pt x="2928716" y="1217196"/>
                  <a:pt x="2932574" y="1779495"/>
                </a:cubicBezTo>
                <a:lnTo>
                  <a:pt x="2469588" y="1779497"/>
                </a:lnTo>
                <a:cubicBezTo>
                  <a:pt x="2469588" y="1879811"/>
                  <a:pt x="2469587" y="1922251"/>
                  <a:pt x="2469587" y="2022565"/>
                </a:cubicBezTo>
                <a:lnTo>
                  <a:pt x="0" y="2022564"/>
                </a:lnTo>
                <a:lnTo>
                  <a:pt x="0" y="0"/>
                </a:ln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latin typeface="Arial" charset="0"/>
              <a:ea typeface="Arial" charset="0"/>
              <a:cs typeface="Arial" charset="0"/>
            </a:endParaRPr>
          </a:p>
        </p:txBody>
      </p:sp>
      <p:sp>
        <p:nvSpPr>
          <p:cNvPr id="8" name="Text Placeholder 6">
            <a:extLst>
              <a:ext uri="{FF2B5EF4-FFF2-40B4-BE49-F238E27FC236}">
                <a16:creationId xmlns:a16="http://schemas.microsoft.com/office/drawing/2014/main" id="{7AEEC2AA-AFF6-6C47-9794-DAC59627EB29}"/>
              </a:ext>
            </a:extLst>
          </p:cNvPr>
          <p:cNvSpPr txBox="1">
            <a:spLocks/>
          </p:cNvSpPr>
          <p:nvPr/>
        </p:nvSpPr>
        <p:spPr>
          <a:xfrm>
            <a:off x="111761" y="1109461"/>
            <a:ext cx="6097269" cy="408486"/>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6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1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charset="0"/>
                <a:ea typeface="Arial" charset="0"/>
                <a:cs typeface="Arial" charset="0"/>
              </a:rPr>
              <a:t>Live demo on setting up blockchain network</a:t>
            </a:r>
          </a:p>
        </p:txBody>
      </p:sp>
      <p:sp>
        <p:nvSpPr>
          <p:cNvPr id="9" name="Text Placeholder 6">
            <a:extLst>
              <a:ext uri="{FF2B5EF4-FFF2-40B4-BE49-F238E27FC236}">
                <a16:creationId xmlns:a16="http://schemas.microsoft.com/office/drawing/2014/main" id="{0DBFC32B-AEBD-3744-8D46-AA29F55A967A}"/>
              </a:ext>
            </a:extLst>
          </p:cNvPr>
          <p:cNvSpPr txBox="1">
            <a:spLocks/>
          </p:cNvSpPr>
          <p:nvPr/>
        </p:nvSpPr>
        <p:spPr>
          <a:xfrm>
            <a:off x="118745" y="1479741"/>
            <a:ext cx="6097269" cy="408486"/>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6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1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charset="0"/>
                <a:ea typeface="Arial" charset="0"/>
                <a:cs typeface="Arial" charset="0"/>
              </a:rPr>
              <a:t>Enterprise blockchain </a:t>
            </a:r>
            <a:r>
              <a:rPr lang="en-US" dirty="0" err="1">
                <a:latin typeface="Arial" charset="0"/>
                <a:ea typeface="Arial" charset="0"/>
                <a:cs typeface="Arial" charset="0"/>
              </a:rPr>
              <a:t>usecases</a:t>
            </a:r>
            <a:endParaRPr lang="en-US" dirty="0">
              <a:latin typeface="Arial" charset="0"/>
              <a:ea typeface="Arial" charset="0"/>
              <a:cs typeface="Arial" charset="0"/>
            </a:endParaRPr>
          </a:p>
        </p:txBody>
      </p:sp>
    </p:spTree>
    <p:extLst>
      <p:ext uri="{BB962C8B-B14F-4D97-AF65-F5344CB8AC3E}">
        <p14:creationId xmlns:p14="http://schemas.microsoft.com/office/powerpoint/2010/main" val="26614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Rounded Rectangle 207"/>
          <p:cNvSpPr/>
          <p:nvPr/>
        </p:nvSpPr>
        <p:spPr>
          <a:xfrm>
            <a:off x="1603976" y="868504"/>
            <a:ext cx="4033669" cy="3326871"/>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46" name="TextBox 245"/>
          <p:cNvSpPr txBox="1"/>
          <p:nvPr/>
        </p:nvSpPr>
        <p:spPr>
          <a:xfrm>
            <a:off x="2559075" y="4182428"/>
            <a:ext cx="2247316" cy="276999"/>
          </a:xfrm>
          <a:prstGeom prst="rect">
            <a:avLst/>
          </a:prstGeom>
          <a:noFill/>
        </p:spPr>
        <p:txBody>
          <a:bodyPr wrap="square" rtlCol="0">
            <a:spAutoFit/>
          </a:bodyPr>
          <a:lstStyle/>
          <a:p>
            <a:pPr algn="ctr"/>
            <a:r>
              <a:rPr lang="en-US" sz="1200" dirty="0" err="1"/>
              <a:t>Hyperledger</a:t>
            </a:r>
            <a:r>
              <a:rPr lang="en-US" sz="1200" dirty="0"/>
              <a:t> Fabric Network</a:t>
            </a:r>
          </a:p>
        </p:txBody>
      </p:sp>
      <p:sp>
        <p:nvSpPr>
          <p:cNvPr id="247" name="TextBox 246"/>
          <p:cNvSpPr txBox="1"/>
          <p:nvPr/>
        </p:nvSpPr>
        <p:spPr>
          <a:xfrm>
            <a:off x="4023879" y="3854802"/>
            <a:ext cx="1071606" cy="230832"/>
          </a:xfrm>
          <a:prstGeom prst="rect">
            <a:avLst/>
          </a:prstGeom>
          <a:noFill/>
        </p:spPr>
        <p:txBody>
          <a:bodyPr wrap="square" rtlCol="0">
            <a:spAutoFit/>
          </a:bodyPr>
          <a:lstStyle/>
          <a:p>
            <a:r>
              <a:rPr lang="en-US" sz="900" dirty="0"/>
              <a:t>Ordering-Service</a:t>
            </a:r>
          </a:p>
        </p:txBody>
      </p:sp>
      <p:sp>
        <p:nvSpPr>
          <p:cNvPr id="22" name="Oval 21"/>
          <p:cNvSpPr/>
          <p:nvPr/>
        </p:nvSpPr>
        <p:spPr>
          <a:xfrm>
            <a:off x="1798589" y="958532"/>
            <a:ext cx="309160" cy="3091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Oval 155"/>
          <p:cNvSpPr/>
          <p:nvPr/>
        </p:nvSpPr>
        <p:spPr>
          <a:xfrm>
            <a:off x="1802689" y="1915507"/>
            <a:ext cx="309160" cy="3091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Oval 156"/>
          <p:cNvSpPr/>
          <p:nvPr/>
        </p:nvSpPr>
        <p:spPr>
          <a:xfrm>
            <a:off x="1806789" y="2939284"/>
            <a:ext cx="309160" cy="3091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p:cNvSpPr>
            <a:spLocks noGrp="1"/>
          </p:cNvSpPr>
          <p:nvPr>
            <p:ph type="body" sz="quarter" idx="13"/>
          </p:nvPr>
        </p:nvSpPr>
        <p:spPr/>
        <p:txBody>
          <a:bodyPr/>
          <a:lstStyle/>
          <a:p>
            <a:r>
              <a:rPr lang="en-US" dirty="0">
                <a:latin typeface="+mn-lt"/>
              </a:rPr>
              <a:t>Sample transaction: Step 6/7 – Validate Transaction</a:t>
            </a:r>
          </a:p>
        </p:txBody>
      </p:sp>
      <p:sp>
        <p:nvSpPr>
          <p:cNvPr id="19" name="TextBox 18"/>
          <p:cNvSpPr txBox="1"/>
          <p:nvPr/>
        </p:nvSpPr>
        <p:spPr>
          <a:xfrm>
            <a:off x="5646087" y="868505"/>
            <a:ext cx="3497913" cy="2377574"/>
          </a:xfrm>
          <a:prstGeom prst="rect">
            <a:avLst/>
          </a:prstGeom>
          <a:noFill/>
        </p:spPr>
        <p:txBody>
          <a:bodyPr wrap="square" rtlCol="0">
            <a:spAutoFit/>
          </a:bodyPr>
          <a:lstStyle/>
          <a:p>
            <a:pPr algn="ctr"/>
            <a:r>
              <a:rPr lang="en-US" sz="1350" dirty="0">
                <a:solidFill>
                  <a:srgbClr val="FF0000"/>
                </a:solidFill>
              </a:rPr>
              <a:t>Committing peers validate transactions</a:t>
            </a:r>
          </a:p>
          <a:p>
            <a:pPr marL="342900" indent="-342900">
              <a:buAutoNum type="arabicPeriod"/>
            </a:pPr>
            <a:endParaRPr lang="en-US" sz="1350" dirty="0"/>
          </a:p>
          <a:p>
            <a:pPr marL="228600" indent="-3175"/>
            <a:r>
              <a:rPr lang="en-US" sz="1350" dirty="0"/>
              <a:t>Every committing peer validates against the endorsement policy. Also check RW sets are still valid for current world state</a:t>
            </a:r>
          </a:p>
          <a:p>
            <a:pPr marL="228600" indent="-3175"/>
            <a:endParaRPr lang="en-US" sz="1350" dirty="0"/>
          </a:p>
          <a:p>
            <a:pPr marL="228600" indent="-3175"/>
            <a:r>
              <a:rPr lang="en-US" sz="1350" dirty="0"/>
              <a:t>Validated transactions are applied to the world state and retained on the ledger  </a:t>
            </a:r>
          </a:p>
          <a:p>
            <a:pPr marL="228600" indent="-3175"/>
            <a:endParaRPr lang="en-US" sz="1350" dirty="0"/>
          </a:p>
          <a:p>
            <a:pPr marL="228600" indent="-3175"/>
            <a:r>
              <a:rPr lang="en-US" sz="1350" dirty="0"/>
              <a:t>Invalid transactions are also retained on the ledger but do not update world state</a:t>
            </a:r>
          </a:p>
        </p:txBody>
      </p:sp>
      <p:grpSp>
        <p:nvGrpSpPr>
          <p:cNvPr id="125" name="Group 124"/>
          <p:cNvGrpSpPr/>
          <p:nvPr/>
        </p:nvGrpSpPr>
        <p:grpSpPr>
          <a:xfrm>
            <a:off x="1879087" y="3018490"/>
            <a:ext cx="163112" cy="159239"/>
            <a:chOff x="833402" y="3650634"/>
            <a:chExt cx="163112" cy="159239"/>
          </a:xfrm>
        </p:grpSpPr>
        <p:sp>
          <p:nvSpPr>
            <p:cNvPr id="126" name="Folded Corner 125"/>
            <p:cNvSpPr/>
            <p:nvPr/>
          </p:nvSpPr>
          <p:spPr>
            <a:xfrm>
              <a:off x="833402" y="3650634"/>
              <a:ext cx="163112" cy="159239"/>
            </a:xfrm>
            <a:prstGeom prst="foldedCorner">
              <a:avLst/>
            </a:prstGeom>
            <a:solidFill>
              <a:srgbClr val="F7ADFF"/>
            </a:solidFill>
            <a:ln>
              <a:solidFill>
                <a:srgbClr val="3C75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p>
          </p:txBody>
        </p:sp>
        <p:pic>
          <p:nvPicPr>
            <p:cNvPr id="127" name="Picture 6" descr="mage result for validate icon 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02" y="3669397"/>
              <a:ext cx="121713" cy="1217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8" name="Group 127"/>
          <p:cNvGrpSpPr/>
          <p:nvPr/>
        </p:nvGrpSpPr>
        <p:grpSpPr>
          <a:xfrm>
            <a:off x="1874987" y="2001584"/>
            <a:ext cx="163112" cy="159239"/>
            <a:chOff x="833402" y="3650634"/>
            <a:chExt cx="163112" cy="159239"/>
          </a:xfrm>
        </p:grpSpPr>
        <p:sp>
          <p:nvSpPr>
            <p:cNvPr id="129" name="Folded Corner 128"/>
            <p:cNvSpPr/>
            <p:nvPr/>
          </p:nvSpPr>
          <p:spPr>
            <a:xfrm>
              <a:off x="833402" y="3650634"/>
              <a:ext cx="163112" cy="159239"/>
            </a:xfrm>
            <a:prstGeom prst="foldedCorner">
              <a:avLst/>
            </a:prstGeom>
            <a:solidFill>
              <a:srgbClr val="F7ADFF"/>
            </a:solidFill>
            <a:ln>
              <a:solidFill>
                <a:srgbClr val="3C75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p>
          </p:txBody>
        </p:sp>
        <p:pic>
          <p:nvPicPr>
            <p:cNvPr id="130" name="Picture 6" descr="mage result for validate icon 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02" y="3669397"/>
              <a:ext cx="121713" cy="1217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1" name="Group 130"/>
          <p:cNvGrpSpPr/>
          <p:nvPr/>
        </p:nvGrpSpPr>
        <p:grpSpPr>
          <a:xfrm>
            <a:off x="1870887" y="1033878"/>
            <a:ext cx="163112" cy="159239"/>
            <a:chOff x="833402" y="3650634"/>
            <a:chExt cx="163112" cy="159239"/>
          </a:xfrm>
        </p:grpSpPr>
        <p:sp>
          <p:nvSpPr>
            <p:cNvPr id="140" name="Folded Corner 139"/>
            <p:cNvSpPr/>
            <p:nvPr/>
          </p:nvSpPr>
          <p:spPr>
            <a:xfrm>
              <a:off x="833402" y="3650634"/>
              <a:ext cx="163112" cy="159239"/>
            </a:xfrm>
            <a:prstGeom prst="foldedCorner">
              <a:avLst/>
            </a:prstGeom>
            <a:solidFill>
              <a:srgbClr val="F7ADFF"/>
            </a:solidFill>
            <a:ln>
              <a:solidFill>
                <a:srgbClr val="3C75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p>
          </p:txBody>
        </p:sp>
        <p:pic>
          <p:nvPicPr>
            <p:cNvPr id="142" name="Picture 6" descr="mage result for validate icon 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02" y="3669397"/>
              <a:ext cx="121713" cy="1217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3" name="Group 142"/>
          <p:cNvGrpSpPr/>
          <p:nvPr/>
        </p:nvGrpSpPr>
        <p:grpSpPr>
          <a:xfrm>
            <a:off x="3212618" y="1028569"/>
            <a:ext cx="163112" cy="159239"/>
            <a:chOff x="833402" y="3650634"/>
            <a:chExt cx="163112" cy="159239"/>
          </a:xfrm>
        </p:grpSpPr>
        <p:sp>
          <p:nvSpPr>
            <p:cNvPr id="149" name="Folded Corner 148"/>
            <p:cNvSpPr/>
            <p:nvPr/>
          </p:nvSpPr>
          <p:spPr>
            <a:xfrm>
              <a:off x="833402" y="3650634"/>
              <a:ext cx="163112" cy="159239"/>
            </a:xfrm>
            <a:prstGeom prst="foldedCorner">
              <a:avLst/>
            </a:prstGeom>
            <a:solidFill>
              <a:srgbClr val="F7ADFF"/>
            </a:solidFill>
            <a:ln>
              <a:solidFill>
                <a:srgbClr val="3C75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p>
          </p:txBody>
        </p:sp>
        <p:pic>
          <p:nvPicPr>
            <p:cNvPr id="150" name="Picture 6" descr="mage result for validate icon 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02" y="3669397"/>
              <a:ext cx="121713" cy="1217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1" name="Group 150"/>
          <p:cNvGrpSpPr/>
          <p:nvPr/>
        </p:nvGrpSpPr>
        <p:grpSpPr>
          <a:xfrm>
            <a:off x="4540072" y="1023260"/>
            <a:ext cx="163112" cy="159239"/>
            <a:chOff x="833402" y="3650634"/>
            <a:chExt cx="163112" cy="159239"/>
          </a:xfrm>
        </p:grpSpPr>
        <p:sp>
          <p:nvSpPr>
            <p:cNvPr id="152" name="Folded Corner 151"/>
            <p:cNvSpPr/>
            <p:nvPr/>
          </p:nvSpPr>
          <p:spPr>
            <a:xfrm>
              <a:off x="833402" y="3650634"/>
              <a:ext cx="163112" cy="159239"/>
            </a:xfrm>
            <a:prstGeom prst="foldedCorner">
              <a:avLst/>
            </a:prstGeom>
            <a:solidFill>
              <a:srgbClr val="F7ADFF"/>
            </a:solidFill>
            <a:ln>
              <a:solidFill>
                <a:srgbClr val="3C75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p>
          </p:txBody>
        </p:sp>
        <p:pic>
          <p:nvPicPr>
            <p:cNvPr id="153" name="Picture 6" descr="mage result for validate icon 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02" y="3669397"/>
              <a:ext cx="121713" cy="121713"/>
            </a:xfrm>
            <a:prstGeom prst="rect">
              <a:avLst/>
            </a:prstGeom>
            <a:noFill/>
            <a:extLst>
              <a:ext uri="{909E8E84-426E-40DD-AFC4-6F175D3DCCD1}">
                <a14:hiddenFill xmlns:a14="http://schemas.microsoft.com/office/drawing/2010/main">
                  <a:solidFill>
                    <a:srgbClr val="FFFFFF"/>
                  </a:solidFill>
                </a14:hiddenFill>
              </a:ext>
            </a:extLst>
          </p:spPr>
        </p:pic>
      </p:grpSp>
      <p:sp>
        <p:nvSpPr>
          <p:cNvPr id="154" name="Oval 153"/>
          <p:cNvSpPr/>
          <p:nvPr/>
        </p:nvSpPr>
        <p:spPr>
          <a:xfrm>
            <a:off x="3133885" y="953608"/>
            <a:ext cx="309160" cy="3091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Oval 154"/>
          <p:cNvSpPr/>
          <p:nvPr/>
        </p:nvSpPr>
        <p:spPr>
          <a:xfrm>
            <a:off x="4461020" y="948684"/>
            <a:ext cx="309160" cy="3091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Elbow Connector 24"/>
          <p:cNvCxnSpPr>
            <a:stCxn id="22" idx="4"/>
            <a:endCxn id="137" idx="1"/>
          </p:cNvCxnSpPr>
          <p:nvPr/>
        </p:nvCxnSpPr>
        <p:spPr>
          <a:xfrm rot="16200000" flipH="1">
            <a:off x="1742848" y="1478012"/>
            <a:ext cx="527774" cy="107133"/>
          </a:xfrm>
          <a:prstGeom prst="bentConnector2">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59" name="Elbow Connector 158"/>
          <p:cNvCxnSpPr>
            <a:stCxn id="156" idx="4"/>
            <a:endCxn id="146" idx="1"/>
          </p:cNvCxnSpPr>
          <p:nvPr/>
        </p:nvCxnSpPr>
        <p:spPr>
          <a:xfrm rot="16200000" flipH="1">
            <a:off x="1706072" y="2475863"/>
            <a:ext cx="609960" cy="107567"/>
          </a:xfrm>
          <a:prstGeom prst="bentConnector2">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60" name="Elbow Connector 159"/>
          <p:cNvCxnSpPr>
            <a:stCxn id="157" idx="4"/>
            <a:endCxn id="164" idx="1"/>
          </p:cNvCxnSpPr>
          <p:nvPr/>
        </p:nvCxnSpPr>
        <p:spPr>
          <a:xfrm rot="16200000" flipH="1">
            <a:off x="1710183" y="3499629"/>
            <a:ext cx="609322" cy="106951"/>
          </a:xfrm>
          <a:prstGeom prst="bentConnector2">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61" name="Elbow Connector 160"/>
          <p:cNvCxnSpPr>
            <a:stCxn id="154" idx="4"/>
            <a:endCxn id="181" idx="1"/>
          </p:cNvCxnSpPr>
          <p:nvPr/>
        </p:nvCxnSpPr>
        <p:spPr>
          <a:xfrm rot="16200000" flipH="1">
            <a:off x="3076552" y="1474680"/>
            <a:ext cx="532695" cy="108869"/>
          </a:xfrm>
          <a:prstGeom prst="bentConnector2">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62" name="Elbow Connector 161"/>
          <p:cNvCxnSpPr>
            <a:stCxn id="155" idx="4"/>
            <a:endCxn id="186" idx="1"/>
          </p:cNvCxnSpPr>
          <p:nvPr/>
        </p:nvCxnSpPr>
        <p:spPr>
          <a:xfrm rot="16200000" flipH="1">
            <a:off x="4395087" y="1478356"/>
            <a:ext cx="550263" cy="109237"/>
          </a:xfrm>
          <a:prstGeom prst="bentConnector2">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graphicFrame>
        <p:nvGraphicFramePr>
          <p:cNvPr id="139" name="Table 138"/>
          <p:cNvGraphicFramePr>
            <a:graphicFrameLocks noGrp="1"/>
          </p:cNvGraphicFramePr>
          <p:nvPr>
            <p:extLst>
              <p:ext uri="{D42A27DB-BD31-4B8C-83A1-F6EECF244321}">
                <p14:modId xmlns:p14="http://schemas.microsoft.com/office/powerpoint/2010/main" val="477073882"/>
              </p:ext>
            </p:extLst>
          </p:nvPr>
        </p:nvGraphicFramePr>
        <p:xfrm>
          <a:off x="5981974" y="3517751"/>
          <a:ext cx="2580368" cy="1552220"/>
        </p:xfrm>
        <a:graphic>
          <a:graphicData uri="http://schemas.openxmlformats.org/drawingml/2006/table">
            <a:tbl>
              <a:tblPr firstRow="1" bandRow="1">
                <a:tableStyleId>{2D5ABB26-0587-4C30-8999-92F81FD0307C}</a:tableStyleId>
              </a:tblPr>
              <a:tblGrid>
                <a:gridCol w="903968">
                  <a:extLst>
                    <a:ext uri="{9D8B030D-6E8A-4147-A177-3AD203B41FA5}">
                      <a16:colId xmlns:a16="http://schemas.microsoft.com/office/drawing/2014/main" val="20000"/>
                    </a:ext>
                  </a:extLst>
                </a:gridCol>
                <a:gridCol w="383446">
                  <a:extLst>
                    <a:ext uri="{9D8B030D-6E8A-4147-A177-3AD203B41FA5}">
                      <a16:colId xmlns:a16="http://schemas.microsoft.com/office/drawing/2014/main" val="20001"/>
                    </a:ext>
                  </a:extLst>
                </a:gridCol>
                <a:gridCol w="457929">
                  <a:extLst>
                    <a:ext uri="{9D8B030D-6E8A-4147-A177-3AD203B41FA5}">
                      <a16:colId xmlns:a16="http://schemas.microsoft.com/office/drawing/2014/main" val="20002"/>
                    </a:ext>
                  </a:extLst>
                </a:gridCol>
                <a:gridCol w="835025">
                  <a:extLst>
                    <a:ext uri="{9D8B030D-6E8A-4147-A177-3AD203B41FA5}">
                      <a16:colId xmlns:a16="http://schemas.microsoft.com/office/drawing/2014/main" val="20003"/>
                    </a:ext>
                  </a:extLst>
                </a:gridCol>
              </a:tblGrid>
              <a:tr h="388055">
                <a:tc>
                  <a:txBody>
                    <a:bodyPr/>
                    <a:lstStyle/>
                    <a:p>
                      <a:pPr lvl="0"/>
                      <a:r>
                        <a:rPr lang="en-US" sz="800" b="0" i="0" dirty="0">
                          <a:latin typeface="+mn-lt"/>
                        </a:rPr>
                        <a:t>Endorser</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lvl="0"/>
                      <a:endParaRPr lang="en-US" sz="800" b="0" i="0" dirty="0">
                        <a:latin typeface="+mn-lt"/>
                      </a:endParaRPr>
                    </a:p>
                  </a:txBody>
                  <a:tcPr anchor="ctr">
                    <a:lnT w="12700" cap="flat" cmpd="sng" algn="ctr">
                      <a:solidFill>
                        <a:schemeClr val="tx1"/>
                      </a:solidFill>
                      <a:prstDash val="solid"/>
                      <a:round/>
                      <a:headEnd type="none" w="med" len="med"/>
                      <a:tailEnd type="none" w="med" len="med"/>
                    </a:lnT>
                  </a:tcPr>
                </a:tc>
                <a:tc>
                  <a:txBody>
                    <a:bodyPr/>
                    <a:lstStyle/>
                    <a:p>
                      <a:pPr lvl="0"/>
                      <a:endParaRPr lang="en-US" sz="800" b="0" i="0" dirty="0">
                        <a:latin typeface="+mn-lt"/>
                      </a:endParaRPr>
                    </a:p>
                  </a:txBody>
                  <a:tcPr anchor="ctr">
                    <a:lnT w="12700" cap="flat" cmpd="sng" algn="ctr">
                      <a:solidFill>
                        <a:schemeClr val="tx1"/>
                      </a:solidFill>
                      <a:prstDash val="solid"/>
                      <a:round/>
                      <a:headEnd type="none" w="med" len="med"/>
                      <a:tailEnd type="none" w="med" len="med"/>
                    </a:lnT>
                  </a:tcPr>
                </a:tc>
                <a:tc>
                  <a:txBody>
                    <a:bodyPr/>
                    <a:lstStyle/>
                    <a:p>
                      <a:pPr lvl="0"/>
                      <a:r>
                        <a:rPr lang="en-US" sz="800" b="0" i="0" dirty="0">
                          <a:latin typeface="+mn-lt"/>
                        </a:rPr>
                        <a:t>Ledger</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388055">
                <a:tc>
                  <a:txBody>
                    <a:bodyPr/>
                    <a:lstStyle/>
                    <a:p>
                      <a:pPr lvl="0"/>
                      <a:r>
                        <a:rPr lang="en-US" sz="800" b="0" i="0" dirty="0">
                          <a:latin typeface="+mn-lt"/>
                        </a:rPr>
                        <a:t>Committing Peer</a:t>
                      </a:r>
                    </a:p>
                  </a:txBody>
                  <a:tcPr anchor="ctr">
                    <a:lnL w="12700" cap="flat" cmpd="sng" algn="ctr">
                      <a:solidFill>
                        <a:schemeClr val="tx1"/>
                      </a:solidFill>
                      <a:prstDash val="solid"/>
                      <a:round/>
                      <a:headEnd type="none" w="med" len="med"/>
                      <a:tailEnd type="none" w="med" len="med"/>
                    </a:lnL>
                  </a:tcPr>
                </a:tc>
                <a:tc>
                  <a:txBody>
                    <a:bodyPr/>
                    <a:lstStyle/>
                    <a:p>
                      <a:pPr lvl="0"/>
                      <a:endParaRPr lang="en-US" sz="800" b="0" i="0" dirty="0">
                        <a:latin typeface="+mn-lt"/>
                      </a:endParaRPr>
                    </a:p>
                  </a:txBody>
                  <a:tcPr anchor="ctr"/>
                </a:tc>
                <a:tc>
                  <a:txBody>
                    <a:bodyPr/>
                    <a:lstStyle/>
                    <a:p>
                      <a:pPr lvl="0"/>
                      <a:endParaRPr lang="en-US" sz="800" b="0" i="0" dirty="0">
                        <a:latin typeface="+mn-lt"/>
                      </a:endParaRPr>
                    </a:p>
                  </a:txBody>
                  <a:tcPr anchor="ct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800" b="0" i="0" dirty="0">
                          <a:latin typeface="+mn-lt"/>
                        </a:rPr>
                        <a:t>Application</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388055">
                <a:tc>
                  <a:txBody>
                    <a:bodyPr/>
                    <a:lstStyle/>
                    <a:p>
                      <a:pPr lvl="0"/>
                      <a:r>
                        <a:rPr lang="en-US" sz="800" b="0" i="0" dirty="0">
                          <a:latin typeface="+mn-lt"/>
                        </a:rPr>
                        <a:t>Ordering</a:t>
                      </a:r>
                      <a:r>
                        <a:rPr lang="en-US" sz="800" b="0" i="0" baseline="0" dirty="0">
                          <a:latin typeface="+mn-lt"/>
                        </a:rPr>
                        <a:t> Node</a:t>
                      </a:r>
                      <a:endParaRPr lang="en-US" sz="800" b="0" i="0" dirty="0">
                        <a:latin typeface="+mn-lt"/>
                      </a:endParaRPr>
                    </a:p>
                  </a:txBody>
                  <a:tcPr anchor="ctr">
                    <a:lnL w="12700" cap="flat" cmpd="sng" algn="ctr">
                      <a:solidFill>
                        <a:schemeClr val="tx1"/>
                      </a:solidFill>
                      <a:prstDash val="solid"/>
                      <a:round/>
                      <a:headEnd type="none" w="med" len="med"/>
                      <a:tailEnd type="none" w="med" len="med"/>
                    </a:lnL>
                  </a:tcPr>
                </a:tc>
                <a:tc>
                  <a:txBody>
                    <a:bodyPr/>
                    <a:lstStyle/>
                    <a:p>
                      <a:pPr lvl="0"/>
                      <a:endParaRPr lang="en-US" sz="800" b="0" i="0" dirty="0">
                        <a:latin typeface="+mn-lt"/>
                      </a:endParaRPr>
                    </a:p>
                  </a:txBody>
                  <a:tcPr anchor="ctr"/>
                </a:tc>
                <a:tc>
                  <a:txBody>
                    <a:bodyPr/>
                    <a:lstStyle/>
                    <a:p>
                      <a:pPr lvl="0"/>
                      <a:endParaRPr lang="en-US" sz="800" b="0" i="0" dirty="0">
                        <a:latin typeface="+mn-lt"/>
                      </a:endParaRPr>
                    </a:p>
                  </a:txBody>
                  <a:tcPr anchor="ctr"/>
                </a:tc>
                <a:tc>
                  <a:txBody>
                    <a:bodyPr/>
                    <a:lstStyle/>
                    <a:p>
                      <a:pPr lvl="0"/>
                      <a:endParaRPr lang="en-US" sz="800" b="0" i="0" dirty="0">
                        <a:latin typeface="+mn-lt"/>
                      </a:endParaRP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388055">
                <a:tc>
                  <a:txBody>
                    <a:bodyPr/>
                    <a:lstStyle/>
                    <a:p>
                      <a:pPr lvl="0"/>
                      <a:r>
                        <a:rPr lang="en-US" sz="800" b="0" i="0" dirty="0">
                          <a:latin typeface="+mn-lt"/>
                        </a:rPr>
                        <a:t>Smart</a:t>
                      </a:r>
                      <a:r>
                        <a:rPr lang="en-US" sz="800" b="0" i="0" baseline="0" dirty="0">
                          <a:latin typeface="+mn-lt"/>
                        </a:rPr>
                        <a:t> Contract</a:t>
                      </a:r>
                    </a:p>
                    <a:p>
                      <a:pPr lvl="0"/>
                      <a:r>
                        <a:rPr lang="en-US" sz="800" b="0" i="0" baseline="0" dirty="0">
                          <a:latin typeface="+mn-lt"/>
                        </a:rPr>
                        <a:t>(</a:t>
                      </a:r>
                      <a:r>
                        <a:rPr lang="en-US" sz="800" b="0" i="0" baseline="0" dirty="0" err="1">
                          <a:latin typeface="+mn-lt"/>
                        </a:rPr>
                        <a:t>Chaincode</a:t>
                      </a:r>
                      <a:r>
                        <a:rPr lang="en-US" sz="800" b="0" i="0" baseline="0" dirty="0">
                          <a:latin typeface="+mn-lt"/>
                        </a:rPr>
                        <a:t>)</a:t>
                      </a:r>
                      <a:endParaRPr lang="en-US" sz="800" b="0" i="0" dirty="0">
                        <a:latin typeface="+mn-lt"/>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lvl="0"/>
                      <a:endParaRPr lang="en-US" sz="800" b="0" i="0" dirty="0">
                        <a:latin typeface="+mn-lt"/>
                      </a:endParaRPr>
                    </a:p>
                  </a:txBody>
                  <a:tcPr anchor="ctr">
                    <a:lnB w="12700" cap="flat" cmpd="sng" algn="ctr">
                      <a:solidFill>
                        <a:schemeClr val="tx1"/>
                      </a:solidFill>
                      <a:prstDash val="solid"/>
                      <a:round/>
                      <a:headEnd type="none" w="med" len="med"/>
                      <a:tailEnd type="none" w="med" len="med"/>
                    </a:lnB>
                  </a:tcPr>
                </a:tc>
                <a:tc>
                  <a:txBody>
                    <a:bodyPr/>
                    <a:lstStyle/>
                    <a:p>
                      <a:pPr lvl="0"/>
                      <a:endParaRPr lang="en-US" sz="800" b="0" i="0" dirty="0">
                        <a:latin typeface="+mn-lt"/>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800" b="0" i="0" dirty="0">
                          <a:latin typeface="+mn-lt"/>
                        </a:rPr>
                        <a:t>Endorsement</a:t>
                      </a:r>
                      <a:r>
                        <a:rPr lang="en-US" sz="800" b="0" i="0" baseline="0" dirty="0">
                          <a:latin typeface="+mn-lt"/>
                        </a:rPr>
                        <a:t> Policy</a:t>
                      </a:r>
                      <a:endParaRPr lang="en-US" sz="800" b="0" i="0" dirty="0">
                        <a:latin typeface="+mn-lt"/>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66" name="Rounded Rectangle 165"/>
          <p:cNvSpPr/>
          <p:nvPr/>
        </p:nvSpPr>
        <p:spPr>
          <a:xfrm>
            <a:off x="6885931" y="3610381"/>
            <a:ext cx="267251" cy="267300"/>
          </a:xfrm>
          <a:prstGeom prst="roundRect">
            <a:avLst/>
          </a:prstGeom>
          <a:solidFill>
            <a:srgbClr val="266FC0"/>
          </a:solidFill>
          <a:ln w="28575" cmpd="sng">
            <a:solidFill>
              <a:srgbClr val="266FC0"/>
            </a:solidFill>
          </a:ln>
        </p:spPr>
        <p:style>
          <a:lnRef idx="1">
            <a:schemeClr val="accent1"/>
          </a:lnRef>
          <a:fillRef idx="3">
            <a:schemeClr val="accent1"/>
          </a:fillRef>
          <a:effectRef idx="2">
            <a:schemeClr val="accent1"/>
          </a:effectRef>
          <a:fontRef idx="minor">
            <a:schemeClr val="lt1"/>
          </a:fontRef>
        </p:style>
        <p:txBody>
          <a:bodyPr tIns="36000" bIns="36000" rtlCol="0" anchor="ctr"/>
          <a:lstStyle/>
          <a:p>
            <a:pPr algn="ctr"/>
            <a:endParaRPr lang="en-US" sz="750" dirty="0">
              <a:solidFill>
                <a:srgbClr val="000000"/>
              </a:solidFill>
            </a:endParaRPr>
          </a:p>
        </p:txBody>
      </p:sp>
      <p:sp>
        <p:nvSpPr>
          <p:cNvPr id="167" name="Rounded Rectangle 166"/>
          <p:cNvSpPr/>
          <p:nvPr/>
        </p:nvSpPr>
        <p:spPr>
          <a:xfrm>
            <a:off x="6886850" y="3991183"/>
            <a:ext cx="267251" cy="267300"/>
          </a:xfrm>
          <a:prstGeom prst="roundRect">
            <a:avLst/>
          </a:prstGeom>
          <a:solidFill>
            <a:schemeClr val="bg1">
              <a:lumMod val="85000"/>
            </a:schemeClr>
          </a:solidFill>
          <a:ln w="28575" cmpd="sng">
            <a:solidFill>
              <a:srgbClr val="266F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50" dirty="0">
              <a:solidFill>
                <a:srgbClr val="000000"/>
              </a:solidFill>
            </a:endParaRPr>
          </a:p>
        </p:txBody>
      </p:sp>
      <p:sp>
        <p:nvSpPr>
          <p:cNvPr id="169" name="Rounded Rectangle 168"/>
          <p:cNvSpPr/>
          <p:nvPr/>
        </p:nvSpPr>
        <p:spPr>
          <a:xfrm>
            <a:off x="6885930" y="4351426"/>
            <a:ext cx="267251" cy="267300"/>
          </a:xfrm>
          <a:prstGeom prst="roundRect">
            <a:avLst/>
          </a:prstGeom>
          <a:solidFill>
            <a:srgbClr val="11D358"/>
          </a:solidFill>
          <a:ln w="28575" cmpd="sng">
            <a:solidFill>
              <a:srgbClr val="266F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50" dirty="0">
              <a:solidFill>
                <a:srgbClr val="000000"/>
              </a:solidFill>
            </a:endParaRPr>
          </a:p>
        </p:txBody>
      </p:sp>
      <p:sp>
        <p:nvSpPr>
          <p:cNvPr id="171" name="Rounded Rectangle 170"/>
          <p:cNvSpPr/>
          <p:nvPr/>
        </p:nvSpPr>
        <p:spPr>
          <a:xfrm>
            <a:off x="6885930" y="4737137"/>
            <a:ext cx="267251" cy="267300"/>
          </a:xfrm>
          <a:prstGeom prst="roundRect">
            <a:avLst/>
          </a:prstGeom>
          <a:solidFill>
            <a:srgbClr val="FFC000"/>
          </a:solidFill>
          <a:ln w="28575" cmpd="sng">
            <a:solidFill>
              <a:srgbClr val="266F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50" dirty="0">
              <a:solidFill>
                <a:srgbClr val="000000"/>
              </a:solidFill>
            </a:endParaRPr>
          </a:p>
        </p:txBody>
      </p:sp>
      <p:grpSp>
        <p:nvGrpSpPr>
          <p:cNvPr id="172" name="Group 171"/>
          <p:cNvGrpSpPr/>
          <p:nvPr/>
        </p:nvGrpSpPr>
        <p:grpSpPr>
          <a:xfrm>
            <a:off x="7331307" y="3667950"/>
            <a:ext cx="432016" cy="114300"/>
            <a:chOff x="2259061" y="4546976"/>
            <a:chExt cx="576021" cy="152400"/>
          </a:xfrm>
          <a:solidFill>
            <a:srgbClr val="266FC0"/>
          </a:solidFill>
        </p:grpSpPr>
        <p:sp>
          <p:nvSpPr>
            <p:cNvPr id="174" name="Rectangle 173"/>
            <p:cNvSpPr/>
            <p:nvPr/>
          </p:nvSpPr>
          <p:spPr>
            <a:xfrm>
              <a:off x="2259061" y="4546976"/>
              <a:ext cx="145473"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5" name="Rectangle 174"/>
            <p:cNvSpPr/>
            <p:nvPr/>
          </p:nvSpPr>
          <p:spPr>
            <a:xfrm>
              <a:off x="2475990" y="4546976"/>
              <a:ext cx="145473"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6" name="Rectangle 175"/>
            <p:cNvSpPr/>
            <p:nvPr/>
          </p:nvSpPr>
          <p:spPr>
            <a:xfrm>
              <a:off x="2689609" y="4546976"/>
              <a:ext cx="145473"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177" name="Straight Connector 176"/>
            <p:cNvCxnSpPr/>
            <p:nvPr/>
          </p:nvCxnSpPr>
          <p:spPr>
            <a:xfrm>
              <a:off x="2404534" y="4623176"/>
              <a:ext cx="285075" cy="0"/>
            </a:xfrm>
            <a:prstGeom prst="line">
              <a:avLst/>
            </a:prstGeom>
            <a:grpFill/>
            <a:ln w="19050" cmpd="sng">
              <a:solidFill>
                <a:srgbClr val="266FC0"/>
              </a:solidFill>
              <a:prstDash val="solid"/>
              <a:tailEnd type="none"/>
            </a:ln>
            <a:effectLst/>
          </p:spPr>
          <p:style>
            <a:lnRef idx="2">
              <a:schemeClr val="accent1"/>
            </a:lnRef>
            <a:fillRef idx="0">
              <a:schemeClr val="accent1"/>
            </a:fillRef>
            <a:effectRef idx="1">
              <a:schemeClr val="accent1"/>
            </a:effectRef>
            <a:fontRef idx="minor">
              <a:schemeClr val="tx1"/>
            </a:fontRef>
          </p:style>
        </p:cxnSp>
      </p:grpSp>
      <p:sp>
        <p:nvSpPr>
          <p:cNvPr id="178" name="Folded Corner 177"/>
          <p:cNvSpPr/>
          <p:nvPr/>
        </p:nvSpPr>
        <p:spPr>
          <a:xfrm>
            <a:off x="7424776" y="4744307"/>
            <a:ext cx="268358" cy="257651"/>
          </a:xfrm>
          <a:prstGeom prst="foldedCorner">
            <a:avLst/>
          </a:prstGeom>
          <a:solidFill>
            <a:srgbClr val="F7ADFF"/>
          </a:solidFill>
          <a:ln>
            <a:solidFill>
              <a:srgbClr val="3C75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cxnSp>
        <p:nvCxnSpPr>
          <p:cNvPr id="179" name="Straight Connector 178"/>
          <p:cNvCxnSpPr/>
          <p:nvPr/>
        </p:nvCxnSpPr>
        <p:spPr>
          <a:xfrm>
            <a:off x="7153181" y="4870787"/>
            <a:ext cx="271595" cy="2346"/>
          </a:xfrm>
          <a:prstGeom prst="line">
            <a:avLst/>
          </a:prstGeom>
          <a:ln w="6350" cmpd="sng">
            <a:solidFill>
              <a:srgbClr val="3C75BD"/>
            </a:solidFill>
            <a:prstDash val="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80" name="TextBox 179"/>
          <p:cNvSpPr txBox="1"/>
          <p:nvPr/>
        </p:nvSpPr>
        <p:spPr>
          <a:xfrm>
            <a:off x="5886818" y="3307480"/>
            <a:ext cx="388248" cy="215444"/>
          </a:xfrm>
          <a:prstGeom prst="rect">
            <a:avLst/>
          </a:prstGeom>
          <a:noFill/>
        </p:spPr>
        <p:txBody>
          <a:bodyPr wrap="none" rtlCol="0">
            <a:spAutoFit/>
          </a:bodyPr>
          <a:lstStyle/>
          <a:p>
            <a:r>
              <a:rPr lang="en-US" sz="800" dirty="0"/>
              <a:t>Key:</a:t>
            </a:r>
          </a:p>
        </p:txBody>
      </p:sp>
      <p:sp>
        <p:nvSpPr>
          <p:cNvPr id="207" name="Rounded Rectangle 206"/>
          <p:cNvSpPr/>
          <p:nvPr/>
        </p:nvSpPr>
        <p:spPr>
          <a:xfrm>
            <a:off x="7416621" y="3991183"/>
            <a:ext cx="267251" cy="267300"/>
          </a:xfrm>
          <a:prstGeom prst="roundRect">
            <a:avLst/>
          </a:prstGeom>
          <a:noFill/>
          <a:ln w="28575" cmpd="sng">
            <a:solidFill>
              <a:srgbClr val="266FC0"/>
            </a:solidFill>
          </a:ln>
        </p:spPr>
        <p:style>
          <a:lnRef idx="1">
            <a:schemeClr val="accent1"/>
          </a:lnRef>
          <a:fillRef idx="3">
            <a:schemeClr val="accent1"/>
          </a:fillRef>
          <a:effectRef idx="2">
            <a:schemeClr val="accent1"/>
          </a:effectRef>
          <a:fontRef idx="minor">
            <a:schemeClr val="lt1"/>
          </a:fontRef>
        </p:style>
        <p:txBody>
          <a:bodyPr tIns="36000" bIns="36000" rtlCol="0" anchor="ctr"/>
          <a:lstStyle/>
          <a:p>
            <a:pPr algn="ctr"/>
            <a:endParaRPr lang="en-US" sz="750" dirty="0">
              <a:solidFill>
                <a:srgbClr val="000000"/>
              </a:solidFill>
            </a:endParaRPr>
          </a:p>
        </p:txBody>
      </p:sp>
      <p:grpSp>
        <p:nvGrpSpPr>
          <p:cNvPr id="103" name="Group 102"/>
          <p:cNvGrpSpPr/>
          <p:nvPr/>
        </p:nvGrpSpPr>
        <p:grpSpPr>
          <a:xfrm>
            <a:off x="3697997" y="2237014"/>
            <a:ext cx="1709316" cy="1609006"/>
            <a:chOff x="3620745" y="2847577"/>
            <a:chExt cx="1709316" cy="1609006"/>
          </a:xfrm>
        </p:grpSpPr>
        <p:sp>
          <p:nvSpPr>
            <p:cNvPr id="104" name="Rounded Rectangle 103"/>
            <p:cNvSpPr/>
            <p:nvPr/>
          </p:nvSpPr>
          <p:spPr>
            <a:xfrm>
              <a:off x="3620745" y="2847577"/>
              <a:ext cx="1709316" cy="1609006"/>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5" name="Rounded Rectangle 104"/>
            <p:cNvSpPr/>
            <p:nvPr/>
          </p:nvSpPr>
          <p:spPr>
            <a:xfrm>
              <a:off x="3767821" y="3711053"/>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O</a:t>
              </a:r>
            </a:p>
          </p:txBody>
        </p:sp>
        <p:sp>
          <p:nvSpPr>
            <p:cNvPr id="106" name="Rounded Rectangle 105"/>
            <p:cNvSpPr/>
            <p:nvPr/>
          </p:nvSpPr>
          <p:spPr>
            <a:xfrm>
              <a:off x="3767821" y="2964728"/>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O</a:t>
              </a:r>
            </a:p>
          </p:txBody>
        </p:sp>
        <p:sp>
          <p:nvSpPr>
            <p:cNvPr id="107" name="Rounded Rectangle 106"/>
            <p:cNvSpPr/>
            <p:nvPr/>
          </p:nvSpPr>
          <p:spPr>
            <a:xfrm>
              <a:off x="4580786" y="2967493"/>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O</a:t>
              </a:r>
            </a:p>
          </p:txBody>
        </p:sp>
        <p:cxnSp>
          <p:nvCxnSpPr>
            <p:cNvPr id="108" name="Straight Connector 107"/>
            <p:cNvCxnSpPr/>
            <p:nvPr/>
          </p:nvCxnSpPr>
          <p:spPr>
            <a:xfrm>
              <a:off x="4366020" y="3263828"/>
              <a:ext cx="214766" cy="2765"/>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4366020" y="4010153"/>
              <a:ext cx="209384" cy="3812"/>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4066921" y="3562927"/>
              <a:ext cx="0" cy="148126"/>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H="1">
              <a:off x="4874504" y="3565692"/>
              <a:ext cx="5382" cy="149173"/>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4341787" y="3536576"/>
              <a:ext cx="288095" cy="214810"/>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flipV="1">
              <a:off x="4341787" y="3530645"/>
              <a:ext cx="281287" cy="220741"/>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14" name="Rounded Rectangle 113"/>
            <p:cNvSpPr/>
            <p:nvPr/>
          </p:nvSpPr>
          <p:spPr>
            <a:xfrm>
              <a:off x="4575404" y="3714865"/>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O</a:t>
              </a:r>
            </a:p>
          </p:txBody>
        </p:sp>
      </p:grpSp>
      <p:sp>
        <p:nvSpPr>
          <p:cNvPr id="115" name="Rounded Rectangle 114"/>
          <p:cNvSpPr/>
          <p:nvPr/>
        </p:nvSpPr>
        <p:spPr>
          <a:xfrm>
            <a:off x="2103532" y="1098527"/>
            <a:ext cx="598199" cy="5981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E</a:t>
            </a:r>
            <a:r>
              <a:rPr lang="en-US" sz="2400" baseline="-25000" dirty="0">
                <a:solidFill>
                  <a:schemeClr val="bg1"/>
                </a:solidFill>
              </a:rPr>
              <a:t>0</a:t>
            </a:r>
            <a:endParaRPr lang="en-US" sz="2400" dirty="0">
              <a:solidFill>
                <a:schemeClr val="bg1"/>
              </a:solidFill>
            </a:endParaRPr>
          </a:p>
        </p:txBody>
      </p:sp>
      <p:sp>
        <p:nvSpPr>
          <p:cNvPr id="116" name="Rounded Rectangle 115"/>
          <p:cNvSpPr/>
          <p:nvPr/>
        </p:nvSpPr>
        <p:spPr>
          <a:xfrm>
            <a:off x="2103532" y="2122013"/>
            <a:ext cx="598199" cy="5981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E</a:t>
            </a:r>
            <a:r>
              <a:rPr lang="en-US" sz="2400" baseline="-25000" dirty="0">
                <a:solidFill>
                  <a:schemeClr val="bg1"/>
                </a:solidFill>
              </a:rPr>
              <a:t>1</a:t>
            </a:r>
            <a:endParaRPr lang="en-US" sz="2400" dirty="0">
              <a:solidFill>
                <a:schemeClr val="bg1"/>
              </a:solidFill>
            </a:endParaRPr>
          </a:p>
        </p:txBody>
      </p:sp>
      <p:sp>
        <p:nvSpPr>
          <p:cNvPr id="117" name="Rounded Rectangle 116"/>
          <p:cNvSpPr/>
          <p:nvPr/>
        </p:nvSpPr>
        <p:spPr>
          <a:xfrm>
            <a:off x="2103532" y="3145499"/>
            <a:ext cx="598199" cy="5981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E</a:t>
            </a:r>
            <a:r>
              <a:rPr lang="en-US" sz="2400" baseline="-25000" dirty="0">
                <a:solidFill>
                  <a:schemeClr val="bg1"/>
                </a:solidFill>
              </a:rPr>
              <a:t>2</a:t>
            </a:r>
            <a:endParaRPr lang="en-US" sz="2400" dirty="0">
              <a:solidFill>
                <a:schemeClr val="bg1"/>
              </a:solidFill>
            </a:endParaRPr>
          </a:p>
        </p:txBody>
      </p:sp>
      <p:sp>
        <p:nvSpPr>
          <p:cNvPr id="118" name="Folded Corner 117"/>
          <p:cNvSpPr/>
          <p:nvPr/>
        </p:nvSpPr>
        <p:spPr>
          <a:xfrm>
            <a:off x="3144777" y="3191171"/>
            <a:ext cx="350351" cy="342033"/>
          </a:xfrm>
          <a:prstGeom prst="foldedCorner">
            <a:avLst/>
          </a:prstGeom>
          <a:solidFill>
            <a:srgbClr val="F7ADF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a:t>
            </a:r>
            <a:endParaRPr lang="en-US" sz="1200" baseline="-25000" dirty="0">
              <a:solidFill>
                <a:schemeClr val="tx1"/>
              </a:solidFill>
            </a:endParaRPr>
          </a:p>
        </p:txBody>
      </p:sp>
      <p:sp>
        <p:nvSpPr>
          <p:cNvPr id="119" name="Rounded Rectangle 118"/>
          <p:cNvSpPr/>
          <p:nvPr/>
        </p:nvSpPr>
        <p:spPr>
          <a:xfrm>
            <a:off x="4756297" y="1101030"/>
            <a:ext cx="598199" cy="598199"/>
          </a:xfrm>
          <a:prstGeom prst="roundRect">
            <a:avLst/>
          </a:prstGeom>
          <a:solidFill>
            <a:schemeClr val="bg1">
              <a:lumMod val="85000"/>
            </a:schemeClr>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P</a:t>
            </a:r>
            <a:r>
              <a:rPr lang="en-US" sz="2400" baseline="-25000" dirty="0">
                <a:solidFill>
                  <a:srgbClr val="000000"/>
                </a:solidFill>
              </a:rPr>
              <a:t>4</a:t>
            </a:r>
            <a:endParaRPr lang="en-US" sz="2400" dirty="0">
              <a:solidFill>
                <a:srgbClr val="000000"/>
              </a:solidFill>
            </a:endParaRPr>
          </a:p>
        </p:txBody>
      </p:sp>
      <p:sp>
        <p:nvSpPr>
          <p:cNvPr id="120" name="Rounded Rectangle 119"/>
          <p:cNvSpPr/>
          <p:nvPr/>
        </p:nvSpPr>
        <p:spPr>
          <a:xfrm>
            <a:off x="3432034" y="1097487"/>
            <a:ext cx="598199" cy="598199"/>
          </a:xfrm>
          <a:prstGeom prst="roundRect">
            <a:avLst/>
          </a:prstGeom>
          <a:solidFill>
            <a:schemeClr val="bg1">
              <a:lumMod val="85000"/>
            </a:schemeClr>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P</a:t>
            </a:r>
            <a:r>
              <a:rPr lang="en-US" sz="2400" baseline="-25000" dirty="0">
                <a:solidFill>
                  <a:srgbClr val="000000"/>
                </a:solidFill>
              </a:rPr>
              <a:t>3</a:t>
            </a:r>
            <a:endParaRPr lang="en-US" sz="2400" dirty="0">
              <a:solidFill>
                <a:srgbClr val="000000"/>
              </a:solidFill>
            </a:endParaRPr>
          </a:p>
        </p:txBody>
      </p:sp>
      <p:sp>
        <p:nvSpPr>
          <p:cNvPr id="121" name="Rounded Rectangle 120"/>
          <p:cNvSpPr/>
          <p:nvPr/>
        </p:nvSpPr>
        <p:spPr>
          <a:xfrm>
            <a:off x="2715181" y="1568643"/>
            <a:ext cx="27753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rgbClr val="000000"/>
                </a:solidFill>
              </a:rPr>
              <a:t>A</a:t>
            </a:r>
          </a:p>
        </p:txBody>
      </p:sp>
      <p:sp>
        <p:nvSpPr>
          <p:cNvPr id="122" name="Rounded Rectangle 121"/>
          <p:cNvSpPr/>
          <p:nvPr/>
        </p:nvSpPr>
        <p:spPr>
          <a:xfrm>
            <a:off x="2916238" y="1636604"/>
            <a:ext cx="25230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rgbClr val="000000"/>
                </a:solidFill>
              </a:rPr>
              <a:t>B</a:t>
            </a:r>
          </a:p>
        </p:txBody>
      </p:sp>
      <p:sp>
        <p:nvSpPr>
          <p:cNvPr id="123" name="Rounded Rectangle 122"/>
          <p:cNvSpPr/>
          <p:nvPr/>
        </p:nvSpPr>
        <p:spPr>
          <a:xfrm>
            <a:off x="2715181" y="2592129"/>
            <a:ext cx="27753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rgbClr val="000000"/>
                </a:solidFill>
              </a:rPr>
              <a:t>A</a:t>
            </a:r>
          </a:p>
        </p:txBody>
      </p:sp>
      <p:sp>
        <p:nvSpPr>
          <p:cNvPr id="124" name="Rounded Rectangle 123"/>
          <p:cNvSpPr/>
          <p:nvPr/>
        </p:nvSpPr>
        <p:spPr>
          <a:xfrm>
            <a:off x="2916238" y="2660090"/>
            <a:ext cx="25230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rgbClr val="000000"/>
                </a:solidFill>
              </a:rPr>
              <a:t>B</a:t>
            </a:r>
          </a:p>
        </p:txBody>
      </p:sp>
      <p:sp>
        <p:nvSpPr>
          <p:cNvPr id="132" name="Rounded Rectangle 131"/>
          <p:cNvSpPr/>
          <p:nvPr/>
        </p:nvSpPr>
        <p:spPr>
          <a:xfrm>
            <a:off x="2715181" y="3615615"/>
            <a:ext cx="27753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rgbClr val="000000"/>
                </a:solidFill>
              </a:rPr>
              <a:t>A</a:t>
            </a:r>
          </a:p>
        </p:txBody>
      </p:sp>
      <p:sp>
        <p:nvSpPr>
          <p:cNvPr id="133" name="Rounded Rectangle 132"/>
          <p:cNvSpPr/>
          <p:nvPr/>
        </p:nvSpPr>
        <p:spPr>
          <a:xfrm>
            <a:off x="2916238" y="3682858"/>
            <a:ext cx="25230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rgbClr val="000000"/>
                </a:solidFill>
              </a:rPr>
              <a:t>B</a:t>
            </a:r>
          </a:p>
        </p:txBody>
      </p:sp>
      <p:sp>
        <p:nvSpPr>
          <p:cNvPr id="134" name="Rounded Rectangle 133"/>
          <p:cNvSpPr/>
          <p:nvPr/>
        </p:nvSpPr>
        <p:spPr>
          <a:xfrm>
            <a:off x="4043683" y="1566885"/>
            <a:ext cx="27753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rgbClr val="000000"/>
                </a:solidFill>
              </a:rPr>
              <a:t>A</a:t>
            </a:r>
          </a:p>
        </p:txBody>
      </p:sp>
      <p:sp>
        <p:nvSpPr>
          <p:cNvPr id="135" name="Rounded Rectangle 134"/>
          <p:cNvSpPr/>
          <p:nvPr/>
        </p:nvSpPr>
        <p:spPr>
          <a:xfrm>
            <a:off x="4244740" y="1634846"/>
            <a:ext cx="25230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rgbClr val="000000"/>
                </a:solidFill>
              </a:rPr>
              <a:t>D</a:t>
            </a:r>
          </a:p>
        </p:txBody>
      </p:sp>
      <p:grpSp>
        <p:nvGrpSpPr>
          <p:cNvPr id="190" name="Group 189"/>
          <p:cNvGrpSpPr/>
          <p:nvPr/>
        </p:nvGrpSpPr>
        <p:grpSpPr>
          <a:xfrm>
            <a:off x="0" y="2025595"/>
            <a:ext cx="944684" cy="809462"/>
            <a:chOff x="0" y="2025595"/>
            <a:chExt cx="944684" cy="809462"/>
          </a:xfrm>
        </p:grpSpPr>
        <p:sp>
          <p:nvSpPr>
            <p:cNvPr id="191" name="Rectangle 190"/>
            <p:cNvSpPr/>
            <p:nvPr/>
          </p:nvSpPr>
          <p:spPr>
            <a:xfrm>
              <a:off x="0" y="2277703"/>
              <a:ext cx="742943" cy="338554"/>
            </a:xfrm>
            <a:prstGeom prst="rect">
              <a:avLst/>
            </a:prstGeom>
          </p:spPr>
          <p:txBody>
            <a:bodyPr wrap="square">
              <a:spAutoFit/>
            </a:bodyPr>
            <a:lstStyle/>
            <a:p>
              <a:pPr lvl="0" algn="ctr"/>
              <a:r>
                <a:rPr lang="en-US" sz="800" dirty="0">
                  <a:solidFill>
                    <a:prstClr val="black"/>
                  </a:solidFill>
                  <a:cs typeface="Calibri"/>
                </a:rPr>
                <a:t>Client</a:t>
              </a:r>
            </a:p>
            <a:p>
              <a:pPr lvl="0" algn="ctr"/>
              <a:r>
                <a:rPr lang="en-US" sz="800" dirty="0">
                  <a:solidFill>
                    <a:prstClr val="black"/>
                  </a:solidFill>
                  <a:cs typeface="Calibri"/>
                </a:rPr>
                <a:t>Application</a:t>
              </a:r>
            </a:p>
          </p:txBody>
        </p:sp>
        <p:grpSp>
          <p:nvGrpSpPr>
            <p:cNvPr id="192" name="Group 191"/>
            <p:cNvGrpSpPr/>
            <p:nvPr/>
          </p:nvGrpSpPr>
          <p:grpSpPr>
            <a:xfrm>
              <a:off x="93037" y="2025595"/>
              <a:ext cx="851647" cy="809462"/>
              <a:chOff x="265172" y="2308763"/>
              <a:chExt cx="712071" cy="676800"/>
            </a:xfrm>
          </p:grpSpPr>
          <p:sp>
            <p:nvSpPr>
              <p:cNvPr id="194" name="Rounded Rectangle 193"/>
              <p:cNvSpPr/>
              <p:nvPr/>
            </p:nvSpPr>
            <p:spPr>
              <a:xfrm>
                <a:off x="265172" y="2308763"/>
                <a:ext cx="712071" cy="67680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5" name="Straight Connector 194"/>
              <p:cNvCxnSpPr/>
              <p:nvPr/>
            </p:nvCxnSpPr>
            <p:spPr>
              <a:xfrm>
                <a:off x="736935" y="2308763"/>
                <a:ext cx="0" cy="676800"/>
              </a:xfrm>
              <a:prstGeom prst="line">
                <a:avLst/>
              </a:prstGeom>
              <a:ln w="28575" cmpd="sng">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193" name="TextBox 192"/>
            <p:cNvSpPr txBox="1"/>
            <p:nvPr/>
          </p:nvSpPr>
          <p:spPr>
            <a:xfrm>
              <a:off x="652491" y="2239123"/>
              <a:ext cx="270016" cy="461665"/>
            </a:xfrm>
            <a:prstGeom prst="rect">
              <a:avLst/>
            </a:prstGeom>
            <a:noFill/>
          </p:spPr>
          <p:txBody>
            <a:bodyPr wrap="square" rtlCol="0">
              <a:spAutoFit/>
            </a:bodyPr>
            <a:lstStyle/>
            <a:p>
              <a:r>
                <a:rPr lang="en-US" sz="800" dirty="0"/>
                <a:t>SDK</a:t>
              </a:r>
            </a:p>
          </p:txBody>
        </p:sp>
      </p:grpSp>
      <p:grpSp>
        <p:nvGrpSpPr>
          <p:cNvPr id="18" name="Group 17"/>
          <p:cNvGrpSpPr/>
          <p:nvPr/>
        </p:nvGrpSpPr>
        <p:grpSpPr>
          <a:xfrm>
            <a:off x="2060303" y="1751589"/>
            <a:ext cx="511399" cy="87748"/>
            <a:chOff x="2060303" y="1751589"/>
            <a:chExt cx="511399" cy="87748"/>
          </a:xfrm>
        </p:grpSpPr>
        <p:sp>
          <p:nvSpPr>
            <p:cNvPr id="137" name="Rectangle 136"/>
            <p:cNvSpPr/>
            <p:nvPr/>
          </p:nvSpPr>
          <p:spPr>
            <a:xfrm>
              <a:off x="2060303" y="1751594"/>
              <a:ext cx="93162" cy="877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38" name="Rectangle 137"/>
            <p:cNvSpPr/>
            <p:nvPr/>
          </p:nvSpPr>
          <p:spPr>
            <a:xfrm>
              <a:off x="2199226" y="1751589"/>
              <a:ext cx="93162" cy="877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41" name="Rectangle 140"/>
            <p:cNvSpPr/>
            <p:nvPr/>
          </p:nvSpPr>
          <p:spPr>
            <a:xfrm>
              <a:off x="2336029" y="1751594"/>
              <a:ext cx="93162" cy="877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cxnSp>
          <p:nvCxnSpPr>
            <p:cNvPr id="144" name="Straight Connector 143"/>
            <p:cNvCxnSpPr>
              <a:stCxn id="137" idx="3"/>
              <a:endCxn id="196" idx="1"/>
            </p:cNvCxnSpPr>
            <p:nvPr/>
          </p:nvCxnSpPr>
          <p:spPr>
            <a:xfrm flipV="1">
              <a:off x="2153465" y="1795461"/>
              <a:ext cx="325075" cy="5"/>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196" name="Rectangle 195"/>
            <p:cNvSpPr/>
            <p:nvPr/>
          </p:nvSpPr>
          <p:spPr>
            <a:xfrm>
              <a:off x="2478540" y="1751589"/>
              <a:ext cx="93162" cy="877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grpSp>
      <p:grpSp>
        <p:nvGrpSpPr>
          <p:cNvPr id="20" name="Group 19"/>
          <p:cNvGrpSpPr/>
          <p:nvPr/>
        </p:nvGrpSpPr>
        <p:grpSpPr>
          <a:xfrm>
            <a:off x="2064837" y="2787801"/>
            <a:ext cx="502329" cy="95613"/>
            <a:chOff x="2064837" y="2787801"/>
            <a:chExt cx="502329" cy="95613"/>
          </a:xfrm>
        </p:grpSpPr>
        <p:sp>
          <p:nvSpPr>
            <p:cNvPr id="146" name="Rectangle 145"/>
            <p:cNvSpPr/>
            <p:nvPr/>
          </p:nvSpPr>
          <p:spPr>
            <a:xfrm>
              <a:off x="2064837" y="2787806"/>
              <a:ext cx="93162" cy="9364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47" name="Rectangle 146"/>
            <p:cNvSpPr/>
            <p:nvPr/>
          </p:nvSpPr>
          <p:spPr>
            <a:xfrm>
              <a:off x="2203760" y="2787801"/>
              <a:ext cx="93162" cy="9364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48" name="Rectangle 147"/>
            <p:cNvSpPr/>
            <p:nvPr/>
          </p:nvSpPr>
          <p:spPr>
            <a:xfrm>
              <a:off x="2340563" y="2787806"/>
              <a:ext cx="93162" cy="9364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cxnSp>
          <p:nvCxnSpPr>
            <p:cNvPr id="158" name="Straight Connector 157"/>
            <p:cNvCxnSpPr>
              <a:stCxn id="146" idx="3"/>
              <a:endCxn id="197" idx="1"/>
            </p:cNvCxnSpPr>
            <p:nvPr/>
          </p:nvCxnSpPr>
          <p:spPr>
            <a:xfrm>
              <a:off x="2157999" y="2834627"/>
              <a:ext cx="316005" cy="1967"/>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197" name="Rectangle 196"/>
            <p:cNvSpPr/>
            <p:nvPr/>
          </p:nvSpPr>
          <p:spPr>
            <a:xfrm>
              <a:off x="2474004" y="2789773"/>
              <a:ext cx="93162" cy="9364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grpSp>
      <p:grpSp>
        <p:nvGrpSpPr>
          <p:cNvPr id="21" name="Group 20"/>
          <p:cNvGrpSpPr/>
          <p:nvPr/>
        </p:nvGrpSpPr>
        <p:grpSpPr>
          <a:xfrm>
            <a:off x="2068320" y="3810941"/>
            <a:ext cx="503382" cy="94781"/>
            <a:chOff x="2068320" y="3810941"/>
            <a:chExt cx="503382" cy="94781"/>
          </a:xfrm>
        </p:grpSpPr>
        <p:sp>
          <p:nvSpPr>
            <p:cNvPr id="164" name="Rectangle 163"/>
            <p:cNvSpPr/>
            <p:nvPr/>
          </p:nvSpPr>
          <p:spPr>
            <a:xfrm>
              <a:off x="2068320" y="3810946"/>
              <a:ext cx="93162" cy="93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65" name="Rectangle 164"/>
            <p:cNvSpPr/>
            <p:nvPr/>
          </p:nvSpPr>
          <p:spPr>
            <a:xfrm>
              <a:off x="2207243" y="3810941"/>
              <a:ext cx="93162" cy="93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68" name="Rectangle 167"/>
            <p:cNvSpPr/>
            <p:nvPr/>
          </p:nvSpPr>
          <p:spPr>
            <a:xfrm>
              <a:off x="2344046" y="3810946"/>
              <a:ext cx="93162" cy="93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cxnSp>
          <p:nvCxnSpPr>
            <p:cNvPr id="170" name="Straight Connector 169"/>
            <p:cNvCxnSpPr>
              <a:stCxn id="164" idx="3"/>
              <a:endCxn id="198" idx="1"/>
            </p:cNvCxnSpPr>
            <p:nvPr/>
          </p:nvCxnSpPr>
          <p:spPr>
            <a:xfrm>
              <a:off x="2161482" y="3857766"/>
              <a:ext cx="317058" cy="1136"/>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198" name="Rectangle 197"/>
            <p:cNvSpPr/>
            <p:nvPr/>
          </p:nvSpPr>
          <p:spPr>
            <a:xfrm>
              <a:off x="2478540" y="3812082"/>
              <a:ext cx="93162" cy="93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grpSp>
      <p:grpSp>
        <p:nvGrpSpPr>
          <p:cNvPr id="24" name="Group 23"/>
          <p:cNvGrpSpPr/>
          <p:nvPr/>
        </p:nvGrpSpPr>
        <p:grpSpPr>
          <a:xfrm>
            <a:off x="3397334" y="1751133"/>
            <a:ext cx="507811" cy="88199"/>
            <a:chOff x="3397334" y="1751133"/>
            <a:chExt cx="507811" cy="88199"/>
          </a:xfrm>
        </p:grpSpPr>
        <p:sp>
          <p:nvSpPr>
            <p:cNvPr id="181" name="Rectangle 180"/>
            <p:cNvSpPr/>
            <p:nvPr/>
          </p:nvSpPr>
          <p:spPr>
            <a:xfrm>
              <a:off x="3397334" y="1751594"/>
              <a:ext cx="93162" cy="877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82" name="Rectangle 181"/>
            <p:cNvSpPr/>
            <p:nvPr/>
          </p:nvSpPr>
          <p:spPr>
            <a:xfrm>
              <a:off x="3536257" y="1751589"/>
              <a:ext cx="93162" cy="877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83" name="Rectangle 182"/>
            <p:cNvSpPr/>
            <p:nvPr/>
          </p:nvSpPr>
          <p:spPr>
            <a:xfrm>
              <a:off x="3673060" y="1751594"/>
              <a:ext cx="93162" cy="877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cxnSp>
          <p:nvCxnSpPr>
            <p:cNvPr id="184" name="Straight Connector 183"/>
            <p:cNvCxnSpPr>
              <a:stCxn id="181" idx="3"/>
              <a:endCxn id="199" idx="1"/>
            </p:cNvCxnSpPr>
            <p:nvPr/>
          </p:nvCxnSpPr>
          <p:spPr>
            <a:xfrm flipV="1">
              <a:off x="3490496" y="1795002"/>
              <a:ext cx="321487" cy="461"/>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199" name="Rectangle 198"/>
            <p:cNvSpPr/>
            <p:nvPr/>
          </p:nvSpPr>
          <p:spPr>
            <a:xfrm>
              <a:off x="3811983" y="1751133"/>
              <a:ext cx="93162" cy="877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grpSp>
      <p:grpSp>
        <p:nvGrpSpPr>
          <p:cNvPr id="23" name="Group 22"/>
          <p:cNvGrpSpPr/>
          <p:nvPr/>
        </p:nvGrpSpPr>
        <p:grpSpPr>
          <a:xfrm>
            <a:off x="4724837" y="1767807"/>
            <a:ext cx="504045" cy="80596"/>
            <a:chOff x="4724837" y="1767807"/>
            <a:chExt cx="504045" cy="80596"/>
          </a:xfrm>
        </p:grpSpPr>
        <p:sp>
          <p:nvSpPr>
            <p:cNvPr id="186" name="Rectangle 185"/>
            <p:cNvSpPr/>
            <p:nvPr/>
          </p:nvSpPr>
          <p:spPr>
            <a:xfrm>
              <a:off x="4724837" y="1767811"/>
              <a:ext cx="93162" cy="805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87" name="Rectangle 186"/>
            <p:cNvSpPr/>
            <p:nvPr/>
          </p:nvSpPr>
          <p:spPr>
            <a:xfrm>
              <a:off x="4863760" y="1767807"/>
              <a:ext cx="93162" cy="805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88" name="Rectangle 187"/>
            <p:cNvSpPr/>
            <p:nvPr/>
          </p:nvSpPr>
          <p:spPr>
            <a:xfrm>
              <a:off x="5000563" y="1767811"/>
              <a:ext cx="93162" cy="805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cxnSp>
          <p:nvCxnSpPr>
            <p:cNvPr id="189" name="Straight Connector 188"/>
            <p:cNvCxnSpPr>
              <a:endCxn id="200" idx="1"/>
            </p:cNvCxnSpPr>
            <p:nvPr/>
          </p:nvCxnSpPr>
          <p:spPr>
            <a:xfrm flipV="1">
              <a:off x="4817999" y="1808103"/>
              <a:ext cx="317721" cy="4"/>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200" name="Rectangle 199"/>
            <p:cNvSpPr/>
            <p:nvPr/>
          </p:nvSpPr>
          <p:spPr>
            <a:xfrm>
              <a:off x="5135720" y="1767807"/>
              <a:ext cx="93162" cy="805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grpSp>
      <p:sp>
        <p:nvSpPr>
          <p:cNvPr id="201" name="TextBox 200"/>
          <p:cNvSpPr txBox="1"/>
          <p:nvPr/>
        </p:nvSpPr>
        <p:spPr>
          <a:xfrm>
            <a:off x="2047043" y="1671167"/>
            <a:ext cx="125759" cy="338554"/>
          </a:xfrm>
          <a:prstGeom prst="rect">
            <a:avLst/>
          </a:prstGeom>
          <a:noFill/>
        </p:spPr>
        <p:txBody>
          <a:bodyPr wrap="square" rtlCol="0">
            <a:spAutoFit/>
          </a:bodyPr>
          <a:lstStyle/>
          <a:p>
            <a:pPr algn="ctr"/>
            <a:r>
              <a:rPr lang="en-US" sz="1600" dirty="0">
                <a:solidFill>
                  <a:schemeClr val="bg1"/>
                </a:solidFill>
              </a:rPr>
              <a:t>*</a:t>
            </a:r>
            <a:endParaRPr lang="en-US" sz="4000" dirty="0">
              <a:solidFill>
                <a:schemeClr val="bg1"/>
              </a:solidFill>
            </a:endParaRPr>
          </a:p>
        </p:txBody>
      </p:sp>
      <p:sp>
        <p:nvSpPr>
          <p:cNvPr id="202" name="TextBox 201"/>
          <p:cNvSpPr txBox="1"/>
          <p:nvPr/>
        </p:nvSpPr>
        <p:spPr>
          <a:xfrm>
            <a:off x="3383979" y="1671167"/>
            <a:ext cx="125759" cy="338554"/>
          </a:xfrm>
          <a:prstGeom prst="rect">
            <a:avLst/>
          </a:prstGeom>
          <a:noFill/>
        </p:spPr>
        <p:txBody>
          <a:bodyPr wrap="square" rtlCol="0">
            <a:spAutoFit/>
          </a:bodyPr>
          <a:lstStyle/>
          <a:p>
            <a:pPr algn="ctr"/>
            <a:r>
              <a:rPr lang="en-US" sz="1600" dirty="0">
                <a:solidFill>
                  <a:schemeClr val="bg1"/>
                </a:solidFill>
              </a:rPr>
              <a:t>*</a:t>
            </a:r>
            <a:endParaRPr lang="en-US" sz="4000" dirty="0">
              <a:solidFill>
                <a:schemeClr val="bg1"/>
              </a:solidFill>
            </a:endParaRPr>
          </a:p>
        </p:txBody>
      </p:sp>
      <p:sp>
        <p:nvSpPr>
          <p:cNvPr id="203" name="TextBox 202"/>
          <p:cNvSpPr txBox="1"/>
          <p:nvPr/>
        </p:nvSpPr>
        <p:spPr>
          <a:xfrm>
            <a:off x="4712527" y="1683611"/>
            <a:ext cx="125759" cy="338554"/>
          </a:xfrm>
          <a:prstGeom prst="rect">
            <a:avLst/>
          </a:prstGeom>
          <a:noFill/>
        </p:spPr>
        <p:txBody>
          <a:bodyPr wrap="square" rtlCol="0">
            <a:spAutoFit/>
          </a:bodyPr>
          <a:lstStyle/>
          <a:p>
            <a:pPr algn="ctr"/>
            <a:r>
              <a:rPr lang="en-US" sz="1600" dirty="0">
                <a:solidFill>
                  <a:schemeClr val="bg1"/>
                </a:solidFill>
              </a:rPr>
              <a:t>*</a:t>
            </a:r>
            <a:endParaRPr lang="en-US" sz="4000" dirty="0">
              <a:solidFill>
                <a:schemeClr val="bg1"/>
              </a:solidFill>
            </a:endParaRPr>
          </a:p>
        </p:txBody>
      </p:sp>
      <p:sp>
        <p:nvSpPr>
          <p:cNvPr id="204" name="TextBox 203"/>
          <p:cNvSpPr txBox="1"/>
          <p:nvPr/>
        </p:nvSpPr>
        <p:spPr>
          <a:xfrm>
            <a:off x="2047682" y="2706934"/>
            <a:ext cx="125759" cy="338554"/>
          </a:xfrm>
          <a:prstGeom prst="rect">
            <a:avLst/>
          </a:prstGeom>
          <a:noFill/>
        </p:spPr>
        <p:txBody>
          <a:bodyPr wrap="square" rtlCol="0">
            <a:spAutoFit/>
          </a:bodyPr>
          <a:lstStyle/>
          <a:p>
            <a:pPr algn="ctr"/>
            <a:r>
              <a:rPr lang="en-US" sz="1600" dirty="0">
                <a:solidFill>
                  <a:schemeClr val="bg1"/>
                </a:solidFill>
              </a:rPr>
              <a:t>*</a:t>
            </a:r>
            <a:endParaRPr lang="en-US" sz="4000" dirty="0">
              <a:solidFill>
                <a:schemeClr val="bg1"/>
              </a:solidFill>
            </a:endParaRPr>
          </a:p>
        </p:txBody>
      </p:sp>
      <p:sp>
        <p:nvSpPr>
          <p:cNvPr id="205" name="TextBox 204"/>
          <p:cNvSpPr txBox="1"/>
          <p:nvPr/>
        </p:nvSpPr>
        <p:spPr>
          <a:xfrm>
            <a:off x="2055243" y="3729729"/>
            <a:ext cx="125759" cy="338554"/>
          </a:xfrm>
          <a:prstGeom prst="rect">
            <a:avLst/>
          </a:prstGeom>
          <a:noFill/>
        </p:spPr>
        <p:txBody>
          <a:bodyPr wrap="square" rtlCol="0">
            <a:spAutoFit/>
          </a:bodyPr>
          <a:lstStyle/>
          <a:p>
            <a:pPr algn="ctr"/>
            <a:r>
              <a:rPr lang="en-US" sz="1600" dirty="0">
                <a:solidFill>
                  <a:schemeClr val="bg1"/>
                </a:solidFill>
              </a:rPr>
              <a:t>*</a:t>
            </a:r>
            <a:endParaRPr lang="en-US" sz="4000" dirty="0">
              <a:solidFill>
                <a:schemeClr val="bg1"/>
              </a:solidFill>
            </a:endParaRPr>
          </a:p>
        </p:txBody>
      </p:sp>
    </p:spTree>
    <p:extLst>
      <p:ext uri="{BB962C8B-B14F-4D97-AF65-F5344CB8AC3E}">
        <p14:creationId xmlns:p14="http://schemas.microsoft.com/office/powerpoint/2010/main" val="1458803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ounded Rectangle 135"/>
          <p:cNvSpPr/>
          <p:nvPr/>
        </p:nvSpPr>
        <p:spPr>
          <a:xfrm>
            <a:off x="1603976" y="868504"/>
            <a:ext cx="4033669" cy="3326871"/>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155" name="Group 154"/>
          <p:cNvGrpSpPr/>
          <p:nvPr/>
        </p:nvGrpSpPr>
        <p:grpSpPr>
          <a:xfrm>
            <a:off x="0" y="2025595"/>
            <a:ext cx="944684" cy="809462"/>
            <a:chOff x="0" y="2025595"/>
            <a:chExt cx="944684" cy="809462"/>
          </a:xfrm>
        </p:grpSpPr>
        <p:sp>
          <p:nvSpPr>
            <p:cNvPr id="156" name="Rectangle 155"/>
            <p:cNvSpPr/>
            <p:nvPr/>
          </p:nvSpPr>
          <p:spPr>
            <a:xfrm>
              <a:off x="0" y="2277703"/>
              <a:ext cx="742943" cy="338554"/>
            </a:xfrm>
            <a:prstGeom prst="rect">
              <a:avLst/>
            </a:prstGeom>
          </p:spPr>
          <p:txBody>
            <a:bodyPr wrap="square">
              <a:spAutoFit/>
            </a:bodyPr>
            <a:lstStyle/>
            <a:p>
              <a:pPr lvl="0" algn="ctr"/>
              <a:r>
                <a:rPr lang="en-US" sz="800" dirty="0">
                  <a:solidFill>
                    <a:prstClr val="black"/>
                  </a:solidFill>
                  <a:cs typeface="Calibri"/>
                </a:rPr>
                <a:t>Client</a:t>
              </a:r>
            </a:p>
            <a:p>
              <a:pPr lvl="0" algn="ctr"/>
              <a:r>
                <a:rPr lang="en-US" sz="800" dirty="0">
                  <a:solidFill>
                    <a:prstClr val="black"/>
                  </a:solidFill>
                  <a:cs typeface="Calibri"/>
                </a:rPr>
                <a:t>Application</a:t>
              </a:r>
            </a:p>
          </p:txBody>
        </p:sp>
        <p:grpSp>
          <p:nvGrpSpPr>
            <p:cNvPr id="157" name="Group 156"/>
            <p:cNvGrpSpPr/>
            <p:nvPr/>
          </p:nvGrpSpPr>
          <p:grpSpPr>
            <a:xfrm>
              <a:off x="93037" y="2025595"/>
              <a:ext cx="851647" cy="809462"/>
              <a:chOff x="265172" y="2308763"/>
              <a:chExt cx="712071" cy="676800"/>
            </a:xfrm>
          </p:grpSpPr>
          <p:sp>
            <p:nvSpPr>
              <p:cNvPr id="159" name="Rounded Rectangle 158"/>
              <p:cNvSpPr/>
              <p:nvPr/>
            </p:nvSpPr>
            <p:spPr>
              <a:xfrm>
                <a:off x="265172" y="2308763"/>
                <a:ext cx="712071" cy="67680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0" name="Straight Connector 159"/>
              <p:cNvCxnSpPr/>
              <p:nvPr/>
            </p:nvCxnSpPr>
            <p:spPr>
              <a:xfrm>
                <a:off x="736935" y="2308763"/>
                <a:ext cx="0" cy="676800"/>
              </a:xfrm>
              <a:prstGeom prst="line">
                <a:avLst/>
              </a:prstGeom>
              <a:ln w="28575" cmpd="sng">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158" name="TextBox 157"/>
            <p:cNvSpPr txBox="1"/>
            <p:nvPr/>
          </p:nvSpPr>
          <p:spPr>
            <a:xfrm>
              <a:off x="652491" y="2239123"/>
              <a:ext cx="270016" cy="461665"/>
            </a:xfrm>
            <a:prstGeom prst="rect">
              <a:avLst/>
            </a:prstGeom>
            <a:noFill/>
          </p:spPr>
          <p:txBody>
            <a:bodyPr wrap="square" rtlCol="0">
              <a:spAutoFit/>
            </a:bodyPr>
            <a:lstStyle/>
            <a:p>
              <a:r>
                <a:rPr lang="en-US" sz="800" dirty="0"/>
                <a:t>SDK</a:t>
              </a:r>
            </a:p>
          </p:txBody>
        </p:sp>
      </p:grpSp>
      <p:sp>
        <p:nvSpPr>
          <p:cNvPr id="161" name="TextBox 160"/>
          <p:cNvSpPr txBox="1"/>
          <p:nvPr/>
        </p:nvSpPr>
        <p:spPr>
          <a:xfrm>
            <a:off x="2559075" y="4182428"/>
            <a:ext cx="2247316" cy="276999"/>
          </a:xfrm>
          <a:prstGeom prst="rect">
            <a:avLst/>
          </a:prstGeom>
          <a:noFill/>
        </p:spPr>
        <p:txBody>
          <a:bodyPr wrap="square" rtlCol="0">
            <a:spAutoFit/>
          </a:bodyPr>
          <a:lstStyle/>
          <a:p>
            <a:pPr algn="ctr"/>
            <a:r>
              <a:rPr lang="en-US" sz="1200" dirty="0" err="1"/>
              <a:t>Hyperledger</a:t>
            </a:r>
            <a:r>
              <a:rPr lang="en-US" sz="1200" dirty="0"/>
              <a:t> Fabric Network</a:t>
            </a:r>
          </a:p>
        </p:txBody>
      </p:sp>
      <p:sp>
        <p:nvSpPr>
          <p:cNvPr id="162" name="TextBox 161"/>
          <p:cNvSpPr txBox="1"/>
          <p:nvPr/>
        </p:nvSpPr>
        <p:spPr>
          <a:xfrm>
            <a:off x="4023879" y="3854802"/>
            <a:ext cx="1071606" cy="230832"/>
          </a:xfrm>
          <a:prstGeom prst="rect">
            <a:avLst/>
          </a:prstGeom>
          <a:noFill/>
        </p:spPr>
        <p:txBody>
          <a:bodyPr wrap="square" rtlCol="0">
            <a:spAutoFit/>
          </a:bodyPr>
          <a:lstStyle/>
          <a:p>
            <a:r>
              <a:rPr lang="en-US" sz="900" dirty="0"/>
              <a:t>Ordering-Service</a:t>
            </a:r>
          </a:p>
        </p:txBody>
      </p:sp>
      <p:sp>
        <p:nvSpPr>
          <p:cNvPr id="206" name="Oval 205"/>
          <p:cNvSpPr/>
          <p:nvPr/>
        </p:nvSpPr>
        <p:spPr>
          <a:xfrm>
            <a:off x="1260273" y="2286438"/>
            <a:ext cx="225602" cy="231205"/>
          </a:xfrm>
          <a:prstGeom prst="ellipse">
            <a:avLst/>
          </a:prstGeom>
          <a:solidFill>
            <a:srgbClr val="FFFFFF"/>
          </a:solid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07" name="Oval 206"/>
          <p:cNvSpPr/>
          <p:nvPr/>
        </p:nvSpPr>
        <p:spPr>
          <a:xfrm>
            <a:off x="1223463" y="2317974"/>
            <a:ext cx="225602" cy="231205"/>
          </a:xfrm>
          <a:prstGeom prst="ellipse">
            <a:avLst/>
          </a:prstGeom>
          <a:solidFill>
            <a:srgbClr val="FFFFFF"/>
          </a:solid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1" name="Text Placeholder 10"/>
          <p:cNvSpPr>
            <a:spLocks noGrp="1"/>
          </p:cNvSpPr>
          <p:nvPr>
            <p:ph type="body" sz="quarter" idx="13"/>
          </p:nvPr>
        </p:nvSpPr>
        <p:spPr/>
        <p:txBody>
          <a:bodyPr/>
          <a:lstStyle/>
          <a:p>
            <a:r>
              <a:rPr lang="en-US" dirty="0">
                <a:latin typeface="+mn-lt"/>
              </a:rPr>
              <a:t>Sample transaction: Step 7/7 – Notify Transaction</a:t>
            </a:r>
          </a:p>
        </p:txBody>
      </p:sp>
      <p:sp>
        <p:nvSpPr>
          <p:cNvPr id="19" name="TextBox 18"/>
          <p:cNvSpPr txBox="1"/>
          <p:nvPr/>
        </p:nvSpPr>
        <p:spPr>
          <a:xfrm>
            <a:off x="5637645" y="868505"/>
            <a:ext cx="3506355" cy="1754326"/>
          </a:xfrm>
          <a:prstGeom prst="rect">
            <a:avLst/>
          </a:prstGeom>
          <a:noFill/>
        </p:spPr>
        <p:txBody>
          <a:bodyPr wrap="square" rtlCol="0">
            <a:spAutoFit/>
          </a:bodyPr>
          <a:lstStyle/>
          <a:p>
            <a:pPr algn="ctr"/>
            <a:r>
              <a:rPr lang="en-US" sz="1350" dirty="0">
                <a:solidFill>
                  <a:srgbClr val="FF0000"/>
                </a:solidFill>
              </a:rPr>
              <a:t>Committing peers notify applications</a:t>
            </a:r>
          </a:p>
          <a:p>
            <a:pPr marL="342900" indent="-342900">
              <a:buAutoNum type="arabicPeriod"/>
            </a:pPr>
            <a:endParaRPr lang="en-US" sz="1350" dirty="0"/>
          </a:p>
          <a:p>
            <a:pPr marL="228600" indent="-3175"/>
            <a:r>
              <a:rPr lang="en-US" sz="1350" dirty="0"/>
              <a:t>Applications can register to be notified when transactions succeed or fail, and when blocks are added to the ledger</a:t>
            </a:r>
          </a:p>
          <a:p>
            <a:pPr marL="228600" indent="-3175"/>
            <a:endParaRPr lang="en-US" sz="1350" dirty="0"/>
          </a:p>
          <a:p>
            <a:pPr marL="228600" indent="-3175"/>
            <a:r>
              <a:rPr lang="en-US" sz="1350" dirty="0"/>
              <a:t>Applications will be notified by each peer to which they are connected</a:t>
            </a:r>
          </a:p>
        </p:txBody>
      </p:sp>
      <p:cxnSp>
        <p:nvCxnSpPr>
          <p:cNvPr id="25" name="Elbow Connector 24"/>
          <p:cNvCxnSpPr>
            <a:stCxn id="124" idx="6"/>
          </p:cNvCxnSpPr>
          <p:nvPr/>
        </p:nvCxnSpPr>
        <p:spPr>
          <a:xfrm>
            <a:off x="1882258" y="1395518"/>
            <a:ext cx="221274" cy="2109"/>
          </a:xfrm>
          <a:prstGeom prst="bentConnector3">
            <a:avLst>
              <a:gd name="adj1" fmla="val 50000"/>
            </a:avLst>
          </a:prstGeom>
          <a:ln w="19050" cmpd="sng">
            <a:solidFill>
              <a:srgbClr val="FF0000"/>
            </a:solidFill>
            <a:prstDash val="sysDash"/>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4" name="Oval 123"/>
          <p:cNvSpPr/>
          <p:nvPr/>
        </p:nvSpPr>
        <p:spPr>
          <a:xfrm>
            <a:off x="1656656" y="1279915"/>
            <a:ext cx="225602" cy="231205"/>
          </a:xfrm>
          <a:prstGeom prst="ellipse">
            <a:avLst/>
          </a:prstGeom>
          <a:solidFill>
            <a:srgbClr val="FFFFFF"/>
          </a:solid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cxnSp>
        <p:nvCxnSpPr>
          <p:cNvPr id="164" name="Elbow Connector 163"/>
          <p:cNvCxnSpPr>
            <a:stCxn id="166" idx="6"/>
          </p:cNvCxnSpPr>
          <p:nvPr/>
        </p:nvCxnSpPr>
        <p:spPr>
          <a:xfrm flipV="1">
            <a:off x="1874946" y="2421113"/>
            <a:ext cx="228586" cy="820"/>
          </a:xfrm>
          <a:prstGeom prst="bentConnector3">
            <a:avLst>
              <a:gd name="adj1" fmla="val 50000"/>
            </a:avLst>
          </a:prstGeom>
          <a:ln w="19050" cmpd="sng">
            <a:solidFill>
              <a:srgbClr val="FF0000"/>
            </a:solidFill>
            <a:prstDash val="sysDash"/>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6" name="Oval 165"/>
          <p:cNvSpPr/>
          <p:nvPr/>
        </p:nvSpPr>
        <p:spPr>
          <a:xfrm>
            <a:off x="1649344" y="2306330"/>
            <a:ext cx="225602" cy="231205"/>
          </a:xfrm>
          <a:prstGeom prst="ellipse">
            <a:avLst/>
          </a:prstGeom>
          <a:solidFill>
            <a:srgbClr val="FFFFFF"/>
          </a:solid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cxnSp>
        <p:nvCxnSpPr>
          <p:cNvPr id="171" name="Elbow Connector 170"/>
          <p:cNvCxnSpPr>
            <a:stCxn id="173" idx="6"/>
          </p:cNvCxnSpPr>
          <p:nvPr/>
        </p:nvCxnSpPr>
        <p:spPr>
          <a:xfrm>
            <a:off x="1867634" y="3441463"/>
            <a:ext cx="235898" cy="3136"/>
          </a:xfrm>
          <a:prstGeom prst="bentConnector3">
            <a:avLst>
              <a:gd name="adj1" fmla="val 50000"/>
            </a:avLst>
          </a:prstGeom>
          <a:ln w="19050" cmpd="sng">
            <a:solidFill>
              <a:srgbClr val="FF0000"/>
            </a:solidFill>
            <a:prstDash val="sysDash"/>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73" name="Oval 172"/>
          <p:cNvSpPr/>
          <p:nvPr/>
        </p:nvSpPr>
        <p:spPr>
          <a:xfrm>
            <a:off x="1642032" y="3325860"/>
            <a:ext cx="225602" cy="231205"/>
          </a:xfrm>
          <a:prstGeom prst="ellipse">
            <a:avLst/>
          </a:prstGeom>
          <a:solidFill>
            <a:srgbClr val="FFFFFF"/>
          </a:solid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cxnSp>
        <p:nvCxnSpPr>
          <p:cNvPr id="176" name="Elbow Connector 175"/>
          <p:cNvCxnSpPr>
            <a:stCxn id="178" idx="6"/>
          </p:cNvCxnSpPr>
          <p:nvPr/>
        </p:nvCxnSpPr>
        <p:spPr>
          <a:xfrm>
            <a:off x="3217682" y="1395518"/>
            <a:ext cx="214352" cy="1069"/>
          </a:xfrm>
          <a:prstGeom prst="bentConnector3">
            <a:avLst>
              <a:gd name="adj1" fmla="val 50000"/>
            </a:avLst>
          </a:prstGeom>
          <a:ln w="19050" cmpd="sng">
            <a:solidFill>
              <a:srgbClr val="FF0000"/>
            </a:solidFill>
            <a:prstDash val="sysDash"/>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78" name="Oval 177"/>
          <p:cNvSpPr/>
          <p:nvPr/>
        </p:nvSpPr>
        <p:spPr>
          <a:xfrm>
            <a:off x="2992080" y="1279915"/>
            <a:ext cx="225602" cy="231205"/>
          </a:xfrm>
          <a:prstGeom prst="ellipse">
            <a:avLst/>
          </a:prstGeom>
          <a:solidFill>
            <a:srgbClr val="FFFFFF"/>
          </a:solid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cxnSp>
        <p:nvCxnSpPr>
          <p:cNvPr id="181" name="Elbow Connector 180"/>
          <p:cNvCxnSpPr>
            <a:stCxn id="184" idx="6"/>
          </p:cNvCxnSpPr>
          <p:nvPr/>
        </p:nvCxnSpPr>
        <p:spPr>
          <a:xfrm flipV="1">
            <a:off x="4548309" y="1400130"/>
            <a:ext cx="207988" cy="2532"/>
          </a:xfrm>
          <a:prstGeom prst="bentConnector3">
            <a:avLst>
              <a:gd name="adj1" fmla="val 50000"/>
            </a:avLst>
          </a:prstGeom>
          <a:ln w="19050" cmpd="sng">
            <a:solidFill>
              <a:srgbClr val="FF0000"/>
            </a:solidFill>
            <a:prstDash val="sysDash"/>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84" name="Oval 183"/>
          <p:cNvSpPr/>
          <p:nvPr/>
        </p:nvSpPr>
        <p:spPr>
          <a:xfrm>
            <a:off x="4322707" y="1287059"/>
            <a:ext cx="225602" cy="231205"/>
          </a:xfrm>
          <a:prstGeom prst="ellipse">
            <a:avLst/>
          </a:prstGeom>
          <a:solidFill>
            <a:srgbClr val="FFFFFF"/>
          </a:solid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99" name="Oval 198"/>
          <p:cNvSpPr/>
          <p:nvPr/>
        </p:nvSpPr>
        <p:spPr>
          <a:xfrm>
            <a:off x="1186654" y="2346588"/>
            <a:ext cx="225602" cy="231205"/>
          </a:xfrm>
          <a:prstGeom prst="ellipse">
            <a:avLst/>
          </a:prstGeom>
          <a:solidFill>
            <a:srgbClr val="FFFFFF"/>
          </a:solid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cxnSp>
        <p:nvCxnSpPr>
          <p:cNvPr id="23" name="Straight Arrow Connector 22"/>
          <p:cNvCxnSpPr>
            <a:stCxn id="199" idx="2"/>
          </p:cNvCxnSpPr>
          <p:nvPr/>
        </p:nvCxnSpPr>
        <p:spPr>
          <a:xfrm flipH="1" flipV="1">
            <a:off x="941557" y="2457256"/>
            <a:ext cx="245097" cy="4935"/>
          </a:xfrm>
          <a:prstGeom prst="straightConnector1">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1186485" y="2321590"/>
            <a:ext cx="235962" cy="276999"/>
          </a:xfrm>
          <a:prstGeom prst="rect">
            <a:avLst/>
          </a:prstGeom>
          <a:noFill/>
        </p:spPr>
        <p:txBody>
          <a:bodyPr wrap="none" rtlCol="0">
            <a:spAutoFit/>
          </a:bodyPr>
          <a:lstStyle/>
          <a:p>
            <a:r>
              <a:rPr lang="en-US" sz="1200" dirty="0">
                <a:solidFill>
                  <a:srgbClr val="FF3220"/>
                </a:solidFill>
              </a:rPr>
              <a:t>!</a:t>
            </a:r>
          </a:p>
        </p:txBody>
      </p:sp>
      <p:sp>
        <p:nvSpPr>
          <p:cNvPr id="125" name="TextBox 124"/>
          <p:cNvSpPr txBox="1"/>
          <p:nvPr/>
        </p:nvSpPr>
        <p:spPr>
          <a:xfrm>
            <a:off x="1653991" y="1236796"/>
            <a:ext cx="235962" cy="276999"/>
          </a:xfrm>
          <a:prstGeom prst="rect">
            <a:avLst/>
          </a:prstGeom>
          <a:noFill/>
        </p:spPr>
        <p:txBody>
          <a:bodyPr wrap="none" rtlCol="0">
            <a:spAutoFit/>
          </a:bodyPr>
          <a:lstStyle/>
          <a:p>
            <a:r>
              <a:rPr lang="en-US" sz="1200" dirty="0">
                <a:solidFill>
                  <a:srgbClr val="FF3220"/>
                </a:solidFill>
              </a:rPr>
              <a:t>!</a:t>
            </a:r>
          </a:p>
        </p:txBody>
      </p:sp>
      <p:sp>
        <p:nvSpPr>
          <p:cNvPr id="126" name="TextBox 125"/>
          <p:cNvSpPr txBox="1"/>
          <p:nvPr/>
        </p:nvSpPr>
        <p:spPr>
          <a:xfrm>
            <a:off x="1649344" y="2282718"/>
            <a:ext cx="235962" cy="276999"/>
          </a:xfrm>
          <a:prstGeom prst="rect">
            <a:avLst/>
          </a:prstGeom>
          <a:noFill/>
        </p:spPr>
        <p:txBody>
          <a:bodyPr wrap="none" rtlCol="0">
            <a:spAutoFit/>
          </a:bodyPr>
          <a:lstStyle/>
          <a:p>
            <a:r>
              <a:rPr lang="en-US" sz="1200" dirty="0">
                <a:solidFill>
                  <a:srgbClr val="FF3220"/>
                </a:solidFill>
              </a:rPr>
              <a:t>!</a:t>
            </a:r>
          </a:p>
        </p:txBody>
      </p:sp>
      <p:sp>
        <p:nvSpPr>
          <p:cNvPr id="127" name="TextBox 126"/>
          <p:cNvSpPr txBox="1"/>
          <p:nvPr/>
        </p:nvSpPr>
        <p:spPr>
          <a:xfrm>
            <a:off x="1644697" y="3300064"/>
            <a:ext cx="235962" cy="276999"/>
          </a:xfrm>
          <a:prstGeom prst="rect">
            <a:avLst/>
          </a:prstGeom>
          <a:noFill/>
        </p:spPr>
        <p:txBody>
          <a:bodyPr wrap="none" rtlCol="0">
            <a:spAutoFit/>
          </a:bodyPr>
          <a:lstStyle/>
          <a:p>
            <a:r>
              <a:rPr lang="en-US" sz="1200" dirty="0">
                <a:solidFill>
                  <a:srgbClr val="FF3220"/>
                </a:solidFill>
              </a:rPr>
              <a:t>!</a:t>
            </a:r>
          </a:p>
        </p:txBody>
      </p:sp>
      <p:sp>
        <p:nvSpPr>
          <p:cNvPr id="128" name="TextBox 127"/>
          <p:cNvSpPr txBox="1"/>
          <p:nvPr/>
        </p:nvSpPr>
        <p:spPr>
          <a:xfrm>
            <a:off x="2990621" y="1261594"/>
            <a:ext cx="235962" cy="276999"/>
          </a:xfrm>
          <a:prstGeom prst="rect">
            <a:avLst/>
          </a:prstGeom>
          <a:noFill/>
        </p:spPr>
        <p:txBody>
          <a:bodyPr wrap="none" rtlCol="0">
            <a:spAutoFit/>
          </a:bodyPr>
          <a:lstStyle/>
          <a:p>
            <a:r>
              <a:rPr lang="en-US" sz="1200" dirty="0">
                <a:solidFill>
                  <a:srgbClr val="FF3220"/>
                </a:solidFill>
              </a:rPr>
              <a:t>!</a:t>
            </a:r>
          </a:p>
        </p:txBody>
      </p:sp>
      <p:sp>
        <p:nvSpPr>
          <p:cNvPr id="130" name="TextBox 129"/>
          <p:cNvSpPr txBox="1"/>
          <p:nvPr/>
        </p:nvSpPr>
        <p:spPr>
          <a:xfrm>
            <a:off x="4316693" y="1255380"/>
            <a:ext cx="235962" cy="276999"/>
          </a:xfrm>
          <a:prstGeom prst="rect">
            <a:avLst/>
          </a:prstGeom>
          <a:noFill/>
        </p:spPr>
        <p:txBody>
          <a:bodyPr wrap="none" rtlCol="0">
            <a:spAutoFit/>
          </a:bodyPr>
          <a:lstStyle/>
          <a:p>
            <a:r>
              <a:rPr lang="en-US" sz="1200" dirty="0">
                <a:solidFill>
                  <a:srgbClr val="FF3220"/>
                </a:solidFill>
              </a:rPr>
              <a:t>!</a:t>
            </a:r>
          </a:p>
        </p:txBody>
      </p:sp>
      <p:sp>
        <p:nvSpPr>
          <p:cNvPr id="134" name="TextBox 133"/>
          <p:cNvSpPr txBox="1"/>
          <p:nvPr/>
        </p:nvSpPr>
        <p:spPr>
          <a:xfrm>
            <a:off x="5886818" y="3307480"/>
            <a:ext cx="388248" cy="215444"/>
          </a:xfrm>
          <a:prstGeom prst="rect">
            <a:avLst/>
          </a:prstGeom>
          <a:noFill/>
        </p:spPr>
        <p:txBody>
          <a:bodyPr wrap="none" rtlCol="0">
            <a:spAutoFit/>
          </a:bodyPr>
          <a:lstStyle/>
          <a:p>
            <a:r>
              <a:rPr lang="en-US" sz="800" dirty="0"/>
              <a:t>Key:</a:t>
            </a:r>
          </a:p>
        </p:txBody>
      </p:sp>
      <p:graphicFrame>
        <p:nvGraphicFramePr>
          <p:cNvPr id="98" name="Table 97"/>
          <p:cNvGraphicFramePr>
            <a:graphicFrameLocks noGrp="1"/>
          </p:cNvGraphicFramePr>
          <p:nvPr>
            <p:extLst>
              <p:ext uri="{D42A27DB-BD31-4B8C-83A1-F6EECF244321}">
                <p14:modId xmlns:p14="http://schemas.microsoft.com/office/powerpoint/2010/main" val="843189331"/>
              </p:ext>
            </p:extLst>
          </p:nvPr>
        </p:nvGraphicFramePr>
        <p:xfrm>
          <a:off x="5981974" y="3517751"/>
          <a:ext cx="2580368" cy="1552220"/>
        </p:xfrm>
        <a:graphic>
          <a:graphicData uri="http://schemas.openxmlformats.org/drawingml/2006/table">
            <a:tbl>
              <a:tblPr firstRow="1" bandRow="1">
                <a:tableStyleId>{2D5ABB26-0587-4C30-8999-92F81FD0307C}</a:tableStyleId>
              </a:tblPr>
              <a:tblGrid>
                <a:gridCol w="903968">
                  <a:extLst>
                    <a:ext uri="{9D8B030D-6E8A-4147-A177-3AD203B41FA5}">
                      <a16:colId xmlns:a16="http://schemas.microsoft.com/office/drawing/2014/main" val="20000"/>
                    </a:ext>
                  </a:extLst>
                </a:gridCol>
                <a:gridCol w="383446">
                  <a:extLst>
                    <a:ext uri="{9D8B030D-6E8A-4147-A177-3AD203B41FA5}">
                      <a16:colId xmlns:a16="http://schemas.microsoft.com/office/drawing/2014/main" val="20001"/>
                    </a:ext>
                  </a:extLst>
                </a:gridCol>
                <a:gridCol w="457929">
                  <a:extLst>
                    <a:ext uri="{9D8B030D-6E8A-4147-A177-3AD203B41FA5}">
                      <a16:colId xmlns:a16="http://schemas.microsoft.com/office/drawing/2014/main" val="20002"/>
                    </a:ext>
                  </a:extLst>
                </a:gridCol>
                <a:gridCol w="835025">
                  <a:extLst>
                    <a:ext uri="{9D8B030D-6E8A-4147-A177-3AD203B41FA5}">
                      <a16:colId xmlns:a16="http://schemas.microsoft.com/office/drawing/2014/main" val="20003"/>
                    </a:ext>
                  </a:extLst>
                </a:gridCol>
              </a:tblGrid>
              <a:tr h="388055">
                <a:tc>
                  <a:txBody>
                    <a:bodyPr/>
                    <a:lstStyle/>
                    <a:p>
                      <a:pPr lvl="0"/>
                      <a:r>
                        <a:rPr lang="en-US" sz="800" b="0" i="0" dirty="0">
                          <a:latin typeface="+mn-lt"/>
                        </a:rPr>
                        <a:t>Endorser</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lvl="0"/>
                      <a:endParaRPr lang="en-US" sz="800" b="0" i="0" dirty="0">
                        <a:latin typeface="+mn-lt"/>
                      </a:endParaRPr>
                    </a:p>
                  </a:txBody>
                  <a:tcPr anchor="ctr">
                    <a:lnT w="12700" cap="flat" cmpd="sng" algn="ctr">
                      <a:solidFill>
                        <a:schemeClr val="tx1"/>
                      </a:solidFill>
                      <a:prstDash val="solid"/>
                      <a:round/>
                      <a:headEnd type="none" w="med" len="med"/>
                      <a:tailEnd type="none" w="med" len="med"/>
                    </a:lnT>
                  </a:tcPr>
                </a:tc>
                <a:tc>
                  <a:txBody>
                    <a:bodyPr/>
                    <a:lstStyle/>
                    <a:p>
                      <a:pPr lvl="0"/>
                      <a:endParaRPr lang="en-US" sz="800" b="0" i="0" dirty="0">
                        <a:latin typeface="+mn-lt"/>
                      </a:endParaRPr>
                    </a:p>
                  </a:txBody>
                  <a:tcPr anchor="ctr">
                    <a:lnT w="12700" cap="flat" cmpd="sng" algn="ctr">
                      <a:solidFill>
                        <a:schemeClr val="tx1"/>
                      </a:solidFill>
                      <a:prstDash val="solid"/>
                      <a:round/>
                      <a:headEnd type="none" w="med" len="med"/>
                      <a:tailEnd type="none" w="med" len="med"/>
                    </a:lnT>
                  </a:tcPr>
                </a:tc>
                <a:tc>
                  <a:txBody>
                    <a:bodyPr/>
                    <a:lstStyle/>
                    <a:p>
                      <a:pPr lvl="0"/>
                      <a:r>
                        <a:rPr lang="en-US" sz="800" b="0" i="0" dirty="0">
                          <a:latin typeface="+mn-lt"/>
                        </a:rPr>
                        <a:t>Ledger</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388055">
                <a:tc>
                  <a:txBody>
                    <a:bodyPr/>
                    <a:lstStyle/>
                    <a:p>
                      <a:pPr lvl="0"/>
                      <a:r>
                        <a:rPr lang="en-US" sz="800" b="0" i="0" dirty="0">
                          <a:latin typeface="+mn-lt"/>
                        </a:rPr>
                        <a:t>Committing Peer</a:t>
                      </a:r>
                    </a:p>
                  </a:txBody>
                  <a:tcPr anchor="ctr">
                    <a:lnL w="12700" cap="flat" cmpd="sng" algn="ctr">
                      <a:solidFill>
                        <a:schemeClr val="tx1"/>
                      </a:solidFill>
                      <a:prstDash val="solid"/>
                      <a:round/>
                      <a:headEnd type="none" w="med" len="med"/>
                      <a:tailEnd type="none" w="med" len="med"/>
                    </a:lnL>
                  </a:tcPr>
                </a:tc>
                <a:tc>
                  <a:txBody>
                    <a:bodyPr/>
                    <a:lstStyle/>
                    <a:p>
                      <a:pPr lvl="0"/>
                      <a:endParaRPr lang="en-US" sz="800" b="0" i="0" dirty="0">
                        <a:latin typeface="+mn-lt"/>
                      </a:endParaRPr>
                    </a:p>
                  </a:txBody>
                  <a:tcPr anchor="ctr"/>
                </a:tc>
                <a:tc>
                  <a:txBody>
                    <a:bodyPr/>
                    <a:lstStyle/>
                    <a:p>
                      <a:pPr lvl="0"/>
                      <a:endParaRPr lang="en-US" sz="800" b="0" i="0" dirty="0">
                        <a:latin typeface="+mn-lt"/>
                      </a:endParaRPr>
                    </a:p>
                  </a:txBody>
                  <a:tcPr anchor="ct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800" b="0" i="0" dirty="0">
                          <a:latin typeface="+mn-lt"/>
                        </a:rPr>
                        <a:t>Application</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388055">
                <a:tc>
                  <a:txBody>
                    <a:bodyPr/>
                    <a:lstStyle/>
                    <a:p>
                      <a:pPr lvl="0"/>
                      <a:r>
                        <a:rPr lang="en-US" sz="800" b="0" i="0" dirty="0">
                          <a:latin typeface="+mn-lt"/>
                        </a:rPr>
                        <a:t>Ordering</a:t>
                      </a:r>
                      <a:r>
                        <a:rPr lang="en-US" sz="800" b="0" i="0" baseline="0" dirty="0">
                          <a:latin typeface="+mn-lt"/>
                        </a:rPr>
                        <a:t> Node</a:t>
                      </a:r>
                      <a:endParaRPr lang="en-US" sz="800" b="0" i="0" dirty="0">
                        <a:latin typeface="+mn-lt"/>
                      </a:endParaRPr>
                    </a:p>
                  </a:txBody>
                  <a:tcPr anchor="ctr">
                    <a:lnL w="12700" cap="flat" cmpd="sng" algn="ctr">
                      <a:solidFill>
                        <a:schemeClr val="tx1"/>
                      </a:solidFill>
                      <a:prstDash val="solid"/>
                      <a:round/>
                      <a:headEnd type="none" w="med" len="med"/>
                      <a:tailEnd type="none" w="med" len="med"/>
                    </a:lnL>
                  </a:tcPr>
                </a:tc>
                <a:tc>
                  <a:txBody>
                    <a:bodyPr/>
                    <a:lstStyle/>
                    <a:p>
                      <a:pPr lvl="0"/>
                      <a:endParaRPr lang="en-US" sz="800" b="0" i="0" dirty="0">
                        <a:latin typeface="+mn-lt"/>
                      </a:endParaRPr>
                    </a:p>
                  </a:txBody>
                  <a:tcPr anchor="ctr"/>
                </a:tc>
                <a:tc>
                  <a:txBody>
                    <a:bodyPr/>
                    <a:lstStyle/>
                    <a:p>
                      <a:pPr lvl="0"/>
                      <a:endParaRPr lang="en-US" sz="800" b="0" i="0" dirty="0">
                        <a:latin typeface="+mn-lt"/>
                      </a:endParaRPr>
                    </a:p>
                  </a:txBody>
                  <a:tcPr anchor="ctr"/>
                </a:tc>
                <a:tc>
                  <a:txBody>
                    <a:bodyPr/>
                    <a:lstStyle/>
                    <a:p>
                      <a:pPr lvl="0"/>
                      <a:endParaRPr lang="en-US" sz="800" b="0" i="0" dirty="0">
                        <a:latin typeface="+mn-lt"/>
                      </a:endParaRP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388055">
                <a:tc>
                  <a:txBody>
                    <a:bodyPr/>
                    <a:lstStyle/>
                    <a:p>
                      <a:pPr lvl="0"/>
                      <a:r>
                        <a:rPr lang="en-US" sz="800" b="0" i="0" dirty="0">
                          <a:latin typeface="+mn-lt"/>
                        </a:rPr>
                        <a:t>Smart</a:t>
                      </a:r>
                      <a:r>
                        <a:rPr lang="en-US" sz="800" b="0" i="0" baseline="0" dirty="0">
                          <a:latin typeface="+mn-lt"/>
                        </a:rPr>
                        <a:t> Contract</a:t>
                      </a:r>
                    </a:p>
                    <a:p>
                      <a:pPr lvl="0"/>
                      <a:r>
                        <a:rPr lang="en-US" sz="800" b="0" i="0" baseline="0" dirty="0">
                          <a:latin typeface="+mn-lt"/>
                        </a:rPr>
                        <a:t>(</a:t>
                      </a:r>
                      <a:r>
                        <a:rPr lang="en-US" sz="800" b="0" i="0" baseline="0" dirty="0" err="1">
                          <a:latin typeface="+mn-lt"/>
                        </a:rPr>
                        <a:t>Chaincode</a:t>
                      </a:r>
                      <a:r>
                        <a:rPr lang="en-US" sz="800" b="0" i="0" baseline="0" dirty="0">
                          <a:latin typeface="+mn-lt"/>
                        </a:rPr>
                        <a:t>)</a:t>
                      </a:r>
                      <a:endParaRPr lang="en-US" sz="800" b="0" i="0" dirty="0">
                        <a:latin typeface="+mn-lt"/>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lvl="0"/>
                      <a:endParaRPr lang="en-US" sz="800" b="0" i="0" dirty="0">
                        <a:latin typeface="+mn-lt"/>
                      </a:endParaRPr>
                    </a:p>
                  </a:txBody>
                  <a:tcPr anchor="ctr">
                    <a:lnB w="12700" cap="flat" cmpd="sng" algn="ctr">
                      <a:solidFill>
                        <a:schemeClr val="tx1"/>
                      </a:solidFill>
                      <a:prstDash val="solid"/>
                      <a:round/>
                      <a:headEnd type="none" w="med" len="med"/>
                      <a:tailEnd type="none" w="med" len="med"/>
                    </a:lnB>
                  </a:tcPr>
                </a:tc>
                <a:tc>
                  <a:txBody>
                    <a:bodyPr/>
                    <a:lstStyle/>
                    <a:p>
                      <a:pPr lvl="0"/>
                      <a:endParaRPr lang="en-US" sz="800" b="0" i="0" dirty="0">
                        <a:latin typeface="+mn-lt"/>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800" b="0" i="0" dirty="0">
                          <a:latin typeface="+mn-lt"/>
                        </a:rPr>
                        <a:t>Endorsement</a:t>
                      </a:r>
                      <a:r>
                        <a:rPr lang="en-US" sz="800" b="0" i="0" baseline="0" dirty="0">
                          <a:latin typeface="+mn-lt"/>
                        </a:rPr>
                        <a:t> Policy</a:t>
                      </a:r>
                      <a:endParaRPr lang="en-US" sz="800" b="0" i="0" dirty="0">
                        <a:latin typeface="+mn-lt"/>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99" name="Group 98"/>
          <p:cNvGrpSpPr/>
          <p:nvPr/>
        </p:nvGrpSpPr>
        <p:grpSpPr>
          <a:xfrm>
            <a:off x="6885930" y="3610381"/>
            <a:ext cx="848760" cy="1394056"/>
            <a:chOff x="6885930" y="3610381"/>
            <a:chExt cx="848760" cy="1394056"/>
          </a:xfrm>
        </p:grpSpPr>
        <p:sp>
          <p:nvSpPr>
            <p:cNvPr id="100" name="Rounded Rectangle 99"/>
            <p:cNvSpPr/>
            <p:nvPr/>
          </p:nvSpPr>
          <p:spPr>
            <a:xfrm>
              <a:off x="6885931" y="3610381"/>
              <a:ext cx="267251" cy="267300"/>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tIns="36000" bIns="36000" rtlCol="0" anchor="ctr"/>
            <a:lstStyle/>
            <a:p>
              <a:pPr algn="ctr"/>
              <a:endParaRPr lang="en-US" sz="750" dirty="0">
                <a:solidFill>
                  <a:srgbClr val="000000"/>
                </a:solidFill>
              </a:endParaRPr>
            </a:p>
          </p:txBody>
        </p:sp>
        <p:sp>
          <p:nvSpPr>
            <p:cNvPr id="101" name="Rounded Rectangle 100"/>
            <p:cNvSpPr/>
            <p:nvPr/>
          </p:nvSpPr>
          <p:spPr>
            <a:xfrm>
              <a:off x="6886850" y="3991183"/>
              <a:ext cx="267251" cy="267300"/>
            </a:xfrm>
            <a:prstGeom prst="roundRect">
              <a:avLst/>
            </a:prstGeom>
            <a:solidFill>
              <a:schemeClr val="bg1">
                <a:lumMod val="85000"/>
              </a:schemeClr>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50" dirty="0">
                <a:solidFill>
                  <a:srgbClr val="000000"/>
                </a:solidFill>
              </a:endParaRPr>
            </a:p>
          </p:txBody>
        </p:sp>
        <p:sp>
          <p:nvSpPr>
            <p:cNvPr id="102" name="Rounded Rectangle 101"/>
            <p:cNvSpPr/>
            <p:nvPr/>
          </p:nvSpPr>
          <p:spPr>
            <a:xfrm>
              <a:off x="6885930" y="4351426"/>
              <a:ext cx="267251" cy="267300"/>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50" dirty="0">
                <a:solidFill>
                  <a:srgbClr val="000000"/>
                </a:solidFill>
              </a:endParaRPr>
            </a:p>
          </p:txBody>
        </p:sp>
        <p:sp>
          <p:nvSpPr>
            <p:cNvPr id="103" name="Rounded Rectangle 102"/>
            <p:cNvSpPr/>
            <p:nvPr/>
          </p:nvSpPr>
          <p:spPr>
            <a:xfrm>
              <a:off x="6885930" y="4737137"/>
              <a:ext cx="267251" cy="267300"/>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50" dirty="0">
                <a:solidFill>
                  <a:srgbClr val="000000"/>
                </a:solidFill>
              </a:endParaRPr>
            </a:p>
          </p:txBody>
        </p:sp>
        <p:sp>
          <p:nvSpPr>
            <p:cNvPr id="104" name="Folded Corner 103"/>
            <p:cNvSpPr/>
            <p:nvPr/>
          </p:nvSpPr>
          <p:spPr>
            <a:xfrm>
              <a:off x="7424776" y="4744307"/>
              <a:ext cx="268358" cy="257651"/>
            </a:xfrm>
            <a:prstGeom prst="foldedCorner">
              <a:avLst/>
            </a:prstGeom>
            <a:solidFill>
              <a:srgbClr val="F7ADF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cxnSp>
          <p:nvCxnSpPr>
            <p:cNvPr id="105" name="Straight Connector 104"/>
            <p:cNvCxnSpPr/>
            <p:nvPr/>
          </p:nvCxnSpPr>
          <p:spPr>
            <a:xfrm>
              <a:off x="7153181" y="4870787"/>
              <a:ext cx="271595" cy="2346"/>
            </a:xfrm>
            <a:prstGeom prst="line">
              <a:avLst/>
            </a:prstGeom>
            <a:ln w="6350" cmpd="sng">
              <a:solidFill>
                <a:schemeClr val="tx2"/>
              </a:solidFill>
              <a:prstDash val="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06" name="Rounded Rectangle 105"/>
            <p:cNvSpPr/>
            <p:nvPr/>
          </p:nvSpPr>
          <p:spPr>
            <a:xfrm>
              <a:off x="7416621" y="3991183"/>
              <a:ext cx="267251" cy="267300"/>
            </a:xfrm>
            <a:prstGeom prst="roundRect">
              <a:avLst/>
            </a:prstGeom>
            <a:no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tIns="36000" bIns="36000" rtlCol="0" anchor="ctr"/>
            <a:lstStyle/>
            <a:p>
              <a:pPr algn="ctr"/>
              <a:endParaRPr lang="en-US" sz="750" dirty="0">
                <a:solidFill>
                  <a:srgbClr val="000000"/>
                </a:solidFill>
              </a:endParaRPr>
            </a:p>
          </p:txBody>
        </p:sp>
        <p:grpSp>
          <p:nvGrpSpPr>
            <p:cNvPr id="107" name="Group 106"/>
            <p:cNvGrpSpPr/>
            <p:nvPr/>
          </p:nvGrpSpPr>
          <p:grpSpPr>
            <a:xfrm>
              <a:off x="7365802" y="3672533"/>
              <a:ext cx="368888" cy="93646"/>
              <a:chOff x="2259061" y="4546968"/>
              <a:chExt cx="576021" cy="152408"/>
            </a:xfrm>
          </p:grpSpPr>
          <p:sp>
            <p:nvSpPr>
              <p:cNvPr id="108" name="Rectangle 107"/>
              <p:cNvSpPr/>
              <p:nvPr/>
            </p:nvSpPr>
            <p:spPr>
              <a:xfrm>
                <a:off x="2259061" y="4546976"/>
                <a:ext cx="145473" cy="1524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09" name="Rectangle 108"/>
              <p:cNvSpPr/>
              <p:nvPr/>
            </p:nvSpPr>
            <p:spPr>
              <a:xfrm>
                <a:off x="2475990" y="4546968"/>
                <a:ext cx="145473" cy="1524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10" name="Rectangle 109"/>
              <p:cNvSpPr/>
              <p:nvPr/>
            </p:nvSpPr>
            <p:spPr>
              <a:xfrm>
                <a:off x="2689609" y="4546976"/>
                <a:ext cx="145473" cy="1524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cxnSp>
            <p:nvCxnSpPr>
              <p:cNvPr id="113" name="Straight Connector 112"/>
              <p:cNvCxnSpPr/>
              <p:nvPr/>
            </p:nvCxnSpPr>
            <p:spPr>
              <a:xfrm>
                <a:off x="2404534" y="4623176"/>
                <a:ext cx="285075"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grpSp>
        <p:nvGrpSpPr>
          <p:cNvPr id="114" name="Group 113"/>
          <p:cNvGrpSpPr/>
          <p:nvPr/>
        </p:nvGrpSpPr>
        <p:grpSpPr>
          <a:xfrm>
            <a:off x="3697997" y="2237014"/>
            <a:ext cx="1709316" cy="1609006"/>
            <a:chOff x="3620745" y="2847577"/>
            <a:chExt cx="1709316" cy="1609006"/>
          </a:xfrm>
        </p:grpSpPr>
        <p:sp>
          <p:nvSpPr>
            <p:cNvPr id="115" name="Rounded Rectangle 114"/>
            <p:cNvSpPr/>
            <p:nvPr/>
          </p:nvSpPr>
          <p:spPr>
            <a:xfrm>
              <a:off x="3620745" y="2847577"/>
              <a:ext cx="1709316" cy="1609006"/>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1" name="Rounded Rectangle 120"/>
            <p:cNvSpPr/>
            <p:nvPr/>
          </p:nvSpPr>
          <p:spPr>
            <a:xfrm>
              <a:off x="3767821" y="3711053"/>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O</a:t>
              </a:r>
            </a:p>
          </p:txBody>
        </p:sp>
        <p:sp>
          <p:nvSpPr>
            <p:cNvPr id="122" name="Rounded Rectangle 121"/>
            <p:cNvSpPr/>
            <p:nvPr/>
          </p:nvSpPr>
          <p:spPr>
            <a:xfrm>
              <a:off x="3767821" y="2964728"/>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O</a:t>
              </a:r>
            </a:p>
          </p:txBody>
        </p:sp>
        <p:sp>
          <p:nvSpPr>
            <p:cNvPr id="168" name="Rounded Rectangle 167"/>
            <p:cNvSpPr/>
            <p:nvPr/>
          </p:nvSpPr>
          <p:spPr>
            <a:xfrm>
              <a:off x="4580786" y="2967493"/>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O</a:t>
              </a:r>
            </a:p>
          </p:txBody>
        </p:sp>
        <p:cxnSp>
          <p:nvCxnSpPr>
            <p:cNvPr id="170" name="Straight Connector 169"/>
            <p:cNvCxnSpPr/>
            <p:nvPr/>
          </p:nvCxnSpPr>
          <p:spPr>
            <a:xfrm>
              <a:off x="4366020" y="3263828"/>
              <a:ext cx="214766" cy="2765"/>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a:off x="4366020" y="4010153"/>
              <a:ext cx="209384" cy="3812"/>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a:off x="4066921" y="3562927"/>
              <a:ext cx="0" cy="148126"/>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flipH="1">
              <a:off x="4874504" y="3565692"/>
              <a:ext cx="5382" cy="149173"/>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a:off x="4341787" y="3536576"/>
              <a:ext cx="288095" cy="214810"/>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flipV="1">
              <a:off x="4341787" y="3530645"/>
              <a:ext cx="281287" cy="220741"/>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89" name="Rounded Rectangle 188"/>
            <p:cNvSpPr/>
            <p:nvPr/>
          </p:nvSpPr>
          <p:spPr>
            <a:xfrm>
              <a:off x="4575404" y="3714865"/>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O</a:t>
              </a:r>
            </a:p>
          </p:txBody>
        </p:sp>
      </p:grpSp>
      <p:sp>
        <p:nvSpPr>
          <p:cNvPr id="190" name="Rounded Rectangle 189"/>
          <p:cNvSpPr/>
          <p:nvPr/>
        </p:nvSpPr>
        <p:spPr>
          <a:xfrm>
            <a:off x="2103532" y="1098527"/>
            <a:ext cx="598199" cy="5981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E</a:t>
            </a:r>
            <a:r>
              <a:rPr lang="en-US" sz="2400" baseline="-25000" dirty="0">
                <a:solidFill>
                  <a:schemeClr val="bg1"/>
                </a:solidFill>
              </a:rPr>
              <a:t>0</a:t>
            </a:r>
            <a:endParaRPr lang="en-US" sz="2400" dirty="0">
              <a:solidFill>
                <a:schemeClr val="bg1"/>
              </a:solidFill>
            </a:endParaRPr>
          </a:p>
        </p:txBody>
      </p:sp>
      <p:sp>
        <p:nvSpPr>
          <p:cNvPr id="191" name="Rounded Rectangle 190"/>
          <p:cNvSpPr/>
          <p:nvPr/>
        </p:nvSpPr>
        <p:spPr>
          <a:xfrm>
            <a:off x="2103532" y="2122013"/>
            <a:ext cx="598199" cy="5981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E</a:t>
            </a:r>
            <a:r>
              <a:rPr lang="en-US" sz="2400" baseline="-25000" dirty="0">
                <a:solidFill>
                  <a:schemeClr val="bg1"/>
                </a:solidFill>
              </a:rPr>
              <a:t>1</a:t>
            </a:r>
            <a:endParaRPr lang="en-US" sz="2400" dirty="0">
              <a:solidFill>
                <a:schemeClr val="bg1"/>
              </a:solidFill>
            </a:endParaRPr>
          </a:p>
        </p:txBody>
      </p:sp>
      <p:sp>
        <p:nvSpPr>
          <p:cNvPr id="192" name="Rounded Rectangle 191"/>
          <p:cNvSpPr/>
          <p:nvPr/>
        </p:nvSpPr>
        <p:spPr>
          <a:xfrm>
            <a:off x="2103532" y="3145499"/>
            <a:ext cx="598199" cy="5981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E</a:t>
            </a:r>
            <a:r>
              <a:rPr lang="en-US" sz="2400" baseline="-25000" dirty="0">
                <a:solidFill>
                  <a:schemeClr val="bg1"/>
                </a:solidFill>
              </a:rPr>
              <a:t>2</a:t>
            </a:r>
            <a:endParaRPr lang="en-US" sz="2400" dirty="0">
              <a:solidFill>
                <a:schemeClr val="bg1"/>
              </a:solidFill>
            </a:endParaRPr>
          </a:p>
        </p:txBody>
      </p:sp>
      <p:sp>
        <p:nvSpPr>
          <p:cNvPr id="193" name="Folded Corner 192"/>
          <p:cNvSpPr/>
          <p:nvPr/>
        </p:nvSpPr>
        <p:spPr>
          <a:xfrm>
            <a:off x="3144777" y="3191171"/>
            <a:ext cx="350351" cy="342033"/>
          </a:xfrm>
          <a:prstGeom prst="foldedCorner">
            <a:avLst/>
          </a:prstGeom>
          <a:solidFill>
            <a:srgbClr val="F7ADF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a:t>
            </a:r>
            <a:endParaRPr lang="en-US" sz="1200" baseline="-25000" dirty="0">
              <a:solidFill>
                <a:schemeClr val="tx1"/>
              </a:solidFill>
            </a:endParaRPr>
          </a:p>
        </p:txBody>
      </p:sp>
      <p:sp>
        <p:nvSpPr>
          <p:cNvPr id="194" name="Rounded Rectangle 193"/>
          <p:cNvSpPr/>
          <p:nvPr/>
        </p:nvSpPr>
        <p:spPr>
          <a:xfrm>
            <a:off x="4756297" y="1101030"/>
            <a:ext cx="598199" cy="598199"/>
          </a:xfrm>
          <a:prstGeom prst="roundRect">
            <a:avLst/>
          </a:prstGeom>
          <a:solidFill>
            <a:schemeClr val="bg1">
              <a:lumMod val="85000"/>
            </a:schemeClr>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P</a:t>
            </a:r>
            <a:r>
              <a:rPr lang="en-US" sz="2400" baseline="-25000" dirty="0">
                <a:solidFill>
                  <a:srgbClr val="000000"/>
                </a:solidFill>
              </a:rPr>
              <a:t>4</a:t>
            </a:r>
            <a:endParaRPr lang="en-US" sz="2400" dirty="0">
              <a:solidFill>
                <a:srgbClr val="000000"/>
              </a:solidFill>
            </a:endParaRPr>
          </a:p>
        </p:txBody>
      </p:sp>
      <p:sp>
        <p:nvSpPr>
          <p:cNvPr id="195" name="Rounded Rectangle 194"/>
          <p:cNvSpPr/>
          <p:nvPr/>
        </p:nvSpPr>
        <p:spPr>
          <a:xfrm>
            <a:off x="3432034" y="1097487"/>
            <a:ext cx="598199" cy="598199"/>
          </a:xfrm>
          <a:prstGeom prst="roundRect">
            <a:avLst/>
          </a:prstGeom>
          <a:solidFill>
            <a:schemeClr val="bg1">
              <a:lumMod val="85000"/>
            </a:schemeClr>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P</a:t>
            </a:r>
            <a:r>
              <a:rPr lang="en-US" sz="2400" baseline="-25000" dirty="0">
                <a:solidFill>
                  <a:srgbClr val="000000"/>
                </a:solidFill>
              </a:rPr>
              <a:t>3</a:t>
            </a:r>
            <a:endParaRPr lang="en-US" sz="2400" dirty="0">
              <a:solidFill>
                <a:srgbClr val="000000"/>
              </a:solidFill>
            </a:endParaRPr>
          </a:p>
        </p:txBody>
      </p:sp>
      <p:sp>
        <p:nvSpPr>
          <p:cNvPr id="196" name="Rounded Rectangle 195"/>
          <p:cNvSpPr/>
          <p:nvPr/>
        </p:nvSpPr>
        <p:spPr>
          <a:xfrm>
            <a:off x="2715181" y="1568643"/>
            <a:ext cx="27753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rgbClr val="000000"/>
                </a:solidFill>
              </a:rPr>
              <a:t>A</a:t>
            </a:r>
          </a:p>
        </p:txBody>
      </p:sp>
      <p:sp>
        <p:nvSpPr>
          <p:cNvPr id="202" name="Rounded Rectangle 201"/>
          <p:cNvSpPr/>
          <p:nvPr/>
        </p:nvSpPr>
        <p:spPr>
          <a:xfrm>
            <a:off x="2916238" y="1636604"/>
            <a:ext cx="25230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rgbClr val="000000"/>
                </a:solidFill>
              </a:rPr>
              <a:t>B</a:t>
            </a:r>
          </a:p>
        </p:txBody>
      </p:sp>
      <p:sp>
        <p:nvSpPr>
          <p:cNvPr id="203" name="Rounded Rectangle 202"/>
          <p:cNvSpPr/>
          <p:nvPr/>
        </p:nvSpPr>
        <p:spPr>
          <a:xfrm>
            <a:off x="2715181" y="2592129"/>
            <a:ext cx="27753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rgbClr val="000000"/>
                </a:solidFill>
              </a:rPr>
              <a:t>A</a:t>
            </a:r>
          </a:p>
        </p:txBody>
      </p:sp>
      <p:sp>
        <p:nvSpPr>
          <p:cNvPr id="204" name="Rounded Rectangle 203"/>
          <p:cNvSpPr/>
          <p:nvPr/>
        </p:nvSpPr>
        <p:spPr>
          <a:xfrm>
            <a:off x="2916238" y="2660090"/>
            <a:ext cx="25230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rgbClr val="000000"/>
                </a:solidFill>
              </a:rPr>
              <a:t>B</a:t>
            </a:r>
          </a:p>
        </p:txBody>
      </p:sp>
      <p:sp>
        <p:nvSpPr>
          <p:cNvPr id="205" name="Rounded Rectangle 204"/>
          <p:cNvSpPr/>
          <p:nvPr/>
        </p:nvSpPr>
        <p:spPr>
          <a:xfrm>
            <a:off x="2715181" y="3615615"/>
            <a:ext cx="27753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rgbClr val="000000"/>
                </a:solidFill>
              </a:rPr>
              <a:t>A</a:t>
            </a:r>
          </a:p>
        </p:txBody>
      </p:sp>
      <p:sp>
        <p:nvSpPr>
          <p:cNvPr id="208" name="Rounded Rectangle 207"/>
          <p:cNvSpPr/>
          <p:nvPr/>
        </p:nvSpPr>
        <p:spPr>
          <a:xfrm>
            <a:off x="2916238" y="3682858"/>
            <a:ext cx="25230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rgbClr val="000000"/>
                </a:solidFill>
              </a:rPr>
              <a:t>B</a:t>
            </a:r>
          </a:p>
        </p:txBody>
      </p:sp>
      <p:sp>
        <p:nvSpPr>
          <p:cNvPr id="209" name="Rounded Rectangle 208"/>
          <p:cNvSpPr/>
          <p:nvPr/>
        </p:nvSpPr>
        <p:spPr>
          <a:xfrm>
            <a:off x="4043683" y="1566885"/>
            <a:ext cx="27753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rgbClr val="000000"/>
                </a:solidFill>
              </a:rPr>
              <a:t>A</a:t>
            </a:r>
          </a:p>
        </p:txBody>
      </p:sp>
      <p:sp>
        <p:nvSpPr>
          <p:cNvPr id="210" name="Rounded Rectangle 209"/>
          <p:cNvSpPr/>
          <p:nvPr/>
        </p:nvSpPr>
        <p:spPr>
          <a:xfrm>
            <a:off x="4244740" y="1634846"/>
            <a:ext cx="25230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rgbClr val="000000"/>
                </a:solidFill>
              </a:rPr>
              <a:t>D</a:t>
            </a:r>
          </a:p>
        </p:txBody>
      </p:sp>
      <p:grpSp>
        <p:nvGrpSpPr>
          <p:cNvPr id="111" name="Group 110"/>
          <p:cNvGrpSpPr/>
          <p:nvPr/>
        </p:nvGrpSpPr>
        <p:grpSpPr>
          <a:xfrm>
            <a:off x="2060303" y="1751589"/>
            <a:ext cx="511399" cy="87748"/>
            <a:chOff x="2060303" y="1751589"/>
            <a:chExt cx="511399" cy="87748"/>
          </a:xfrm>
        </p:grpSpPr>
        <p:sp>
          <p:nvSpPr>
            <p:cNvPr id="112" name="Rectangle 111"/>
            <p:cNvSpPr/>
            <p:nvPr/>
          </p:nvSpPr>
          <p:spPr>
            <a:xfrm>
              <a:off x="2060303" y="1751594"/>
              <a:ext cx="93162" cy="877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16" name="Rectangle 115"/>
            <p:cNvSpPr/>
            <p:nvPr/>
          </p:nvSpPr>
          <p:spPr>
            <a:xfrm>
              <a:off x="2199226" y="1751589"/>
              <a:ext cx="93162" cy="877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17" name="Rectangle 116"/>
            <p:cNvSpPr/>
            <p:nvPr/>
          </p:nvSpPr>
          <p:spPr>
            <a:xfrm>
              <a:off x="2336029" y="1751594"/>
              <a:ext cx="93162" cy="877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cxnSp>
          <p:nvCxnSpPr>
            <p:cNvPr id="118" name="Straight Connector 117"/>
            <p:cNvCxnSpPr/>
            <p:nvPr/>
          </p:nvCxnSpPr>
          <p:spPr>
            <a:xfrm flipV="1">
              <a:off x="2153465" y="1795461"/>
              <a:ext cx="325075" cy="5"/>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119" name="Rectangle 118"/>
            <p:cNvSpPr/>
            <p:nvPr/>
          </p:nvSpPr>
          <p:spPr>
            <a:xfrm>
              <a:off x="2478540" y="1751589"/>
              <a:ext cx="93162" cy="877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grpSp>
      <p:grpSp>
        <p:nvGrpSpPr>
          <p:cNvPr id="120" name="Group 119"/>
          <p:cNvGrpSpPr/>
          <p:nvPr/>
        </p:nvGrpSpPr>
        <p:grpSpPr>
          <a:xfrm>
            <a:off x="2064837" y="2787801"/>
            <a:ext cx="502329" cy="95613"/>
            <a:chOff x="2064837" y="2787801"/>
            <a:chExt cx="502329" cy="95613"/>
          </a:xfrm>
        </p:grpSpPr>
        <p:sp>
          <p:nvSpPr>
            <p:cNvPr id="123" name="Rectangle 122"/>
            <p:cNvSpPr/>
            <p:nvPr/>
          </p:nvSpPr>
          <p:spPr>
            <a:xfrm>
              <a:off x="2064837" y="2787806"/>
              <a:ext cx="93162" cy="9364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29" name="Rectangle 128"/>
            <p:cNvSpPr/>
            <p:nvPr/>
          </p:nvSpPr>
          <p:spPr>
            <a:xfrm>
              <a:off x="2203760" y="2787801"/>
              <a:ext cx="93162" cy="9364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31" name="Rectangle 130"/>
            <p:cNvSpPr/>
            <p:nvPr/>
          </p:nvSpPr>
          <p:spPr>
            <a:xfrm>
              <a:off x="2340563" y="2787806"/>
              <a:ext cx="93162" cy="9364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cxnSp>
          <p:nvCxnSpPr>
            <p:cNvPr id="132" name="Straight Connector 131"/>
            <p:cNvCxnSpPr/>
            <p:nvPr/>
          </p:nvCxnSpPr>
          <p:spPr>
            <a:xfrm>
              <a:off x="2157999" y="2834627"/>
              <a:ext cx="316005" cy="1967"/>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133" name="Rectangle 132"/>
            <p:cNvSpPr/>
            <p:nvPr/>
          </p:nvSpPr>
          <p:spPr>
            <a:xfrm>
              <a:off x="2474004" y="2789773"/>
              <a:ext cx="93162" cy="9364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grpSp>
      <p:grpSp>
        <p:nvGrpSpPr>
          <p:cNvPr id="135" name="Group 134"/>
          <p:cNvGrpSpPr/>
          <p:nvPr/>
        </p:nvGrpSpPr>
        <p:grpSpPr>
          <a:xfrm>
            <a:off x="2068320" y="3810941"/>
            <a:ext cx="503382" cy="94781"/>
            <a:chOff x="2068320" y="3810941"/>
            <a:chExt cx="503382" cy="94781"/>
          </a:xfrm>
        </p:grpSpPr>
        <p:sp>
          <p:nvSpPr>
            <p:cNvPr id="137" name="Rectangle 136"/>
            <p:cNvSpPr/>
            <p:nvPr/>
          </p:nvSpPr>
          <p:spPr>
            <a:xfrm>
              <a:off x="2068320" y="3810946"/>
              <a:ext cx="93162" cy="93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38" name="Rectangle 137"/>
            <p:cNvSpPr/>
            <p:nvPr/>
          </p:nvSpPr>
          <p:spPr>
            <a:xfrm>
              <a:off x="2207243" y="3810941"/>
              <a:ext cx="93162" cy="93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39" name="Rectangle 138"/>
            <p:cNvSpPr/>
            <p:nvPr/>
          </p:nvSpPr>
          <p:spPr>
            <a:xfrm>
              <a:off x="2344046" y="3810946"/>
              <a:ext cx="93162" cy="93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cxnSp>
          <p:nvCxnSpPr>
            <p:cNvPr id="140" name="Straight Connector 139"/>
            <p:cNvCxnSpPr/>
            <p:nvPr/>
          </p:nvCxnSpPr>
          <p:spPr>
            <a:xfrm>
              <a:off x="2161482" y="3857766"/>
              <a:ext cx="317058" cy="1136"/>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478540" y="3812082"/>
              <a:ext cx="93162" cy="93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grpSp>
      <p:grpSp>
        <p:nvGrpSpPr>
          <p:cNvPr id="142" name="Group 141"/>
          <p:cNvGrpSpPr/>
          <p:nvPr/>
        </p:nvGrpSpPr>
        <p:grpSpPr>
          <a:xfrm>
            <a:off x="3397334" y="1751133"/>
            <a:ext cx="507811" cy="88199"/>
            <a:chOff x="3397334" y="1751133"/>
            <a:chExt cx="507811" cy="88199"/>
          </a:xfrm>
        </p:grpSpPr>
        <p:sp>
          <p:nvSpPr>
            <p:cNvPr id="143" name="Rectangle 142"/>
            <p:cNvSpPr/>
            <p:nvPr/>
          </p:nvSpPr>
          <p:spPr>
            <a:xfrm>
              <a:off x="3397334" y="1751594"/>
              <a:ext cx="93162" cy="877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44" name="Rectangle 143"/>
            <p:cNvSpPr/>
            <p:nvPr/>
          </p:nvSpPr>
          <p:spPr>
            <a:xfrm>
              <a:off x="3536257" y="1751589"/>
              <a:ext cx="93162" cy="877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45" name="Rectangle 144"/>
            <p:cNvSpPr/>
            <p:nvPr/>
          </p:nvSpPr>
          <p:spPr>
            <a:xfrm>
              <a:off x="3673060" y="1751594"/>
              <a:ext cx="93162" cy="877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cxnSp>
          <p:nvCxnSpPr>
            <p:cNvPr id="146" name="Straight Connector 145"/>
            <p:cNvCxnSpPr/>
            <p:nvPr/>
          </p:nvCxnSpPr>
          <p:spPr>
            <a:xfrm flipV="1">
              <a:off x="3490496" y="1795002"/>
              <a:ext cx="321487" cy="461"/>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147" name="Rectangle 146"/>
            <p:cNvSpPr/>
            <p:nvPr/>
          </p:nvSpPr>
          <p:spPr>
            <a:xfrm>
              <a:off x="3811983" y="1751133"/>
              <a:ext cx="93162" cy="877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grpSp>
      <p:grpSp>
        <p:nvGrpSpPr>
          <p:cNvPr id="148" name="Group 147"/>
          <p:cNvGrpSpPr/>
          <p:nvPr/>
        </p:nvGrpSpPr>
        <p:grpSpPr>
          <a:xfrm>
            <a:off x="4724837" y="1767807"/>
            <a:ext cx="504045" cy="80596"/>
            <a:chOff x="4724837" y="1767807"/>
            <a:chExt cx="504045" cy="80596"/>
          </a:xfrm>
        </p:grpSpPr>
        <p:sp>
          <p:nvSpPr>
            <p:cNvPr id="149" name="Rectangle 148"/>
            <p:cNvSpPr/>
            <p:nvPr/>
          </p:nvSpPr>
          <p:spPr>
            <a:xfrm>
              <a:off x="4724837" y="1767811"/>
              <a:ext cx="93162" cy="805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50" name="Rectangle 149"/>
            <p:cNvSpPr/>
            <p:nvPr/>
          </p:nvSpPr>
          <p:spPr>
            <a:xfrm>
              <a:off x="4863760" y="1767807"/>
              <a:ext cx="93162" cy="805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51" name="Rectangle 150"/>
            <p:cNvSpPr/>
            <p:nvPr/>
          </p:nvSpPr>
          <p:spPr>
            <a:xfrm>
              <a:off x="5000563" y="1767811"/>
              <a:ext cx="93162" cy="805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cxnSp>
          <p:nvCxnSpPr>
            <p:cNvPr id="152" name="Straight Connector 151"/>
            <p:cNvCxnSpPr/>
            <p:nvPr/>
          </p:nvCxnSpPr>
          <p:spPr>
            <a:xfrm flipV="1">
              <a:off x="4817999" y="1808103"/>
              <a:ext cx="317721" cy="4"/>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153" name="Rectangle 152"/>
            <p:cNvSpPr/>
            <p:nvPr/>
          </p:nvSpPr>
          <p:spPr>
            <a:xfrm>
              <a:off x="5135720" y="1767807"/>
              <a:ext cx="93162" cy="805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grpSp>
    </p:spTree>
    <p:extLst>
      <p:ext uri="{BB962C8B-B14F-4D97-AF65-F5344CB8AC3E}">
        <p14:creationId xmlns:p14="http://schemas.microsoft.com/office/powerpoint/2010/main" val="918436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06DE6E-754F-AE42-9F03-E7FAD8285143}"/>
              </a:ext>
            </a:extLst>
          </p:cNvPr>
          <p:cNvSpPr>
            <a:spLocks noGrp="1"/>
          </p:cNvSpPr>
          <p:nvPr>
            <p:ph type="body" sz="quarter" idx="13"/>
          </p:nvPr>
        </p:nvSpPr>
        <p:spPr/>
        <p:txBody>
          <a:bodyPr/>
          <a:lstStyle/>
          <a:p>
            <a:r>
              <a:rPr lang="en-US" dirty="0"/>
              <a:t>Solution Creation Demo</a:t>
            </a:r>
          </a:p>
        </p:txBody>
      </p:sp>
    </p:spTree>
    <p:extLst>
      <p:ext uri="{BB962C8B-B14F-4D97-AF65-F5344CB8AC3E}">
        <p14:creationId xmlns:p14="http://schemas.microsoft.com/office/powerpoint/2010/main" val="2119409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3C76E6-CC86-5B49-9F8E-D99343D21135}"/>
              </a:ext>
            </a:extLst>
          </p:cNvPr>
          <p:cNvSpPr>
            <a:spLocks noGrp="1"/>
          </p:cNvSpPr>
          <p:nvPr>
            <p:ph sz="quarter" idx="24"/>
          </p:nvPr>
        </p:nvSpPr>
        <p:spPr/>
        <p:txBody>
          <a:bodyPr>
            <a:normAutofit/>
          </a:bodyPr>
          <a:lstStyle/>
          <a:p>
            <a:r>
              <a:rPr lang="en-US" sz="1400" b="1" dirty="0"/>
              <a:t>BYFN</a:t>
            </a:r>
          </a:p>
          <a:p>
            <a:pPr marL="171450" indent="-171450">
              <a:buFont typeface="Arial" panose="020B0604020202020204" pitchFamily="34" charset="0"/>
              <a:buChar char="•"/>
            </a:pPr>
            <a:r>
              <a:rPr lang="en-US" dirty="0"/>
              <a:t>Prerequisites</a:t>
            </a:r>
          </a:p>
          <a:p>
            <a:pPr marL="914400" lvl="1" indent="-171450">
              <a:buFont typeface="Arial" panose="020B0604020202020204" pitchFamily="34" charset="0"/>
              <a:buChar char="•"/>
            </a:pPr>
            <a:r>
              <a:rPr lang="en-US" dirty="0"/>
              <a:t>Fabric-samples</a:t>
            </a:r>
          </a:p>
          <a:p>
            <a:pPr marL="914400" lvl="1" indent="-171450">
              <a:buFont typeface="Arial" panose="020B0604020202020204" pitchFamily="34" charset="0"/>
              <a:buChar char="•"/>
            </a:pPr>
            <a:r>
              <a:rPr lang="en-US" dirty="0"/>
              <a:t>Binaries and docker images</a:t>
            </a:r>
          </a:p>
          <a:p>
            <a:pPr marL="171450" indent="-171450">
              <a:buFont typeface="Arial" panose="020B0604020202020204" pitchFamily="34" charset="0"/>
              <a:buChar char="•"/>
            </a:pPr>
            <a:r>
              <a:rPr lang="en-US" dirty="0"/>
              <a:t>Crypto Configuration (crypto-</a:t>
            </a:r>
            <a:r>
              <a:rPr lang="en-US" dirty="0" err="1"/>
              <a:t>config.yaml</a:t>
            </a:r>
            <a:r>
              <a:rPr lang="en-US" dirty="0"/>
              <a:t>)</a:t>
            </a:r>
          </a:p>
          <a:p>
            <a:pPr marL="171450" indent="-171450">
              <a:buFont typeface="Arial" panose="020B0604020202020204" pitchFamily="34" charset="0"/>
              <a:buChar char="•"/>
            </a:pPr>
            <a:r>
              <a:rPr lang="en-US" dirty="0"/>
              <a:t>Network Configuration (</a:t>
            </a:r>
            <a:r>
              <a:rPr lang="en-US" dirty="0" err="1"/>
              <a:t>configtx.yaml</a:t>
            </a:r>
            <a:r>
              <a:rPr lang="en-US" dirty="0"/>
              <a:t>)</a:t>
            </a:r>
          </a:p>
          <a:p>
            <a:pPr marL="171450" indent="-171450">
              <a:buFont typeface="Arial" panose="020B0604020202020204" pitchFamily="34" charset="0"/>
              <a:buChar char="•"/>
            </a:pPr>
            <a:r>
              <a:rPr lang="en-US" sz="1100" dirty="0"/>
              <a:t>Generating </a:t>
            </a:r>
            <a:r>
              <a:rPr lang="en-US" sz="1100" dirty="0" err="1"/>
              <a:t>Orderer</a:t>
            </a:r>
            <a:r>
              <a:rPr lang="en-US" sz="1100" dirty="0"/>
              <a:t> Genesis Block</a:t>
            </a:r>
          </a:p>
          <a:p>
            <a:pPr marL="171450" indent="-171450">
              <a:buFont typeface="Arial" panose="020B0604020202020204" pitchFamily="34" charset="0"/>
              <a:buChar char="•"/>
            </a:pPr>
            <a:r>
              <a:rPr lang="en-US" sz="1100" dirty="0"/>
              <a:t>Generating Channel Configuration Transaction</a:t>
            </a:r>
          </a:p>
          <a:p>
            <a:pPr marL="171450" indent="-171450">
              <a:buFont typeface="Arial" panose="020B0604020202020204" pitchFamily="34" charset="0"/>
              <a:buChar char="•"/>
            </a:pPr>
            <a:r>
              <a:rPr lang="en-US" sz="1100" dirty="0"/>
              <a:t>Setup basic docker network</a:t>
            </a:r>
          </a:p>
          <a:p>
            <a:pPr marL="171450" indent="-171450">
              <a:buFont typeface="Arial" panose="020B0604020202020204" pitchFamily="34" charset="0"/>
              <a:buChar char="•"/>
            </a:pPr>
            <a:r>
              <a:rPr lang="en-US" sz="1100" dirty="0"/>
              <a:t>Create/Join Channel</a:t>
            </a:r>
          </a:p>
          <a:p>
            <a:pPr marL="171450" indent="-171450">
              <a:buFont typeface="Arial" panose="020B0604020202020204" pitchFamily="34" charset="0"/>
              <a:buChar char="•"/>
            </a:pPr>
            <a:r>
              <a:rPr lang="en-US" sz="1100" dirty="0"/>
              <a:t>Install/Instantiate </a:t>
            </a:r>
            <a:r>
              <a:rPr lang="en-US" sz="1100" dirty="0" err="1"/>
              <a:t>Chaincode</a:t>
            </a:r>
            <a:endParaRPr lang="en-US" sz="1100" dirty="0"/>
          </a:p>
          <a:p>
            <a:pPr marL="171450" indent="-171450">
              <a:buFont typeface="Arial" panose="020B0604020202020204" pitchFamily="34" charset="0"/>
              <a:buChar char="•"/>
            </a:pPr>
            <a:r>
              <a:rPr lang="en-US" sz="1100" dirty="0"/>
              <a:t>CLI interface</a:t>
            </a:r>
          </a:p>
          <a:p>
            <a:pPr marL="171450" indent="-171450">
              <a:buFont typeface="Arial" panose="020B0604020202020204" pitchFamily="34" charset="0"/>
              <a:buChar char="•"/>
            </a:pPr>
            <a:r>
              <a:rPr lang="en-US" sz="1100" dirty="0" err="1"/>
              <a:t>Chaincode</a:t>
            </a:r>
            <a:r>
              <a:rPr lang="en-US" sz="1100" dirty="0"/>
              <a:t> walkthrough</a:t>
            </a:r>
          </a:p>
        </p:txBody>
      </p:sp>
      <p:sp>
        <p:nvSpPr>
          <p:cNvPr id="3" name="Content Placeholder 2">
            <a:extLst>
              <a:ext uri="{FF2B5EF4-FFF2-40B4-BE49-F238E27FC236}">
                <a16:creationId xmlns:a16="http://schemas.microsoft.com/office/drawing/2014/main" id="{93F1B9C6-FDE2-1446-B603-5D3CED125846}"/>
              </a:ext>
            </a:extLst>
          </p:cNvPr>
          <p:cNvSpPr>
            <a:spLocks noGrp="1"/>
          </p:cNvSpPr>
          <p:nvPr>
            <p:ph sz="quarter" idx="25"/>
          </p:nvPr>
        </p:nvSpPr>
        <p:spPr/>
        <p:txBody>
          <a:bodyPr/>
          <a:lstStyle/>
          <a:p>
            <a:r>
              <a:rPr lang="en-US" sz="1400" b="1" dirty="0"/>
              <a:t>Balance Transfer App</a:t>
            </a:r>
          </a:p>
          <a:p>
            <a:pPr marL="171450" indent="-171450">
              <a:buFont typeface="Arial" panose="020B0604020202020204" pitchFamily="34" charset="0"/>
              <a:buChar char="•"/>
            </a:pPr>
            <a:r>
              <a:rPr lang="en-US" dirty="0"/>
              <a:t>Multi-Layer Stack – Fabric -&gt; </a:t>
            </a:r>
            <a:r>
              <a:rPr lang="en-US" dirty="0" err="1"/>
              <a:t>Chaincode</a:t>
            </a:r>
            <a:r>
              <a:rPr lang="en-US" dirty="0"/>
              <a:t> -&gt; </a:t>
            </a:r>
            <a:r>
              <a:rPr lang="en-US" dirty="0" err="1"/>
              <a:t>NodeSDK</a:t>
            </a:r>
            <a:r>
              <a:rPr lang="en-US" dirty="0"/>
              <a:t> </a:t>
            </a:r>
          </a:p>
          <a:p>
            <a:pPr marL="171450" indent="-171450">
              <a:buFont typeface="Arial" panose="020B0604020202020204" pitchFamily="34" charset="0"/>
              <a:buChar char="•"/>
            </a:pPr>
            <a:r>
              <a:rPr lang="en-US" dirty="0"/>
              <a:t>Use of </a:t>
            </a:r>
            <a:r>
              <a:rPr lang="en-US" dirty="0" err="1"/>
              <a:t>NodeSDK</a:t>
            </a:r>
            <a:r>
              <a:rPr lang="en-US" dirty="0"/>
              <a:t> – network-</a:t>
            </a:r>
            <a:r>
              <a:rPr lang="en-US" dirty="0" err="1"/>
              <a:t>config.yaml</a:t>
            </a:r>
            <a:endParaRPr lang="en-US" dirty="0"/>
          </a:p>
          <a:p>
            <a:pPr marL="171450" indent="-171450">
              <a:buFont typeface="Arial" panose="020B0604020202020204" pitchFamily="34" charset="0"/>
              <a:buChar char="•"/>
            </a:pPr>
            <a:r>
              <a:rPr lang="en-US" dirty="0"/>
              <a:t>Config files to be changed to deploy other </a:t>
            </a:r>
            <a:r>
              <a:rPr lang="en-US" dirty="0" err="1"/>
              <a:t>chaincode</a:t>
            </a:r>
            <a:r>
              <a:rPr lang="en-US" dirty="0"/>
              <a:t>.</a:t>
            </a:r>
          </a:p>
        </p:txBody>
      </p:sp>
      <p:sp>
        <p:nvSpPr>
          <p:cNvPr id="4" name="Text Placeholder 3">
            <a:extLst>
              <a:ext uri="{FF2B5EF4-FFF2-40B4-BE49-F238E27FC236}">
                <a16:creationId xmlns:a16="http://schemas.microsoft.com/office/drawing/2014/main" id="{CECB6266-3A56-444A-B999-840AC127AFB0}"/>
              </a:ext>
            </a:extLst>
          </p:cNvPr>
          <p:cNvSpPr>
            <a:spLocks noGrp="1"/>
          </p:cNvSpPr>
          <p:nvPr>
            <p:ph type="body" sz="quarter" idx="13"/>
          </p:nvPr>
        </p:nvSpPr>
        <p:spPr/>
        <p:txBody>
          <a:bodyPr/>
          <a:lstStyle/>
          <a:p>
            <a:r>
              <a:rPr lang="en-US" dirty="0"/>
              <a:t>Demo</a:t>
            </a:r>
          </a:p>
        </p:txBody>
      </p:sp>
    </p:spTree>
    <p:extLst>
      <p:ext uri="{BB962C8B-B14F-4D97-AF65-F5344CB8AC3E}">
        <p14:creationId xmlns:p14="http://schemas.microsoft.com/office/powerpoint/2010/main" val="1026077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ADC2A2-837D-1D43-87E5-C97652C3B343}"/>
              </a:ext>
            </a:extLst>
          </p:cNvPr>
          <p:cNvSpPr>
            <a:spLocks noGrp="1"/>
          </p:cNvSpPr>
          <p:nvPr>
            <p:ph sz="quarter" idx="24"/>
          </p:nvPr>
        </p:nvSpPr>
        <p:spPr/>
        <p:txBody>
          <a:bodyPr/>
          <a:lstStyle/>
          <a:p>
            <a:r>
              <a:rPr lang="en-US" b="1" dirty="0"/>
              <a:t>Understand the problem</a:t>
            </a:r>
          </a:p>
          <a:p>
            <a:pPr lvl="1"/>
            <a:r>
              <a:rPr lang="en-US" dirty="0"/>
              <a:t>Who are the parties involved ?</a:t>
            </a:r>
          </a:p>
          <a:p>
            <a:pPr lvl="1"/>
            <a:r>
              <a:rPr lang="en-US" dirty="0"/>
              <a:t>Which documents gets into blockchain and what are the validation workflows for them?</a:t>
            </a:r>
          </a:p>
          <a:p>
            <a:pPr lvl="1"/>
            <a:r>
              <a:rPr lang="en-US" dirty="0"/>
              <a:t>What are the set of checks/validation done by different parties?</a:t>
            </a:r>
          </a:p>
          <a:p>
            <a:endParaRPr lang="en-US" dirty="0"/>
          </a:p>
        </p:txBody>
      </p:sp>
      <p:sp>
        <p:nvSpPr>
          <p:cNvPr id="3" name="Content Placeholder 2">
            <a:extLst>
              <a:ext uri="{FF2B5EF4-FFF2-40B4-BE49-F238E27FC236}">
                <a16:creationId xmlns:a16="http://schemas.microsoft.com/office/drawing/2014/main" id="{949BD7D9-3DE0-FA4A-91E8-F9AAD68186A9}"/>
              </a:ext>
            </a:extLst>
          </p:cNvPr>
          <p:cNvSpPr>
            <a:spLocks noGrp="1"/>
          </p:cNvSpPr>
          <p:nvPr>
            <p:ph sz="quarter" idx="25"/>
          </p:nvPr>
        </p:nvSpPr>
        <p:spPr/>
        <p:txBody>
          <a:bodyPr>
            <a:normAutofit lnSpcReduction="10000"/>
          </a:bodyPr>
          <a:lstStyle/>
          <a:p>
            <a:r>
              <a:rPr lang="en-US" b="1" dirty="0"/>
              <a:t>Network Design</a:t>
            </a:r>
          </a:p>
          <a:p>
            <a:pPr lvl="1"/>
            <a:r>
              <a:rPr lang="en-US" dirty="0"/>
              <a:t>Org structure</a:t>
            </a:r>
          </a:p>
          <a:p>
            <a:pPr lvl="1"/>
            <a:r>
              <a:rPr lang="en-US" dirty="0"/>
              <a:t>Number of  orgs</a:t>
            </a:r>
          </a:p>
          <a:p>
            <a:pPr lvl="1"/>
            <a:r>
              <a:rPr lang="en-US" dirty="0"/>
              <a:t>Number of  peers per org</a:t>
            </a:r>
          </a:p>
          <a:p>
            <a:pPr lvl="1"/>
            <a:r>
              <a:rPr lang="en-US" dirty="0"/>
              <a:t>Number of channels – data privacy</a:t>
            </a:r>
          </a:p>
          <a:p>
            <a:pPr lvl="1"/>
            <a:r>
              <a:rPr lang="en-US" dirty="0"/>
              <a:t>Number of </a:t>
            </a:r>
            <a:r>
              <a:rPr lang="en-US" dirty="0" err="1"/>
              <a:t>chaincodes</a:t>
            </a:r>
            <a:r>
              <a:rPr lang="en-US" dirty="0"/>
              <a:t> – Logic separation</a:t>
            </a:r>
          </a:p>
          <a:p>
            <a:pPr lvl="1"/>
            <a:r>
              <a:rPr lang="en-US" dirty="0"/>
              <a:t>Fabric CA Vs </a:t>
            </a:r>
            <a:r>
              <a:rPr lang="en-US" dirty="0" err="1"/>
              <a:t>Cryptogen</a:t>
            </a:r>
            <a:r>
              <a:rPr lang="en-US" dirty="0"/>
              <a:t> tool ?</a:t>
            </a:r>
          </a:p>
          <a:p>
            <a:pPr lvl="1"/>
            <a:r>
              <a:rPr lang="en-US" dirty="0" err="1"/>
              <a:t>Orderer</a:t>
            </a:r>
            <a:r>
              <a:rPr lang="en-US" dirty="0"/>
              <a:t> – Solo/Kafka</a:t>
            </a:r>
          </a:p>
          <a:p>
            <a:r>
              <a:rPr lang="en-US" b="1" dirty="0" err="1"/>
              <a:t>Chaincode</a:t>
            </a:r>
            <a:r>
              <a:rPr lang="en-US" b="1" dirty="0"/>
              <a:t> Design </a:t>
            </a:r>
            <a:r>
              <a:rPr lang="en-US" dirty="0"/>
              <a:t>(Go/Node/Java)</a:t>
            </a:r>
          </a:p>
          <a:p>
            <a:pPr lvl="1"/>
            <a:r>
              <a:rPr lang="en-US" dirty="0"/>
              <a:t>Designing the logic. </a:t>
            </a:r>
          </a:p>
          <a:p>
            <a:pPr lvl="1"/>
            <a:r>
              <a:rPr lang="en-US" dirty="0"/>
              <a:t>Utilizing rich queries if using </a:t>
            </a:r>
            <a:r>
              <a:rPr lang="en-US" dirty="0" err="1"/>
              <a:t>couchDB</a:t>
            </a:r>
            <a:endParaRPr lang="en-US" dirty="0"/>
          </a:p>
          <a:p>
            <a:pPr lvl="1"/>
            <a:r>
              <a:rPr lang="en-US" dirty="0"/>
              <a:t>Pagination (If using UI)</a:t>
            </a:r>
          </a:p>
          <a:p>
            <a:r>
              <a:rPr lang="en-US" b="1" dirty="0"/>
              <a:t>App Layer Design </a:t>
            </a:r>
            <a:r>
              <a:rPr lang="en-US" dirty="0"/>
              <a:t>(Node/Java  SDK)</a:t>
            </a:r>
          </a:p>
          <a:p>
            <a:pPr lvl="1"/>
            <a:r>
              <a:rPr lang="en-US" dirty="0"/>
              <a:t>Logic bifurcation between CC and </a:t>
            </a:r>
            <a:r>
              <a:rPr lang="en-US" dirty="0" err="1"/>
              <a:t>AppLayer</a:t>
            </a:r>
            <a:endParaRPr lang="en-US" dirty="0"/>
          </a:p>
          <a:p>
            <a:endParaRPr lang="en-US" dirty="0"/>
          </a:p>
        </p:txBody>
      </p:sp>
      <p:sp>
        <p:nvSpPr>
          <p:cNvPr id="4" name="Text Placeholder 3">
            <a:extLst>
              <a:ext uri="{FF2B5EF4-FFF2-40B4-BE49-F238E27FC236}">
                <a16:creationId xmlns:a16="http://schemas.microsoft.com/office/drawing/2014/main" id="{58E8FE50-3509-E348-AA92-2D431969A66E}"/>
              </a:ext>
            </a:extLst>
          </p:cNvPr>
          <p:cNvSpPr>
            <a:spLocks noGrp="1"/>
          </p:cNvSpPr>
          <p:nvPr>
            <p:ph type="body" sz="quarter" idx="13"/>
          </p:nvPr>
        </p:nvSpPr>
        <p:spPr/>
        <p:txBody>
          <a:bodyPr/>
          <a:lstStyle/>
          <a:p>
            <a:r>
              <a:rPr lang="en-US" dirty="0"/>
              <a:t>Solution Creation Checklist</a:t>
            </a:r>
          </a:p>
        </p:txBody>
      </p:sp>
    </p:spTree>
    <p:extLst>
      <p:ext uri="{BB962C8B-B14F-4D97-AF65-F5344CB8AC3E}">
        <p14:creationId xmlns:p14="http://schemas.microsoft.com/office/powerpoint/2010/main" val="1871433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1FE256-3125-274C-B3B3-9BC4ADD4754B}"/>
              </a:ext>
            </a:extLst>
          </p:cNvPr>
          <p:cNvSpPr>
            <a:spLocks noGrp="1"/>
          </p:cNvSpPr>
          <p:nvPr>
            <p:ph type="body" sz="quarter" idx="13"/>
          </p:nvPr>
        </p:nvSpPr>
        <p:spPr/>
        <p:txBody>
          <a:bodyPr/>
          <a:lstStyle/>
          <a:p>
            <a:r>
              <a:rPr lang="en-US" dirty="0"/>
              <a:t>Some useful ideas</a:t>
            </a:r>
          </a:p>
        </p:txBody>
      </p:sp>
      <p:sp>
        <p:nvSpPr>
          <p:cNvPr id="3" name="Text Placeholder 2">
            <a:extLst>
              <a:ext uri="{FF2B5EF4-FFF2-40B4-BE49-F238E27FC236}">
                <a16:creationId xmlns:a16="http://schemas.microsoft.com/office/drawing/2014/main" id="{A3BEC4C1-9579-E84D-A530-6DEC1360C489}"/>
              </a:ext>
            </a:extLst>
          </p:cNvPr>
          <p:cNvSpPr>
            <a:spLocks noGrp="1"/>
          </p:cNvSpPr>
          <p:nvPr>
            <p:ph type="body" sz="quarter" idx="22"/>
          </p:nvPr>
        </p:nvSpPr>
        <p:spPr/>
        <p:txBody>
          <a:bodyPr/>
          <a:lstStyle/>
          <a:p>
            <a:r>
              <a:rPr lang="en-US" dirty="0"/>
              <a:t>Read Write Conflicts</a:t>
            </a:r>
          </a:p>
          <a:p>
            <a:pPr lvl="1"/>
            <a:r>
              <a:rPr lang="en-US" dirty="0"/>
              <a:t>Buffer the transactions at the app layer</a:t>
            </a:r>
          </a:p>
          <a:p>
            <a:r>
              <a:rPr lang="en-US" dirty="0"/>
              <a:t>Blockchain explorer – Fabric blockchain monitoring tool.</a:t>
            </a:r>
          </a:p>
          <a:p>
            <a:r>
              <a:rPr lang="en-US" dirty="0" err="1"/>
              <a:t>Vendoring</a:t>
            </a:r>
            <a:r>
              <a:rPr lang="en-US" dirty="0"/>
              <a:t> of </a:t>
            </a:r>
            <a:r>
              <a:rPr lang="en-US" dirty="0" err="1"/>
              <a:t>chaincode</a:t>
            </a:r>
            <a:r>
              <a:rPr lang="en-US" dirty="0"/>
              <a:t> – Package management in </a:t>
            </a:r>
            <a:r>
              <a:rPr lang="en-US" dirty="0" err="1"/>
              <a:t>golang</a:t>
            </a:r>
            <a:endParaRPr lang="en-US" dirty="0"/>
          </a:p>
          <a:p>
            <a:pPr lvl="1"/>
            <a:r>
              <a:rPr lang="en-US" dirty="0"/>
              <a:t>Large </a:t>
            </a:r>
            <a:r>
              <a:rPr lang="en-US" dirty="0" err="1"/>
              <a:t>chaincodes</a:t>
            </a:r>
            <a:r>
              <a:rPr lang="en-US" dirty="0"/>
              <a:t> can be split into packages and can be managed using </a:t>
            </a:r>
            <a:r>
              <a:rPr lang="en-US" dirty="0" err="1"/>
              <a:t>govendor</a:t>
            </a:r>
            <a:r>
              <a:rPr lang="en-US" dirty="0"/>
              <a:t> tool</a:t>
            </a:r>
          </a:p>
          <a:p>
            <a:r>
              <a:rPr lang="en-US" dirty="0"/>
              <a:t>Access Control in </a:t>
            </a:r>
            <a:r>
              <a:rPr lang="en-US" dirty="0" err="1"/>
              <a:t>Chaincode</a:t>
            </a:r>
            <a:r>
              <a:rPr lang="en-US" dirty="0"/>
              <a:t> – </a:t>
            </a:r>
          </a:p>
          <a:p>
            <a:pPr lvl="1"/>
            <a:r>
              <a:rPr lang="en-US" dirty="0"/>
              <a:t>Based on the user’s attribute (Org, </a:t>
            </a:r>
            <a:r>
              <a:rPr lang="en-US" dirty="0" err="1"/>
              <a:t>OrganizationUnit</a:t>
            </a:r>
            <a:r>
              <a:rPr lang="en-US" dirty="0"/>
              <a:t>, ID </a:t>
            </a:r>
            <a:r>
              <a:rPr lang="en-US" dirty="0" err="1"/>
              <a:t>etc</a:t>
            </a:r>
            <a:r>
              <a:rPr lang="en-US" dirty="0"/>
              <a:t>), control access to some functions in </a:t>
            </a:r>
            <a:r>
              <a:rPr lang="en-US" dirty="0" err="1"/>
              <a:t>chaincode</a:t>
            </a:r>
            <a:r>
              <a:rPr lang="en-US" dirty="0"/>
              <a:t>.</a:t>
            </a:r>
          </a:p>
          <a:p>
            <a:pPr lvl="1"/>
            <a:r>
              <a:rPr lang="en-US" dirty="0">
                <a:hlinkClick r:id="rId2"/>
              </a:rPr>
              <a:t>https://github.com/hyperledger/fabric/blob/master/core/chaincode/shim/ext/cid/README.md</a:t>
            </a:r>
            <a:endParaRPr lang="en-US" dirty="0"/>
          </a:p>
          <a:p>
            <a:r>
              <a:rPr lang="en-US" dirty="0"/>
              <a:t>Alternative Deployment Options – </a:t>
            </a:r>
          </a:p>
          <a:p>
            <a:pPr lvl="1"/>
            <a:r>
              <a:rPr lang="en-US" dirty="0"/>
              <a:t>Kubernetes – IBM Cloud Private</a:t>
            </a:r>
          </a:p>
          <a:p>
            <a:pPr lvl="1"/>
            <a:r>
              <a:rPr lang="en-US" dirty="0"/>
              <a:t>IBM Blockchain Platform</a:t>
            </a:r>
          </a:p>
          <a:p>
            <a:endParaRPr lang="en-US" dirty="0"/>
          </a:p>
        </p:txBody>
      </p:sp>
    </p:spTree>
    <p:extLst>
      <p:ext uri="{BB962C8B-B14F-4D97-AF65-F5344CB8AC3E}">
        <p14:creationId xmlns:p14="http://schemas.microsoft.com/office/powerpoint/2010/main" val="38213424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B91C72-3BBF-F242-AAF8-B7C91E13FB9A}"/>
              </a:ext>
            </a:extLst>
          </p:cNvPr>
          <p:cNvSpPr>
            <a:spLocks noGrp="1"/>
          </p:cNvSpPr>
          <p:nvPr>
            <p:ph type="body" sz="quarter" idx="13"/>
          </p:nvPr>
        </p:nvSpPr>
        <p:spPr/>
        <p:txBody>
          <a:bodyPr/>
          <a:lstStyle/>
          <a:p>
            <a:r>
              <a:rPr lang="en-US" dirty="0"/>
              <a:t>Further Reading</a:t>
            </a:r>
          </a:p>
        </p:txBody>
      </p:sp>
      <p:sp>
        <p:nvSpPr>
          <p:cNvPr id="3" name="Text Placeholder 2">
            <a:extLst>
              <a:ext uri="{FF2B5EF4-FFF2-40B4-BE49-F238E27FC236}">
                <a16:creationId xmlns:a16="http://schemas.microsoft.com/office/drawing/2014/main" id="{A9B69FEC-6FA1-BA49-84A3-860586C37F94}"/>
              </a:ext>
            </a:extLst>
          </p:cNvPr>
          <p:cNvSpPr>
            <a:spLocks noGrp="1"/>
          </p:cNvSpPr>
          <p:nvPr>
            <p:ph type="body" sz="quarter" idx="22"/>
          </p:nvPr>
        </p:nvSpPr>
        <p:spPr/>
        <p:txBody>
          <a:bodyPr/>
          <a:lstStyle/>
          <a:p>
            <a:r>
              <a:rPr lang="en-US" dirty="0"/>
              <a:t>Fabric Node SDK -  </a:t>
            </a:r>
            <a:r>
              <a:rPr lang="en-US" dirty="0">
                <a:hlinkClick r:id="rId2"/>
              </a:rPr>
              <a:t>https://fabric-sdk-node.github.io/release-1.4/index.html</a:t>
            </a:r>
            <a:endParaRPr lang="en-US" dirty="0"/>
          </a:p>
          <a:p>
            <a:r>
              <a:rPr lang="en-US" dirty="0"/>
              <a:t>Commercial Paper Demo - </a:t>
            </a:r>
            <a:r>
              <a:rPr lang="en-US" dirty="0">
                <a:hlinkClick r:id="rId3"/>
              </a:rPr>
              <a:t>https://hyperledger-fabric.readthedocs.io/en/release-1.4/tutorial/commercial_paper.html</a:t>
            </a:r>
            <a:endParaRPr lang="en-US" dirty="0"/>
          </a:p>
          <a:p>
            <a:r>
              <a:rPr lang="en-US" dirty="0"/>
              <a:t>Blockchain Explorer - </a:t>
            </a:r>
            <a:r>
              <a:rPr lang="en-US" dirty="0">
                <a:hlinkClick r:id="rId4"/>
              </a:rPr>
              <a:t>https://github.com/hyperledger/blockchain-explorer</a:t>
            </a:r>
            <a:endParaRPr lang="en-US" dirty="0"/>
          </a:p>
          <a:p>
            <a:r>
              <a:rPr lang="en-US" dirty="0"/>
              <a:t>CC Examples – </a:t>
            </a:r>
          </a:p>
          <a:p>
            <a:pPr lvl="1"/>
            <a:r>
              <a:rPr lang="en-US" dirty="0">
                <a:hlinkClick r:id="rId5"/>
              </a:rPr>
              <a:t>https://github.com/hyperledger/fabric/tree/release-1.4/examples/chaincode/go</a:t>
            </a:r>
            <a:endParaRPr lang="en-US" dirty="0"/>
          </a:p>
          <a:p>
            <a:pPr lvl="1"/>
            <a:r>
              <a:rPr lang="en-US" dirty="0">
                <a:hlinkClick r:id="rId6"/>
              </a:rPr>
              <a:t>https://github.com/hyperledger/fabric-samples/tree/release-1.4/chaincode</a:t>
            </a:r>
            <a:endParaRPr lang="en-US" dirty="0"/>
          </a:p>
          <a:p>
            <a:r>
              <a:rPr lang="en-US" dirty="0"/>
              <a:t>Rocket Chat - </a:t>
            </a:r>
            <a:r>
              <a:rPr lang="en-US" dirty="0">
                <a:hlinkClick r:id="rId7"/>
              </a:rPr>
              <a:t>https://chat.hyperledger.org/home</a:t>
            </a:r>
            <a:endParaRPr lang="en-US" dirty="0"/>
          </a:p>
          <a:p>
            <a:r>
              <a:rPr lang="en-US" dirty="0"/>
              <a:t>Mailing List - </a:t>
            </a:r>
            <a:r>
              <a:rPr lang="en-US" dirty="0">
                <a:hlinkClick r:id="rId8"/>
              </a:rPr>
              <a:t>https://lists.hyperledger.org/g/fabric</a:t>
            </a:r>
            <a:endParaRPr lang="en-US" dirty="0"/>
          </a:p>
          <a:p>
            <a:pPr marL="0" indent="0">
              <a:buNone/>
            </a:pPr>
            <a:endParaRPr lang="en-US" dirty="0"/>
          </a:p>
          <a:p>
            <a:pPr marL="457200" lvl="1" indent="0">
              <a:buNone/>
            </a:pPr>
            <a:endParaRPr lang="en-US" dirty="0"/>
          </a:p>
          <a:p>
            <a:endParaRPr lang="en-US" dirty="0"/>
          </a:p>
        </p:txBody>
      </p:sp>
    </p:spTree>
    <p:extLst>
      <p:ext uri="{BB962C8B-B14F-4D97-AF65-F5344CB8AC3E}">
        <p14:creationId xmlns:p14="http://schemas.microsoft.com/office/powerpoint/2010/main" val="19383145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508002" y="811823"/>
            <a:ext cx="3198404" cy="2004849"/>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en-US" sz="1800" dirty="0">
                <a:solidFill>
                  <a:schemeClr val="bg1"/>
                </a:solidFill>
                <a:ea typeface="Arial" charset="0"/>
                <a:cs typeface="Arial" charset="0"/>
              </a:rPr>
              <a:t>IBM Solutions</a:t>
            </a:r>
          </a:p>
          <a:p>
            <a:pPr marL="285750" indent="-285750">
              <a:lnSpc>
                <a:spcPct val="100000"/>
              </a:lnSpc>
              <a:buFont typeface="Arial" charset="0"/>
              <a:buChar char="•"/>
            </a:pPr>
            <a:r>
              <a:rPr lang="en-US" sz="1800" dirty="0">
                <a:solidFill>
                  <a:schemeClr val="bg1"/>
                </a:solidFill>
                <a:ea typeface="Arial" charset="0"/>
                <a:cs typeface="Arial" charset="0"/>
              </a:rPr>
              <a:t>Food Trust</a:t>
            </a:r>
          </a:p>
          <a:p>
            <a:pPr marL="285750" indent="-285750">
              <a:lnSpc>
                <a:spcPct val="100000"/>
              </a:lnSpc>
              <a:buFont typeface="Arial" charset="0"/>
              <a:buChar char="•"/>
            </a:pPr>
            <a:r>
              <a:rPr lang="en-US" sz="1800" dirty="0" err="1">
                <a:solidFill>
                  <a:schemeClr val="bg1"/>
                </a:solidFill>
                <a:ea typeface="Arial" charset="0"/>
                <a:cs typeface="Arial" charset="0"/>
              </a:rPr>
              <a:t>TradeLens</a:t>
            </a:r>
            <a:endParaRPr lang="en-US" sz="1800" dirty="0">
              <a:solidFill>
                <a:schemeClr val="bg1"/>
              </a:solidFill>
              <a:ea typeface="Arial" charset="0"/>
              <a:cs typeface="Arial" charset="0"/>
            </a:endParaRPr>
          </a:p>
          <a:p>
            <a:pPr>
              <a:lnSpc>
                <a:spcPct val="100000"/>
              </a:lnSpc>
            </a:pPr>
            <a:endParaRPr lang="en-US" sz="1800" dirty="0">
              <a:solidFill>
                <a:schemeClr val="bg1"/>
              </a:solidFill>
              <a:ea typeface="Arial" charset="0"/>
              <a:cs typeface="Arial" charset="0"/>
            </a:endParaRPr>
          </a:p>
        </p:txBody>
      </p:sp>
      <p:sp>
        <p:nvSpPr>
          <p:cNvPr id="27" name="Freeform 26"/>
          <p:cNvSpPr>
            <a:spLocks/>
          </p:cNvSpPr>
          <p:nvPr/>
        </p:nvSpPr>
        <p:spPr bwMode="auto">
          <a:xfrm>
            <a:off x="5487595" y="1093229"/>
            <a:ext cx="218811" cy="1231311"/>
          </a:xfrm>
          <a:custGeom>
            <a:avLst/>
            <a:gdLst>
              <a:gd name="T0" fmla="*/ 36 w 292"/>
              <a:gd name="T1" fmla="*/ 0 h 1037"/>
              <a:gd name="T2" fmla="*/ 36 w 292"/>
              <a:gd name="T3" fmla="*/ 130 h 1037"/>
              <a:gd name="T4" fmla="*/ 2 w 292"/>
              <a:gd name="T5" fmla="*/ 130 h 1037"/>
              <a:gd name="T6" fmla="*/ 2 w 292"/>
              <a:gd name="T7" fmla="*/ 130 h 1037"/>
              <a:gd name="T8" fmla="*/ 1 w 292"/>
              <a:gd name="T9" fmla="*/ 130 h 1037"/>
              <a:gd name="T10" fmla="*/ 1 w 292"/>
              <a:gd name="T11" fmla="*/ 130 h 1037"/>
              <a:gd name="T12" fmla="*/ 0 w 292"/>
              <a:gd name="T13" fmla="*/ 129 h 1037"/>
              <a:gd name="T14" fmla="*/ 0 w 292"/>
              <a:gd name="T15" fmla="*/ 129 h 1037"/>
              <a:gd name="T16" fmla="*/ 0 w 292"/>
              <a:gd name="T17" fmla="*/ 129 h 1037"/>
              <a:gd name="T18" fmla="*/ 0 w 292"/>
              <a:gd name="T19" fmla="*/ 128 h 1037"/>
              <a:gd name="T20" fmla="*/ 0 w 292"/>
              <a:gd name="T21" fmla="*/ 127 h 1037"/>
              <a:gd name="T22" fmla="*/ 0 w 292"/>
              <a:gd name="T23" fmla="*/ 127 h 1037"/>
              <a:gd name="T24" fmla="*/ 0 w 292"/>
              <a:gd name="T25" fmla="*/ 127 h 1037"/>
              <a:gd name="T26" fmla="*/ 0 w 292"/>
              <a:gd name="T27" fmla="*/ 126 h 1037"/>
              <a:gd name="T28" fmla="*/ 0 w 292"/>
              <a:gd name="T29" fmla="*/ 126 h 1037"/>
              <a:gd name="T30" fmla="*/ 1 w 292"/>
              <a:gd name="T31" fmla="*/ 125 h 1037"/>
              <a:gd name="T32" fmla="*/ 1 w 292"/>
              <a:gd name="T33" fmla="*/ 125 h 1037"/>
              <a:gd name="T34" fmla="*/ 2 w 292"/>
              <a:gd name="T35" fmla="*/ 125 h 1037"/>
              <a:gd name="T36" fmla="*/ 2 w 292"/>
              <a:gd name="T37" fmla="*/ 125 h 1037"/>
              <a:gd name="T38" fmla="*/ 31 w 292"/>
              <a:gd name="T39" fmla="*/ 125 h 1037"/>
              <a:gd name="T40" fmla="*/ 31 w 292"/>
              <a:gd name="T41" fmla="*/ 6 h 1037"/>
              <a:gd name="T42" fmla="*/ 2 w 292"/>
              <a:gd name="T43" fmla="*/ 6 h 1037"/>
              <a:gd name="T44" fmla="*/ 2 w 292"/>
              <a:gd name="T45" fmla="*/ 6 h 1037"/>
              <a:gd name="T46" fmla="*/ 1 w 292"/>
              <a:gd name="T47" fmla="*/ 5 h 1037"/>
              <a:gd name="T48" fmla="*/ 1 w 292"/>
              <a:gd name="T49" fmla="*/ 5 h 1037"/>
              <a:gd name="T50" fmla="*/ 1 w 292"/>
              <a:gd name="T51" fmla="*/ 5 h 1037"/>
              <a:gd name="T52" fmla="*/ 0 w 292"/>
              <a:gd name="T53" fmla="*/ 5 h 1037"/>
              <a:gd name="T54" fmla="*/ 0 w 292"/>
              <a:gd name="T55" fmla="*/ 4 h 1037"/>
              <a:gd name="T56" fmla="*/ 0 w 292"/>
              <a:gd name="T57" fmla="*/ 4 h 1037"/>
              <a:gd name="T58" fmla="*/ 0 w 292"/>
              <a:gd name="T59" fmla="*/ 3 h 1037"/>
              <a:gd name="T60" fmla="*/ 0 w 292"/>
              <a:gd name="T61" fmla="*/ 3 h 1037"/>
              <a:gd name="T62" fmla="*/ 0 w 292"/>
              <a:gd name="T63" fmla="*/ 3 h 1037"/>
              <a:gd name="T64" fmla="*/ 0 w 292"/>
              <a:gd name="T65" fmla="*/ 2 h 1037"/>
              <a:gd name="T66" fmla="*/ 0 w 292"/>
              <a:gd name="T67" fmla="*/ 2 h 1037"/>
              <a:gd name="T68" fmla="*/ 1 w 292"/>
              <a:gd name="T69" fmla="*/ 1 h 1037"/>
              <a:gd name="T70" fmla="*/ 1 w 292"/>
              <a:gd name="T71" fmla="*/ 1 h 1037"/>
              <a:gd name="T72" fmla="*/ 1 w 292"/>
              <a:gd name="T73" fmla="*/ 1 h 1037"/>
              <a:gd name="T74" fmla="*/ 2 w 292"/>
              <a:gd name="T75" fmla="*/ 1 h 1037"/>
              <a:gd name="T76" fmla="*/ 2 w 292"/>
              <a:gd name="T77" fmla="*/ 0 h 1037"/>
              <a:gd name="T78" fmla="*/ 36 w 292"/>
              <a:gd name="T79" fmla="*/ 0 h 103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92"/>
              <a:gd name="T121" fmla="*/ 0 h 1037"/>
              <a:gd name="T122" fmla="*/ 292 w 292"/>
              <a:gd name="T123" fmla="*/ 1037 h 103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92" h="1037">
                <a:moveTo>
                  <a:pt x="292" y="0"/>
                </a:moveTo>
                <a:lnTo>
                  <a:pt x="292" y="1037"/>
                </a:lnTo>
                <a:lnTo>
                  <a:pt x="20" y="1037"/>
                </a:lnTo>
                <a:lnTo>
                  <a:pt x="17" y="1036"/>
                </a:lnTo>
                <a:lnTo>
                  <a:pt x="13" y="1035"/>
                </a:lnTo>
                <a:lnTo>
                  <a:pt x="10" y="1033"/>
                </a:lnTo>
                <a:lnTo>
                  <a:pt x="7" y="1031"/>
                </a:lnTo>
                <a:lnTo>
                  <a:pt x="4" y="1028"/>
                </a:lnTo>
                <a:lnTo>
                  <a:pt x="2" y="1025"/>
                </a:lnTo>
                <a:lnTo>
                  <a:pt x="0" y="1021"/>
                </a:lnTo>
                <a:lnTo>
                  <a:pt x="0" y="1016"/>
                </a:lnTo>
                <a:lnTo>
                  <a:pt x="0" y="1012"/>
                </a:lnTo>
                <a:lnTo>
                  <a:pt x="2" y="1009"/>
                </a:lnTo>
                <a:lnTo>
                  <a:pt x="4" y="1005"/>
                </a:lnTo>
                <a:lnTo>
                  <a:pt x="7" y="1002"/>
                </a:lnTo>
                <a:lnTo>
                  <a:pt x="10" y="1000"/>
                </a:lnTo>
                <a:lnTo>
                  <a:pt x="13" y="998"/>
                </a:lnTo>
                <a:lnTo>
                  <a:pt x="17" y="997"/>
                </a:lnTo>
                <a:lnTo>
                  <a:pt x="20" y="997"/>
                </a:lnTo>
                <a:lnTo>
                  <a:pt x="251" y="997"/>
                </a:lnTo>
                <a:lnTo>
                  <a:pt x="251" y="41"/>
                </a:lnTo>
                <a:lnTo>
                  <a:pt x="23" y="41"/>
                </a:lnTo>
                <a:lnTo>
                  <a:pt x="19" y="41"/>
                </a:lnTo>
                <a:lnTo>
                  <a:pt x="15" y="40"/>
                </a:lnTo>
                <a:lnTo>
                  <a:pt x="12" y="38"/>
                </a:lnTo>
                <a:lnTo>
                  <a:pt x="9" y="36"/>
                </a:lnTo>
                <a:lnTo>
                  <a:pt x="7" y="33"/>
                </a:lnTo>
                <a:lnTo>
                  <a:pt x="5" y="29"/>
                </a:lnTo>
                <a:lnTo>
                  <a:pt x="4" y="25"/>
                </a:lnTo>
                <a:lnTo>
                  <a:pt x="2" y="21"/>
                </a:lnTo>
                <a:lnTo>
                  <a:pt x="4" y="17"/>
                </a:lnTo>
                <a:lnTo>
                  <a:pt x="5" y="13"/>
                </a:lnTo>
                <a:lnTo>
                  <a:pt x="7" y="10"/>
                </a:lnTo>
                <a:lnTo>
                  <a:pt x="9" y="7"/>
                </a:lnTo>
                <a:lnTo>
                  <a:pt x="12" y="5"/>
                </a:lnTo>
                <a:lnTo>
                  <a:pt x="15" y="2"/>
                </a:lnTo>
                <a:lnTo>
                  <a:pt x="19" y="1"/>
                </a:lnTo>
                <a:lnTo>
                  <a:pt x="23" y="0"/>
                </a:lnTo>
                <a:lnTo>
                  <a:pt x="292" y="0"/>
                </a:lnTo>
                <a:close/>
              </a:path>
            </a:pathLst>
          </a:custGeom>
          <a:solidFill>
            <a:schemeClr val="bg1"/>
          </a:solidFill>
          <a:ln w="9525">
            <a:noFill/>
            <a:round/>
            <a:headEnd/>
            <a:tailEnd/>
          </a:ln>
        </p:spPr>
        <p:txBody>
          <a:bodyPr/>
          <a:lstStyle/>
          <a:p>
            <a:endParaRPr lang="en-US" dirty="0">
              <a:solidFill>
                <a:srgbClr val="000000"/>
              </a:solidFill>
            </a:endParaRPr>
          </a:p>
        </p:txBody>
      </p:sp>
      <p:sp>
        <p:nvSpPr>
          <p:cNvPr id="28" name="Freeform 27"/>
          <p:cNvSpPr>
            <a:spLocks/>
          </p:cNvSpPr>
          <p:nvPr/>
        </p:nvSpPr>
        <p:spPr bwMode="auto">
          <a:xfrm>
            <a:off x="1234556" y="1082108"/>
            <a:ext cx="220320" cy="1231311"/>
          </a:xfrm>
          <a:custGeom>
            <a:avLst/>
            <a:gdLst>
              <a:gd name="T0" fmla="*/ 0 w 291"/>
              <a:gd name="T1" fmla="*/ 0 h 1037"/>
              <a:gd name="T2" fmla="*/ 0 w 291"/>
              <a:gd name="T3" fmla="*/ 130 h 1037"/>
              <a:gd name="T4" fmla="*/ 34 w 291"/>
              <a:gd name="T5" fmla="*/ 130 h 1037"/>
              <a:gd name="T6" fmla="*/ 35 w 291"/>
              <a:gd name="T7" fmla="*/ 130 h 1037"/>
              <a:gd name="T8" fmla="*/ 35 w 291"/>
              <a:gd name="T9" fmla="*/ 130 h 1037"/>
              <a:gd name="T10" fmla="*/ 36 w 291"/>
              <a:gd name="T11" fmla="*/ 130 h 1037"/>
              <a:gd name="T12" fmla="*/ 36 w 291"/>
              <a:gd name="T13" fmla="*/ 129 h 1037"/>
              <a:gd name="T14" fmla="*/ 36 w 291"/>
              <a:gd name="T15" fmla="*/ 129 h 1037"/>
              <a:gd name="T16" fmla="*/ 37 w 291"/>
              <a:gd name="T17" fmla="*/ 129 h 1037"/>
              <a:gd name="T18" fmla="*/ 37 w 291"/>
              <a:gd name="T19" fmla="*/ 128 h 1037"/>
              <a:gd name="T20" fmla="*/ 37 w 291"/>
              <a:gd name="T21" fmla="*/ 127 h 1037"/>
              <a:gd name="T22" fmla="*/ 37 w 291"/>
              <a:gd name="T23" fmla="*/ 127 h 1037"/>
              <a:gd name="T24" fmla="*/ 37 w 291"/>
              <a:gd name="T25" fmla="*/ 127 h 1037"/>
              <a:gd name="T26" fmla="*/ 36 w 291"/>
              <a:gd name="T27" fmla="*/ 126 h 1037"/>
              <a:gd name="T28" fmla="*/ 36 w 291"/>
              <a:gd name="T29" fmla="*/ 126 h 1037"/>
              <a:gd name="T30" fmla="*/ 36 w 291"/>
              <a:gd name="T31" fmla="*/ 125 h 1037"/>
              <a:gd name="T32" fmla="*/ 35 w 291"/>
              <a:gd name="T33" fmla="*/ 125 h 1037"/>
              <a:gd name="T34" fmla="*/ 35 w 291"/>
              <a:gd name="T35" fmla="*/ 125 h 1037"/>
              <a:gd name="T36" fmla="*/ 34 w 291"/>
              <a:gd name="T37" fmla="*/ 125 h 1037"/>
              <a:gd name="T38" fmla="*/ 5 w 291"/>
              <a:gd name="T39" fmla="*/ 125 h 1037"/>
              <a:gd name="T40" fmla="*/ 5 w 291"/>
              <a:gd name="T41" fmla="*/ 6 h 1037"/>
              <a:gd name="T42" fmla="*/ 34 w 291"/>
              <a:gd name="T43" fmla="*/ 6 h 1037"/>
              <a:gd name="T44" fmla="*/ 34 w 291"/>
              <a:gd name="T45" fmla="*/ 6 h 1037"/>
              <a:gd name="T46" fmla="*/ 35 w 291"/>
              <a:gd name="T47" fmla="*/ 5 h 1037"/>
              <a:gd name="T48" fmla="*/ 35 w 291"/>
              <a:gd name="T49" fmla="*/ 5 h 1037"/>
              <a:gd name="T50" fmla="*/ 36 w 291"/>
              <a:gd name="T51" fmla="*/ 5 h 1037"/>
              <a:gd name="T52" fmla="*/ 36 w 291"/>
              <a:gd name="T53" fmla="*/ 5 h 1037"/>
              <a:gd name="T54" fmla="*/ 36 w 291"/>
              <a:gd name="T55" fmla="*/ 4 h 1037"/>
              <a:gd name="T56" fmla="*/ 36 w 291"/>
              <a:gd name="T57" fmla="*/ 4 h 1037"/>
              <a:gd name="T58" fmla="*/ 36 w 291"/>
              <a:gd name="T59" fmla="*/ 3 h 1037"/>
              <a:gd name="T60" fmla="*/ 36 w 291"/>
              <a:gd name="T61" fmla="*/ 3 h 1037"/>
              <a:gd name="T62" fmla="*/ 36 w 291"/>
              <a:gd name="T63" fmla="*/ 3 h 1037"/>
              <a:gd name="T64" fmla="*/ 36 w 291"/>
              <a:gd name="T65" fmla="*/ 2 h 1037"/>
              <a:gd name="T66" fmla="*/ 36 w 291"/>
              <a:gd name="T67" fmla="*/ 2 h 1037"/>
              <a:gd name="T68" fmla="*/ 36 w 291"/>
              <a:gd name="T69" fmla="*/ 1 h 1037"/>
              <a:gd name="T70" fmla="*/ 35 w 291"/>
              <a:gd name="T71" fmla="*/ 1 h 1037"/>
              <a:gd name="T72" fmla="*/ 35 w 291"/>
              <a:gd name="T73" fmla="*/ 1 h 1037"/>
              <a:gd name="T74" fmla="*/ 34 w 291"/>
              <a:gd name="T75" fmla="*/ 1 h 1037"/>
              <a:gd name="T76" fmla="*/ 34 w 291"/>
              <a:gd name="T77" fmla="*/ 0 h 1037"/>
              <a:gd name="T78" fmla="*/ 0 w 291"/>
              <a:gd name="T79" fmla="*/ 0 h 103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91"/>
              <a:gd name="T121" fmla="*/ 0 h 1037"/>
              <a:gd name="T122" fmla="*/ 291 w 291"/>
              <a:gd name="T123" fmla="*/ 1037 h 103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91" h="1037">
                <a:moveTo>
                  <a:pt x="0" y="0"/>
                </a:moveTo>
                <a:lnTo>
                  <a:pt x="0" y="1037"/>
                </a:lnTo>
                <a:lnTo>
                  <a:pt x="270" y="1037"/>
                </a:lnTo>
                <a:lnTo>
                  <a:pt x="274" y="1036"/>
                </a:lnTo>
                <a:lnTo>
                  <a:pt x="278" y="1035"/>
                </a:lnTo>
                <a:lnTo>
                  <a:pt x="281" y="1033"/>
                </a:lnTo>
                <a:lnTo>
                  <a:pt x="285" y="1031"/>
                </a:lnTo>
                <a:lnTo>
                  <a:pt x="287" y="1028"/>
                </a:lnTo>
                <a:lnTo>
                  <a:pt x="289" y="1025"/>
                </a:lnTo>
                <a:lnTo>
                  <a:pt x="290" y="1021"/>
                </a:lnTo>
                <a:lnTo>
                  <a:pt x="291" y="1016"/>
                </a:lnTo>
                <a:lnTo>
                  <a:pt x="290" y="1012"/>
                </a:lnTo>
                <a:lnTo>
                  <a:pt x="289" y="1009"/>
                </a:lnTo>
                <a:lnTo>
                  <a:pt x="287" y="1005"/>
                </a:lnTo>
                <a:lnTo>
                  <a:pt x="285" y="1002"/>
                </a:lnTo>
                <a:lnTo>
                  <a:pt x="281" y="1000"/>
                </a:lnTo>
                <a:lnTo>
                  <a:pt x="278" y="998"/>
                </a:lnTo>
                <a:lnTo>
                  <a:pt x="274" y="997"/>
                </a:lnTo>
                <a:lnTo>
                  <a:pt x="270" y="997"/>
                </a:lnTo>
                <a:lnTo>
                  <a:pt x="40" y="997"/>
                </a:lnTo>
                <a:lnTo>
                  <a:pt x="40" y="41"/>
                </a:lnTo>
                <a:lnTo>
                  <a:pt x="268" y="41"/>
                </a:lnTo>
                <a:lnTo>
                  <a:pt x="272" y="41"/>
                </a:lnTo>
                <a:lnTo>
                  <a:pt x="275" y="40"/>
                </a:lnTo>
                <a:lnTo>
                  <a:pt x="279" y="38"/>
                </a:lnTo>
                <a:lnTo>
                  <a:pt x="282" y="36"/>
                </a:lnTo>
                <a:lnTo>
                  <a:pt x="285" y="33"/>
                </a:lnTo>
                <a:lnTo>
                  <a:pt x="287" y="29"/>
                </a:lnTo>
                <a:lnTo>
                  <a:pt x="288" y="25"/>
                </a:lnTo>
                <a:lnTo>
                  <a:pt x="288" y="21"/>
                </a:lnTo>
                <a:lnTo>
                  <a:pt x="288" y="17"/>
                </a:lnTo>
                <a:lnTo>
                  <a:pt x="287" y="13"/>
                </a:lnTo>
                <a:lnTo>
                  <a:pt x="285" y="10"/>
                </a:lnTo>
                <a:lnTo>
                  <a:pt x="282" y="7"/>
                </a:lnTo>
                <a:lnTo>
                  <a:pt x="279" y="5"/>
                </a:lnTo>
                <a:lnTo>
                  <a:pt x="275" y="2"/>
                </a:lnTo>
                <a:lnTo>
                  <a:pt x="272" y="1"/>
                </a:lnTo>
                <a:lnTo>
                  <a:pt x="268" y="0"/>
                </a:lnTo>
                <a:lnTo>
                  <a:pt x="0" y="0"/>
                </a:lnTo>
                <a:close/>
              </a:path>
            </a:pathLst>
          </a:custGeom>
          <a:solidFill>
            <a:schemeClr val="bg1"/>
          </a:solidFill>
          <a:ln w="9525">
            <a:noFill/>
            <a:round/>
            <a:headEnd/>
            <a:tailEnd/>
          </a:ln>
        </p:spPr>
        <p:txBody>
          <a:bodyPr/>
          <a:lstStyle/>
          <a:p>
            <a:endParaRPr lang="en-US" dirty="0">
              <a:solidFill>
                <a:srgbClr val="000000"/>
              </a:solidFill>
            </a:endParaRPr>
          </a:p>
        </p:txBody>
      </p:sp>
      <p:grpSp>
        <p:nvGrpSpPr>
          <p:cNvPr id="18" name="Group 17"/>
          <p:cNvGrpSpPr/>
          <p:nvPr/>
        </p:nvGrpSpPr>
        <p:grpSpPr>
          <a:xfrm>
            <a:off x="1512830" y="1246864"/>
            <a:ext cx="911325" cy="911326"/>
            <a:chOff x="1484165" y="1988711"/>
            <a:chExt cx="911325" cy="911326"/>
          </a:xfrm>
        </p:grpSpPr>
        <p:sp>
          <p:nvSpPr>
            <p:cNvPr id="19" name="Oval 18"/>
            <p:cNvSpPr/>
            <p:nvPr/>
          </p:nvSpPr>
          <p:spPr>
            <a:xfrm>
              <a:off x="1484165" y="1988711"/>
              <a:ext cx="911325" cy="911326"/>
            </a:xfrm>
            <a:prstGeom prst="ellipse">
              <a:avLst/>
            </a:prstGeom>
            <a:solidFill>
              <a:schemeClr val="bg1"/>
            </a:solidFill>
            <a:ln>
              <a:solidFill>
                <a:schemeClr val="accent4"/>
              </a:solidFill>
            </a:ln>
          </p:spPr>
          <p:txBody>
            <a:bodyPr wrap="square" lIns="0" tIns="0" rIns="0" bIns="0" rtlCol="0" anchor="ctr">
              <a:noAutofit/>
            </a:bodyPr>
            <a:lstStyle/>
            <a:p>
              <a:pPr algn="ctr"/>
              <a:endParaRPr lang="en-US" sz="1200" dirty="0">
                <a:solidFill>
                  <a:srgbClr val="000000"/>
                </a:solidFill>
                <a:cs typeface="Arial" charset="0"/>
              </a:endParaRPr>
            </a:p>
          </p:txBody>
        </p:sp>
        <p:grpSp>
          <p:nvGrpSpPr>
            <p:cNvPr id="20" name="Group 19"/>
            <p:cNvGrpSpPr>
              <a:grpSpLocks/>
            </p:cNvGrpSpPr>
            <p:nvPr/>
          </p:nvGrpSpPr>
          <p:grpSpPr bwMode="auto">
            <a:xfrm>
              <a:off x="1747739" y="2255461"/>
              <a:ext cx="384175" cy="377825"/>
              <a:chOff x="3658" y="706"/>
              <a:chExt cx="242" cy="238"/>
            </a:xfrm>
            <a:solidFill>
              <a:schemeClr val="tx2"/>
            </a:solidFill>
          </p:grpSpPr>
          <p:sp>
            <p:nvSpPr>
              <p:cNvPr id="21" name="Freeform 20"/>
              <p:cNvSpPr>
                <a:spLocks noEditPoints="1"/>
              </p:cNvSpPr>
              <p:nvPr/>
            </p:nvSpPr>
            <p:spPr bwMode="auto">
              <a:xfrm>
                <a:off x="3658" y="706"/>
                <a:ext cx="242" cy="164"/>
              </a:xfrm>
              <a:custGeom>
                <a:avLst/>
                <a:gdLst>
                  <a:gd name="T0" fmla="*/ 2 w 587"/>
                  <a:gd name="T1" fmla="*/ 27 h 395"/>
                  <a:gd name="T2" fmla="*/ 40 w 587"/>
                  <a:gd name="T3" fmla="*/ 27 h 395"/>
                  <a:gd name="T4" fmla="*/ 40 w 587"/>
                  <a:gd name="T5" fmla="*/ 2 h 395"/>
                  <a:gd name="T6" fmla="*/ 40 w 587"/>
                  <a:gd name="T7" fmla="*/ 2 h 395"/>
                  <a:gd name="T8" fmla="*/ 39 w 587"/>
                  <a:gd name="T9" fmla="*/ 2 h 395"/>
                  <a:gd name="T10" fmla="*/ 39 w 587"/>
                  <a:gd name="T11" fmla="*/ 2 h 395"/>
                  <a:gd name="T12" fmla="*/ 39 w 587"/>
                  <a:gd name="T13" fmla="*/ 2 h 395"/>
                  <a:gd name="T14" fmla="*/ 2 w 587"/>
                  <a:gd name="T15" fmla="*/ 2 h 395"/>
                  <a:gd name="T16" fmla="*/ 2 w 587"/>
                  <a:gd name="T17" fmla="*/ 2 h 395"/>
                  <a:gd name="T18" fmla="*/ 2 w 587"/>
                  <a:gd name="T19" fmla="*/ 2 h 395"/>
                  <a:gd name="T20" fmla="*/ 2 w 587"/>
                  <a:gd name="T21" fmla="*/ 2 h 395"/>
                  <a:gd name="T22" fmla="*/ 2 w 587"/>
                  <a:gd name="T23" fmla="*/ 2 h 395"/>
                  <a:gd name="T24" fmla="*/ 2 w 587"/>
                  <a:gd name="T25" fmla="*/ 27 h 395"/>
                  <a:gd name="T26" fmla="*/ 40 w 587"/>
                  <a:gd name="T27" fmla="*/ 28 h 395"/>
                  <a:gd name="T28" fmla="*/ 1 w 587"/>
                  <a:gd name="T29" fmla="*/ 28 h 395"/>
                  <a:gd name="T30" fmla="*/ 0 w 587"/>
                  <a:gd name="T31" fmla="*/ 28 h 395"/>
                  <a:gd name="T32" fmla="*/ 0 w 587"/>
                  <a:gd name="T33" fmla="*/ 28 h 395"/>
                  <a:gd name="T34" fmla="*/ 0 w 587"/>
                  <a:gd name="T35" fmla="*/ 28 h 395"/>
                  <a:gd name="T36" fmla="*/ 0 w 587"/>
                  <a:gd name="T37" fmla="*/ 27 h 395"/>
                  <a:gd name="T38" fmla="*/ 0 w 587"/>
                  <a:gd name="T39" fmla="*/ 2 h 395"/>
                  <a:gd name="T40" fmla="*/ 0 w 587"/>
                  <a:gd name="T41" fmla="*/ 2 h 395"/>
                  <a:gd name="T42" fmla="*/ 0 w 587"/>
                  <a:gd name="T43" fmla="*/ 2 h 395"/>
                  <a:gd name="T44" fmla="*/ 0 w 587"/>
                  <a:gd name="T45" fmla="*/ 1 h 395"/>
                  <a:gd name="T46" fmla="*/ 1 w 587"/>
                  <a:gd name="T47" fmla="*/ 1 h 395"/>
                  <a:gd name="T48" fmla="*/ 1 w 587"/>
                  <a:gd name="T49" fmla="*/ 0 h 395"/>
                  <a:gd name="T50" fmla="*/ 2 w 587"/>
                  <a:gd name="T51" fmla="*/ 0 h 395"/>
                  <a:gd name="T52" fmla="*/ 2 w 587"/>
                  <a:gd name="T53" fmla="*/ 0 h 395"/>
                  <a:gd name="T54" fmla="*/ 2 w 587"/>
                  <a:gd name="T55" fmla="*/ 0 h 395"/>
                  <a:gd name="T56" fmla="*/ 39 w 587"/>
                  <a:gd name="T57" fmla="*/ 0 h 395"/>
                  <a:gd name="T58" fmla="*/ 39 w 587"/>
                  <a:gd name="T59" fmla="*/ 0 h 395"/>
                  <a:gd name="T60" fmla="*/ 40 w 587"/>
                  <a:gd name="T61" fmla="*/ 0 h 395"/>
                  <a:gd name="T62" fmla="*/ 40 w 587"/>
                  <a:gd name="T63" fmla="*/ 0 h 395"/>
                  <a:gd name="T64" fmla="*/ 40 w 587"/>
                  <a:gd name="T65" fmla="*/ 1 h 395"/>
                  <a:gd name="T66" fmla="*/ 41 w 587"/>
                  <a:gd name="T67" fmla="*/ 1 h 395"/>
                  <a:gd name="T68" fmla="*/ 41 w 587"/>
                  <a:gd name="T69" fmla="*/ 2 h 395"/>
                  <a:gd name="T70" fmla="*/ 41 w 587"/>
                  <a:gd name="T71" fmla="*/ 2 h 395"/>
                  <a:gd name="T72" fmla="*/ 41 w 587"/>
                  <a:gd name="T73" fmla="*/ 2 h 395"/>
                  <a:gd name="T74" fmla="*/ 41 w 587"/>
                  <a:gd name="T75" fmla="*/ 27 h 395"/>
                  <a:gd name="T76" fmla="*/ 41 w 587"/>
                  <a:gd name="T77" fmla="*/ 28 h 395"/>
                  <a:gd name="T78" fmla="*/ 41 w 587"/>
                  <a:gd name="T79" fmla="*/ 28 h 395"/>
                  <a:gd name="T80" fmla="*/ 41 w 587"/>
                  <a:gd name="T81" fmla="*/ 28 h 395"/>
                  <a:gd name="T82" fmla="*/ 40 w 587"/>
                  <a:gd name="T83" fmla="*/ 28 h 39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87"/>
                  <a:gd name="T127" fmla="*/ 0 h 395"/>
                  <a:gd name="T128" fmla="*/ 587 w 587"/>
                  <a:gd name="T129" fmla="*/ 395 h 39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87" h="395">
                    <a:moveTo>
                      <a:pt x="23" y="372"/>
                    </a:moveTo>
                    <a:lnTo>
                      <a:pt x="564" y="372"/>
                    </a:lnTo>
                    <a:lnTo>
                      <a:pt x="564" y="36"/>
                    </a:lnTo>
                    <a:lnTo>
                      <a:pt x="563" y="31"/>
                    </a:lnTo>
                    <a:lnTo>
                      <a:pt x="560" y="26"/>
                    </a:lnTo>
                    <a:lnTo>
                      <a:pt x="556" y="24"/>
                    </a:lnTo>
                    <a:lnTo>
                      <a:pt x="550" y="23"/>
                    </a:lnTo>
                    <a:lnTo>
                      <a:pt x="37" y="23"/>
                    </a:lnTo>
                    <a:lnTo>
                      <a:pt x="32" y="24"/>
                    </a:lnTo>
                    <a:lnTo>
                      <a:pt x="28" y="26"/>
                    </a:lnTo>
                    <a:lnTo>
                      <a:pt x="24" y="31"/>
                    </a:lnTo>
                    <a:lnTo>
                      <a:pt x="23" y="36"/>
                    </a:lnTo>
                    <a:lnTo>
                      <a:pt x="23" y="372"/>
                    </a:lnTo>
                    <a:close/>
                    <a:moveTo>
                      <a:pt x="576" y="395"/>
                    </a:moveTo>
                    <a:lnTo>
                      <a:pt x="12" y="395"/>
                    </a:lnTo>
                    <a:lnTo>
                      <a:pt x="8" y="394"/>
                    </a:lnTo>
                    <a:lnTo>
                      <a:pt x="5" y="392"/>
                    </a:lnTo>
                    <a:lnTo>
                      <a:pt x="1" y="389"/>
                    </a:lnTo>
                    <a:lnTo>
                      <a:pt x="0" y="384"/>
                    </a:lnTo>
                    <a:lnTo>
                      <a:pt x="0" y="36"/>
                    </a:lnTo>
                    <a:lnTo>
                      <a:pt x="1" y="29"/>
                    </a:lnTo>
                    <a:lnTo>
                      <a:pt x="4" y="22"/>
                    </a:lnTo>
                    <a:lnTo>
                      <a:pt x="7" y="15"/>
                    </a:lnTo>
                    <a:lnTo>
                      <a:pt x="12" y="10"/>
                    </a:lnTo>
                    <a:lnTo>
                      <a:pt x="17" y="6"/>
                    </a:lnTo>
                    <a:lnTo>
                      <a:pt x="23" y="2"/>
                    </a:lnTo>
                    <a:lnTo>
                      <a:pt x="30" y="0"/>
                    </a:lnTo>
                    <a:lnTo>
                      <a:pt x="37" y="0"/>
                    </a:lnTo>
                    <a:lnTo>
                      <a:pt x="550" y="0"/>
                    </a:lnTo>
                    <a:lnTo>
                      <a:pt x="558" y="0"/>
                    </a:lnTo>
                    <a:lnTo>
                      <a:pt x="565" y="2"/>
                    </a:lnTo>
                    <a:lnTo>
                      <a:pt x="571" y="6"/>
                    </a:lnTo>
                    <a:lnTo>
                      <a:pt x="577" y="10"/>
                    </a:lnTo>
                    <a:lnTo>
                      <a:pt x="581" y="15"/>
                    </a:lnTo>
                    <a:lnTo>
                      <a:pt x="584" y="22"/>
                    </a:lnTo>
                    <a:lnTo>
                      <a:pt x="586" y="29"/>
                    </a:lnTo>
                    <a:lnTo>
                      <a:pt x="587" y="36"/>
                    </a:lnTo>
                    <a:lnTo>
                      <a:pt x="587" y="384"/>
                    </a:lnTo>
                    <a:lnTo>
                      <a:pt x="586" y="389"/>
                    </a:lnTo>
                    <a:lnTo>
                      <a:pt x="584" y="392"/>
                    </a:lnTo>
                    <a:lnTo>
                      <a:pt x="580" y="394"/>
                    </a:lnTo>
                    <a:lnTo>
                      <a:pt x="576" y="395"/>
                    </a:lnTo>
                    <a:close/>
                  </a:path>
                </a:pathLst>
              </a:custGeom>
              <a:grpFill/>
              <a:ln w="9525">
                <a:solidFill>
                  <a:schemeClr val="tx2"/>
                </a:solidFill>
                <a:round/>
                <a:headEnd/>
                <a:tailEnd/>
              </a:ln>
            </p:spPr>
            <p:txBody>
              <a:bodyPr/>
              <a:lstStyle/>
              <a:p>
                <a:endParaRPr lang="en-US" dirty="0">
                  <a:solidFill>
                    <a:srgbClr val="000000"/>
                  </a:solidFill>
                </a:endParaRPr>
              </a:p>
            </p:txBody>
          </p:sp>
          <p:sp>
            <p:nvSpPr>
              <p:cNvPr id="22" name="Rectangle 21"/>
              <p:cNvSpPr>
                <a:spLocks noChangeArrowheads="1"/>
              </p:cNvSpPr>
              <p:nvPr/>
            </p:nvSpPr>
            <p:spPr bwMode="auto">
              <a:xfrm>
                <a:off x="3663" y="740"/>
                <a:ext cx="232" cy="9"/>
              </a:xfrm>
              <a:prstGeom prst="rect">
                <a:avLst/>
              </a:prstGeom>
              <a:grpFill/>
              <a:ln w="9525">
                <a:solidFill>
                  <a:schemeClr val="tx2"/>
                </a:solidFill>
                <a:miter lim="800000"/>
                <a:headEnd/>
                <a:tailEnd/>
              </a:ln>
            </p:spPr>
            <p:txBody>
              <a:bodyPr/>
              <a:lstStyle/>
              <a:p>
                <a:endParaRPr lang="en-US" dirty="0">
                  <a:solidFill>
                    <a:srgbClr val="000000"/>
                  </a:solidFill>
                </a:endParaRPr>
              </a:p>
            </p:txBody>
          </p:sp>
          <p:sp>
            <p:nvSpPr>
              <p:cNvPr id="23" name="Freeform 22"/>
              <p:cNvSpPr>
                <a:spLocks/>
              </p:cNvSpPr>
              <p:nvPr/>
            </p:nvSpPr>
            <p:spPr bwMode="auto">
              <a:xfrm>
                <a:off x="3873" y="724"/>
                <a:ext cx="10" cy="10"/>
              </a:xfrm>
              <a:custGeom>
                <a:avLst/>
                <a:gdLst>
                  <a:gd name="T0" fmla="*/ 2 w 25"/>
                  <a:gd name="T1" fmla="*/ 1 h 24"/>
                  <a:gd name="T2" fmla="*/ 2 w 25"/>
                  <a:gd name="T3" fmla="*/ 0 h 24"/>
                  <a:gd name="T4" fmla="*/ 2 w 25"/>
                  <a:gd name="T5" fmla="*/ 0 h 24"/>
                  <a:gd name="T6" fmla="*/ 1 w 25"/>
                  <a:gd name="T7" fmla="*/ 0 h 24"/>
                  <a:gd name="T8" fmla="*/ 1 w 25"/>
                  <a:gd name="T9" fmla="*/ 0 h 24"/>
                  <a:gd name="T10" fmla="*/ 0 w 25"/>
                  <a:gd name="T11" fmla="*/ 0 h 24"/>
                  <a:gd name="T12" fmla="*/ 0 w 25"/>
                  <a:gd name="T13" fmla="*/ 0 h 24"/>
                  <a:gd name="T14" fmla="*/ 0 w 25"/>
                  <a:gd name="T15" fmla="*/ 0 h 24"/>
                  <a:gd name="T16" fmla="*/ 0 w 25"/>
                  <a:gd name="T17" fmla="*/ 1 h 24"/>
                  <a:gd name="T18" fmla="*/ 0 w 25"/>
                  <a:gd name="T19" fmla="*/ 1 h 24"/>
                  <a:gd name="T20" fmla="*/ 0 w 25"/>
                  <a:gd name="T21" fmla="*/ 2 h 24"/>
                  <a:gd name="T22" fmla="*/ 0 w 25"/>
                  <a:gd name="T23" fmla="*/ 2 h 24"/>
                  <a:gd name="T24" fmla="*/ 1 w 25"/>
                  <a:gd name="T25" fmla="*/ 2 h 24"/>
                  <a:gd name="T26" fmla="*/ 1 w 25"/>
                  <a:gd name="T27" fmla="*/ 2 h 24"/>
                  <a:gd name="T28" fmla="*/ 2 w 25"/>
                  <a:gd name="T29" fmla="*/ 2 h 24"/>
                  <a:gd name="T30" fmla="*/ 2 w 25"/>
                  <a:gd name="T31" fmla="*/ 1 h 24"/>
                  <a:gd name="T32" fmla="*/ 2 w 25"/>
                  <a:gd name="T33" fmla="*/ 1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
                  <a:gd name="T52" fmla="*/ 0 h 24"/>
                  <a:gd name="T53" fmla="*/ 25 w 25"/>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 h="24">
                    <a:moveTo>
                      <a:pt x="25" y="12"/>
                    </a:moveTo>
                    <a:lnTo>
                      <a:pt x="24" y="8"/>
                    </a:lnTo>
                    <a:lnTo>
                      <a:pt x="22" y="4"/>
                    </a:lnTo>
                    <a:lnTo>
                      <a:pt x="18" y="0"/>
                    </a:lnTo>
                    <a:lnTo>
                      <a:pt x="13" y="0"/>
                    </a:lnTo>
                    <a:lnTo>
                      <a:pt x="8" y="0"/>
                    </a:lnTo>
                    <a:lnTo>
                      <a:pt x="4" y="4"/>
                    </a:lnTo>
                    <a:lnTo>
                      <a:pt x="1" y="8"/>
                    </a:lnTo>
                    <a:lnTo>
                      <a:pt x="0" y="12"/>
                    </a:lnTo>
                    <a:lnTo>
                      <a:pt x="1" y="17"/>
                    </a:lnTo>
                    <a:lnTo>
                      <a:pt x="4" y="21"/>
                    </a:lnTo>
                    <a:lnTo>
                      <a:pt x="8" y="23"/>
                    </a:lnTo>
                    <a:lnTo>
                      <a:pt x="13" y="24"/>
                    </a:lnTo>
                    <a:lnTo>
                      <a:pt x="18" y="23"/>
                    </a:lnTo>
                    <a:lnTo>
                      <a:pt x="22" y="21"/>
                    </a:lnTo>
                    <a:lnTo>
                      <a:pt x="24" y="17"/>
                    </a:lnTo>
                    <a:lnTo>
                      <a:pt x="25" y="12"/>
                    </a:lnTo>
                    <a:close/>
                  </a:path>
                </a:pathLst>
              </a:custGeom>
              <a:grpFill/>
              <a:ln w="9525">
                <a:solidFill>
                  <a:schemeClr val="tx2"/>
                </a:solidFill>
                <a:round/>
                <a:headEnd/>
                <a:tailEnd/>
              </a:ln>
            </p:spPr>
            <p:txBody>
              <a:bodyPr/>
              <a:lstStyle/>
              <a:p>
                <a:endParaRPr lang="en-US" dirty="0">
                  <a:solidFill>
                    <a:srgbClr val="000000"/>
                  </a:solidFill>
                </a:endParaRPr>
              </a:p>
            </p:txBody>
          </p:sp>
          <p:sp>
            <p:nvSpPr>
              <p:cNvPr id="24" name="Freeform 23"/>
              <p:cNvSpPr>
                <a:spLocks/>
              </p:cNvSpPr>
              <p:nvPr/>
            </p:nvSpPr>
            <p:spPr bwMode="auto">
              <a:xfrm>
                <a:off x="3850" y="724"/>
                <a:ext cx="10" cy="10"/>
              </a:xfrm>
              <a:custGeom>
                <a:avLst/>
                <a:gdLst>
                  <a:gd name="T0" fmla="*/ 2 w 24"/>
                  <a:gd name="T1" fmla="*/ 1 h 24"/>
                  <a:gd name="T2" fmla="*/ 2 w 24"/>
                  <a:gd name="T3" fmla="*/ 0 h 24"/>
                  <a:gd name="T4" fmla="*/ 2 w 24"/>
                  <a:gd name="T5" fmla="*/ 0 h 24"/>
                  <a:gd name="T6" fmla="*/ 1 w 24"/>
                  <a:gd name="T7" fmla="*/ 0 h 24"/>
                  <a:gd name="T8" fmla="*/ 1 w 24"/>
                  <a:gd name="T9" fmla="*/ 0 h 24"/>
                  <a:gd name="T10" fmla="*/ 0 w 24"/>
                  <a:gd name="T11" fmla="*/ 0 h 24"/>
                  <a:gd name="T12" fmla="*/ 0 w 24"/>
                  <a:gd name="T13" fmla="*/ 0 h 24"/>
                  <a:gd name="T14" fmla="*/ 0 w 24"/>
                  <a:gd name="T15" fmla="*/ 0 h 24"/>
                  <a:gd name="T16" fmla="*/ 0 w 24"/>
                  <a:gd name="T17" fmla="*/ 1 h 24"/>
                  <a:gd name="T18" fmla="*/ 0 w 24"/>
                  <a:gd name="T19" fmla="*/ 1 h 24"/>
                  <a:gd name="T20" fmla="*/ 0 w 24"/>
                  <a:gd name="T21" fmla="*/ 2 h 24"/>
                  <a:gd name="T22" fmla="*/ 0 w 24"/>
                  <a:gd name="T23" fmla="*/ 2 h 24"/>
                  <a:gd name="T24" fmla="*/ 1 w 24"/>
                  <a:gd name="T25" fmla="*/ 2 h 24"/>
                  <a:gd name="T26" fmla="*/ 1 w 24"/>
                  <a:gd name="T27" fmla="*/ 2 h 24"/>
                  <a:gd name="T28" fmla="*/ 2 w 24"/>
                  <a:gd name="T29" fmla="*/ 2 h 24"/>
                  <a:gd name="T30" fmla="*/ 2 w 24"/>
                  <a:gd name="T31" fmla="*/ 1 h 24"/>
                  <a:gd name="T32" fmla="*/ 2 w 24"/>
                  <a:gd name="T33" fmla="*/ 1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24"/>
                  <a:gd name="T53" fmla="*/ 24 w 24"/>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24">
                    <a:moveTo>
                      <a:pt x="24" y="12"/>
                    </a:moveTo>
                    <a:lnTo>
                      <a:pt x="23" y="8"/>
                    </a:lnTo>
                    <a:lnTo>
                      <a:pt x="21" y="4"/>
                    </a:lnTo>
                    <a:lnTo>
                      <a:pt x="16" y="0"/>
                    </a:lnTo>
                    <a:lnTo>
                      <a:pt x="12" y="0"/>
                    </a:lnTo>
                    <a:lnTo>
                      <a:pt x="7" y="0"/>
                    </a:lnTo>
                    <a:lnTo>
                      <a:pt x="3" y="4"/>
                    </a:lnTo>
                    <a:lnTo>
                      <a:pt x="1" y="8"/>
                    </a:lnTo>
                    <a:lnTo>
                      <a:pt x="0" y="12"/>
                    </a:lnTo>
                    <a:lnTo>
                      <a:pt x="1" y="17"/>
                    </a:lnTo>
                    <a:lnTo>
                      <a:pt x="3" y="21"/>
                    </a:lnTo>
                    <a:lnTo>
                      <a:pt x="7" y="23"/>
                    </a:lnTo>
                    <a:lnTo>
                      <a:pt x="12" y="24"/>
                    </a:lnTo>
                    <a:lnTo>
                      <a:pt x="16" y="23"/>
                    </a:lnTo>
                    <a:lnTo>
                      <a:pt x="21" y="21"/>
                    </a:lnTo>
                    <a:lnTo>
                      <a:pt x="23" y="17"/>
                    </a:lnTo>
                    <a:lnTo>
                      <a:pt x="24" y="12"/>
                    </a:lnTo>
                    <a:close/>
                  </a:path>
                </a:pathLst>
              </a:custGeom>
              <a:grpFill/>
              <a:ln w="9525">
                <a:solidFill>
                  <a:schemeClr val="tx2"/>
                </a:solidFill>
                <a:round/>
                <a:headEnd/>
                <a:tailEnd/>
              </a:ln>
            </p:spPr>
            <p:txBody>
              <a:bodyPr/>
              <a:lstStyle/>
              <a:p>
                <a:endParaRPr lang="en-US" dirty="0">
                  <a:solidFill>
                    <a:srgbClr val="000000"/>
                  </a:solidFill>
                </a:endParaRPr>
              </a:p>
            </p:txBody>
          </p:sp>
          <p:sp>
            <p:nvSpPr>
              <p:cNvPr id="25" name="Freeform 24"/>
              <p:cNvSpPr>
                <a:spLocks/>
              </p:cNvSpPr>
              <p:nvPr/>
            </p:nvSpPr>
            <p:spPr bwMode="auto">
              <a:xfrm>
                <a:off x="3828" y="724"/>
                <a:ext cx="11" cy="10"/>
              </a:xfrm>
              <a:custGeom>
                <a:avLst/>
                <a:gdLst>
                  <a:gd name="T0" fmla="*/ 2 w 25"/>
                  <a:gd name="T1" fmla="*/ 1 h 24"/>
                  <a:gd name="T2" fmla="*/ 2 w 25"/>
                  <a:gd name="T3" fmla="*/ 0 h 24"/>
                  <a:gd name="T4" fmla="*/ 2 w 25"/>
                  <a:gd name="T5" fmla="*/ 0 h 24"/>
                  <a:gd name="T6" fmla="*/ 1 w 25"/>
                  <a:gd name="T7" fmla="*/ 0 h 24"/>
                  <a:gd name="T8" fmla="*/ 1 w 25"/>
                  <a:gd name="T9" fmla="*/ 0 h 24"/>
                  <a:gd name="T10" fmla="*/ 0 w 25"/>
                  <a:gd name="T11" fmla="*/ 0 h 24"/>
                  <a:gd name="T12" fmla="*/ 0 w 25"/>
                  <a:gd name="T13" fmla="*/ 0 h 24"/>
                  <a:gd name="T14" fmla="*/ 0 w 25"/>
                  <a:gd name="T15" fmla="*/ 0 h 24"/>
                  <a:gd name="T16" fmla="*/ 0 w 25"/>
                  <a:gd name="T17" fmla="*/ 1 h 24"/>
                  <a:gd name="T18" fmla="*/ 0 w 25"/>
                  <a:gd name="T19" fmla="*/ 1 h 24"/>
                  <a:gd name="T20" fmla="*/ 0 w 25"/>
                  <a:gd name="T21" fmla="*/ 2 h 24"/>
                  <a:gd name="T22" fmla="*/ 0 w 25"/>
                  <a:gd name="T23" fmla="*/ 2 h 24"/>
                  <a:gd name="T24" fmla="*/ 1 w 25"/>
                  <a:gd name="T25" fmla="*/ 2 h 24"/>
                  <a:gd name="T26" fmla="*/ 1 w 25"/>
                  <a:gd name="T27" fmla="*/ 2 h 24"/>
                  <a:gd name="T28" fmla="*/ 2 w 25"/>
                  <a:gd name="T29" fmla="*/ 2 h 24"/>
                  <a:gd name="T30" fmla="*/ 2 w 25"/>
                  <a:gd name="T31" fmla="*/ 1 h 24"/>
                  <a:gd name="T32" fmla="*/ 2 w 25"/>
                  <a:gd name="T33" fmla="*/ 1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
                  <a:gd name="T52" fmla="*/ 0 h 24"/>
                  <a:gd name="T53" fmla="*/ 25 w 25"/>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 h="24">
                    <a:moveTo>
                      <a:pt x="25" y="12"/>
                    </a:moveTo>
                    <a:lnTo>
                      <a:pt x="24" y="8"/>
                    </a:lnTo>
                    <a:lnTo>
                      <a:pt x="21" y="4"/>
                    </a:lnTo>
                    <a:lnTo>
                      <a:pt x="17" y="0"/>
                    </a:lnTo>
                    <a:lnTo>
                      <a:pt x="13" y="0"/>
                    </a:lnTo>
                    <a:lnTo>
                      <a:pt x="7" y="0"/>
                    </a:lnTo>
                    <a:lnTo>
                      <a:pt x="3" y="4"/>
                    </a:lnTo>
                    <a:lnTo>
                      <a:pt x="1" y="8"/>
                    </a:lnTo>
                    <a:lnTo>
                      <a:pt x="0" y="12"/>
                    </a:lnTo>
                    <a:lnTo>
                      <a:pt x="1" y="17"/>
                    </a:lnTo>
                    <a:lnTo>
                      <a:pt x="3" y="21"/>
                    </a:lnTo>
                    <a:lnTo>
                      <a:pt x="7" y="23"/>
                    </a:lnTo>
                    <a:lnTo>
                      <a:pt x="13" y="24"/>
                    </a:lnTo>
                    <a:lnTo>
                      <a:pt x="17" y="23"/>
                    </a:lnTo>
                    <a:lnTo>
                      <a:pt x="21" y="21"/>
                    </a:lnTo>
                    <a:lnTo>
                      <a:pt x="24" y="17"/>
                    </a:lnTo>
                    <a:lnTo>
                      <a:pt x="25" y="12"/>
                    </a:lnTo>
                    <a:close/>
                  </a:path>
                </a:pathLst>
              </a:custGeom>
              <a:grpFill/>
              <a:ln w="9525">
                <a:solidFill>
                  <a:schemeClr val="tx2"/>
                </a:solidFill>
                <a:round/>
                <a:headEnd/>
                <a:tailEnd/>
              </a:ln>
            </p:spPr>
            <p:txBody>
              <a:bodyPr/>
              <a:lstStyle/>
              <a:p>
                <a:endParaRPr lang="en-US" dirty="0">
                  <a:solidFill>
                    <a:srgbClr val="000000"/>
                  </a:solidFill>
                </a:endParaRPr>
              </a:p>
            </p:txBody>
          </p:sp>
          <p:sp>
            <p:nvSpPr>
              <p:cNvPr id="26" name="Freeform 25"/>
              <p:cNvSpPr>
                <a:spLocks/>
              </p:cNvSpPr>
              <p:nvPr/>
            </p:nvSpPr>
            <p:spPr bwMode="auto">
              <a:xfrm>
                <a:off x="3684" y="788"/>
                <a:ext cx="54" cy="9"/>
              </a:xfrm>
              <a:custGeom>
                <a:avLst/>
                <a:gdLst>
                  <a:gd name="T0" fmla="*/ 8 w 131"/>
                  <a:gd name="T1" fmla="*/ 1 h 24"/>
                  <a:gd name="T2" fmla="*/ 1 w 131"/>
                  <a:gd name="T3" fmla="*/ 1 h 24"/>
                  <a:gd name="T4" fmla="*/ 0 w 131"/>
                  <a:gd name="T5" fmla="*/ 1 h 24"/>
                  <a:gd name="T6" fmla="*/ 0 w 131"/>
                  <a:gd name="T7" fmla="*/ 1 h 24"/>
                  <a:gd name="T8" fmla="*/ 0 w 131"/>
                  <a:gd name="T9" fmla="*/ 1 h 24"/>
                  <a:gd name="T10" fmla="*/ 0 w 131"/>
                  <a:gd name="T11" fmla="*/ 1 h 24"/>
                  <a:gd name="T12" fmla="*/ 0 w 131"/>
                  <a:gd name="T13" fmla="*/ 0 h 24"/>
                  <a:gd name="T14" fmla="*/ 0 w 131"/>
                  <a:gd name="T15" fmla="*/ 0 h 24"/>
                  <a:gd name="T16" fmla="*/ 0 w 131"/>
                  <a:gd name="T17" fmla="*/ 0 h 24"/>
                  <a:gd name="T18" fmla="*/ 1 w 131"/>
                  <a:gd name="T19" fmla="*/ 0 h 24"/>
                  <a:gd name="T20" fmla="*/ 8 w 131"/>
                  <a:gd name="T21" fmla="*/ 0 h 24"/>
                  <a:gd name="T22" fmla="*/ 9 w 131"/>
                  <a:gd name="T23" fmla="*/ 0 h 24"/>
                  <a:gd name="T24" fmla="*/ 9 w 131"/>
                  <a:gd name="T25" fmla="*/ 0 h 24"/>
                  <a:gd name="T26" fmla="*/ 9 w 131"/>
                  <a:gd name="T27" fmla="*/ 0 h 24"/>
                  <a:gd name="T28" fmla="*/ 9 w 131"/>
                  <a:gd name="T29" fmla="*/ 1 h 24"/>
                  <a:gd name="T30" fmla="*/ 9 w 131"/>
                  <a:gd name="T31" fmla="*/ 1 h 24"/>
                  <a:gd name="T32" fmla="*/ 9 w 131"/>
                  <a:gd name="T33" fmla="*/ 1 h 24"/>
                  <a:gd name="T34" fmla="*/ 9 w 131"/>
                  <a:gd name="T35" fmla="*/ 1 h 24"/>
                  <a:gd name="T36" fmla="*/ 8 w 131"/>
                  <a:gd name="T37" fmla="*/ 1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1"/>
                  <a:gd name="T58" fmla="*/ 0 h 24"/>
                  <a:gd name="T59" fmla="*/ 131 w 131"/>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1" h="24">
                    <a:moveTo>
                      <a:pt x="120" y="24"/>
                    </a:moveTo>
                    <a:lnTo>
                      <a:pt x="12" y="24"/>
                    </a:lnTo>
                    <a:lnTo>
                      <a:pt x="7" y="22"/>
                    </a:lnTo>
                    <a:lnTo>
                      <a:pt x="3" y="19"/>
                    </a:lnTo>
                    <a:lnTo>
                      <a:pt x="1" y="16"/>
                    </a:lnTo>
                    <a:lnTo>
                      <a:pt x="0" y="12"/>
                    </a:lnTo>
                    <a:lnTo>
                      <a:pt x="1" y="7"/>
                    </a:lnTo>
                    <a:lnTo>
                      <a:pt x="3" y="4"/>
                    </a:lnTo>
                    <a:lnTo>
                      <a:pt x="7" y="0"/>
                    </a:lnTo>
                    <a:lnTo>
                      <a:pt x="12" y="0"/>
                    </a:lnTo>
                    <a:lnTo>
                      <a:pt x="120" y="0"/>
                    </a:lnTo>
                    <a:lnTo>
                      <a:pt x="124" y="0"/>
                    </a:lnTo>
                    <a:lnTo>
                      <a:pt x="128" y="4"/>
                    </a:lnTo>
                    <a:lnTo>
                      <a:pt x="130" y="7"/>
                    </a:lnTo>
                    <a:lnTo>
                      <a:pt x="131" y="12"/>
                    </a:lnTo>
                    <a:lnTo>
                      <a:pt x="130" y="16"/>
                    </a:lnTo>
                    <a:lnTo>
                      <a:pt x="128" y="19"/>
                    </a:lnTo>
                    <a:lnTo>
                      <a:pt x="124" y="22"/>
                    </a:lnTo>
                    <a:lnTo>
                      <a:pt x="120" y="24"/>
                    </a:lnTo>
                    <a:close/>
                  </a:path>
                </a:pathLst>
              </a:custGeom>
              <a:grpFill/>
              <a:ln w="9525">
                <a:solidFill>
                  <a:schemeClr val="tx2"/>
                </a:solidFill>
                <a:round/>
                <a:headEnd/>
                <a:tailEnd/>
              </a:ln>
            </p:spPr>
            <p:txBody>
              <a:bodyPr/>
              <a:lstStyle/>
              <a:p>
                <a:endParaRPr lang="en-US" dirty="0">
                  <a:solidFill>
                    <a:srgbClr val="000000"/>
                  </a:solidFill>
                </a:endParaRPr>
              </a:p>
            </p:txBody>
          </p:sp>
          <p:sp>
            <p:nvSpPr>
              <p:cNvPr id="29" name="Freeform 28"/>
              <p:cNvSpPr>
                <a:spLocks/>
              </p:cNvSpPr>
              <p:nvPr/>
            </p:nvSpPr>
            <p:spPr bwMode="auto">
              <a:xfrm>
                <a:off x="3684" y="764"/>
                <a:ext cx="54" cy="9"/>
              </a:xfrm>
              <a:custGeom>
                <a:avLst/>
                <a:gdLst>
                  <a:gd name="T0" fmla="*/ 8 w 131"/>
                  <a:gd name="T1" fmla="*/ 2 h 23"/>
                  <a:gd name="T2" fmla="*/ 1 w 131"/>
                  <a:gd name="T3" fmla="*/ 2 h 23"/>
                  <a:gd name="T4" fmla="*/ 0 w 131"/>
                  <a:gd name="T5" fmla="*/ 2 h 23"/>
                  <a:gd name="T6" fmla="*/ 0 w 131"/>
                  <a:gd name="T7" fmla="*/ 1 h 23"/>
                  <a:gd name="T8" fmla="*/ 0 w 131"/>
                  <a:gd name="T9" fmla="*/ 1 h 23"/>
                  <a:gd name="T10" fmla="*/ 0 w 131"/>
                  <a:gd name="T11" fmla="*/ 1 h 23"/>
                  <a:gd name="T12" fmla="*/ 0 w 131"/>
                  <a:gd name="T13" fmla="*/ 0 h 23"/>
                  <a:gd name="T14" fmla="*/ 0 w 131"/>
                  <a:gd name="T15" fmla="*/ 0 h 23"/>
                  <a:gd name="T16" fmla="*/ 0 w 131"/>
                  <a:gd name="T17" fmla="*/ 0 h 23"/>
                  <a:gd name="T18" fmla="*/ 1 w 131"/>
                  <a:gd name="T19" fmla="*/ 0 h 23"/>
                  <a:gd name="T20" fmla="*/ 8 w 131"/>
                  <a:gd name="T21" fmla="*/ 0 h 23"/>
                  <a:gd name="T22" fmla="*/ 9 w 131"/>
                  <a:gd name="T23" fmla="*/ 0 h 23"/>
                  <a:gd name="T24" fmla="*/ 9 w 131"/>
                  <a:gd name="T25" fmla="*/ 0 h 23"/>
                  <a:gd name="T26" fmla="*/ 9 w 131"/>
                  <a:gd name="T27" fmla="*/ 0 h 23"/>
                  <a:gd name="T28" fmla="*/ 9 w 131"/>
                  <a:gd name="T29" fmla="*/ 1 h 23"/>
                  <a:gd name="T30" fmla="*/ 9 w 131"/>
                  <a:gd name="T31" fmla="*/ 1 h 23"/>
                  <a:gd name="T32" fmla="*/ 9 w 131"/>
                  <a:gd name="T33" fmla="*/ 1 h 23"/>
                  <a:gd name="T34" fmla="*/ 9 w 131"/>
                  <a:gd name="T35" fmla="*/ 2 h 23"/>
                  <a:gd name="T36" fmla="*/ 8 w 131"/>
                  <a:gd name="T37" fmla="*/ 2 h 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1"/>
                  <a:gd name="T58" fmla="*/ 0 h 23"/>
                  <a:gd name="T59" fmla="*/ 131 w 131"/>
                  <a:gd name="T60" fmla="*/ 23 h 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1" h="23">
                    <a:moveTo>
                      <a:pt x="120" y="23"/>
                    </a:moveTo>
                    <a:lnTo>
                      <a:pt x="12" y="23"/>
                    </a:lnTo>
                    <a:lnTo>
                      <a:pt x="7" y="22"/>
                    </a:lnTo>
                    <a:lnTo>
                      <a:pt x="3" y="20"/>
                    </a:lnTo>
                    <a:lnTo>
                      <a:pt x="1" y="17"/>
                    </a:lnTo>
                    <a:lnTo>
                      <a:pt x="0" y="11"/>
                    </a:lnTo>
                    <a:lnTo>
                      <a:pt x="1" y="7"/>
                    </a:lnTo>
                    <a:lnTo>
                      <a:pt x="3" y="4"/>
                    </a:lnTo>
                    <a:lnTo>
                      <a:pt x="7" y="1"/>
                    </a:lnTo>
                    <a:lnTo>
                      <a:pt x="12" y="0"/>
                    </a:lnTo>
                    <a:lnTo>
                      <a:pt x="120" y="0"/>
                    </a:lnTo>
                    <a:lnTo>
                      <a:pt x="124" y="1"/>
                    </a:lnTo>
                    <a:lnTo>
                      <a:pt x="128" y="4"/>
                    </a:lnTo>
                    <a:lnTo>
                      <a:pt x="130" y="7"/>
                    </a:lnTo>
                    <a:lnTo>
                      <a:pt x="131" y="11"/>
                    </a:lnTo>
                    <a:lnTo>
                      <a:pt x="130" y="17"/>
                    </a:lnTo>
                    <a:lnTo>
                      <a:pt x="128" y="20"/>
                    </a:lnTo>
                    <a:lnTo>
                      <a:pt x="124" y="22"/>
                    </a:lnTo>
                    <a:lnTo>
                      <a:pt x="120" y="23"/>
                    </a:lnTo>
                    <a:close/>
                  </a:path>
                </a:pathLst>
              </a:custGeom>
              <a:grpFill/>
              <a:ln w="9525">
                <a:solidFill>
                  <a:schemeClr val="tx2"/>
                </a:solidFill>
                <a:round/>
                <a:headEnd/>
                <a:tailEnd/>
              </a:ln>
            </p:spPr>
            <p:txBody>
              <a:bodyPr/>
              <a:lstStyle/>
              <a:p>
                <a:endParaRPr lang="en-US" dirty="0">
                  <a:solidFill>
                    <a:srgbClr val="000000"/>
                  </a:solidFill>
                </a:endParaRPr>
              </a:p>
            </p:txBody>
          </p:sp>
          <p:sp>
            <p:nvSpPr>
              <p:cNvPr id="30" name="Freeform 29"/>
              <p:cNvSpPr>
                <a:spLocks/>
              </p:cNvSpPr>
              <p:nvPr/>
            </p:nvSpPr>
            <p:spPr bwMode="auto">
              <a:xfrm>
                <a:off x="3684" y="812"/>
                <a:ext cx="54" cy="10"/>
              </a:xfrm>
              <a:custGeom>
                <a:avLst/>
                <a:gdLst>
                  <a:gd name="T0" fmla="*/ 8 w 131"/>
                  <a:gd name="T1" fmla="*/ 2 h 23"/>
                  <a:gd name="T2" fmla="*/ 1 w 131"/>
                  <a:gd name="T3" fmla="*/ 2 h 23"/>
                  <a:gd name="T4" fmla="*/ 0 w 131"/>
                  <a:gd name="T5" fmla="*/ 2 h 23"/>
                  <a:gd name="T6" fmla="*/ 0 w 131"/>
                  <a:gd name="T7" fmla="*/ 2 h 23"/>
                  <a:gd name="T8" fmla="*/ 0 w 131"/>
                  <a:gd name="T9" fmla="*/ 1 h 23"/>
                  <a:gd name="T10" fmla="*/ 0 w 131"/>
                  <a:gd name="T11" fmla="*/ 1 h 23"/>
                  <a:gd name="T12" fmla="*/ 0 w 131"/>
                  <a:gd name="T13" fmla="*/ 0 h 23"/>
                  <a:gd name="T14" fmla="*/ 0 w 131"/>
                  <a:gd name="T15" fmla="*/ 0 h 23"/>
                  <a:gd name="T16" fmla="*/ 0 w 131"/>
                  <a:gd name="T17" fmla="*/ 0 h 23"/>
                  <a:gd name="T18" fmla="*/ 1 w 131"/>
                  <a:gd name="T19" fmla="*/ 0 h 23"/>
                  <a:gd name="T20" fmla="*/ 8 w 131"/>
                  <a:gd name="T21" fmla="*/ 0 h 23"/>
                  <a:gd name="T22" fmla="*/ 9 w 131"/>
                  <a:gd name="T23" fmla="*/ 0 h 23"/>
                  <a:gd name="T24" fmla="*/ 9 w 131"/>
                  <a:gd name="T25" fmla="*/ 0 h 23"/>
                  <a:gd name="T26" fmla="*/ 9 w 131"/>
                  <a:gd name="T27" fmla="*/ 0 h 23"/>
                  <a:gd name="T28" fmla="*/ 9 w 131"/>
                  <a:gd name="T29" fmla="*/ 1 h 23"/>
                  <a:gd name="T30" fmla="*/ 9 w 131"/>
                  <a:gd name="T31" fmla="*/ 1 h 23"/>
                  <a:gd name="T32" fmla="*/ 9 w 131"/>
                  <a:gd name="T33" fmla="*/ 2 h 23"/>
                  <a:gd name="T34" fmla="*/ 9 w 131"/>
                  <a:gd name="T35" fmla="*/ 2 h 23"/>
                  <a:gd name="T36" fmla="*/ 8 w 131"/>
                  <a:gd name="T37" fmla="*/ 2 h 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1"/>
                  <a:gd name="T58" fmla="*/ 0 h 23"/>
                  <a:gd name="T59" fmla="*/ 131 w 131"/>
                  <a:gd name="T60" fmla="*/ 23 h 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1" h="23">
                    <a:moveTo>
                      <a:pt x="120" y="23"/>
                    </a:moveTo>
                    <a:lnTo>
                      <a:pt x="12" y="23"/>
                    </a:lnTo>
                    <a:lnTo>
                      <a:pt x="7" y="22"/>
                    </a:lnTo>
                    <a:lnTo>
                      <a:pt x="3" y="20"/>
                    </a:lnTo>
                    <a:lnTo>
                      <a:pt x="1" y="16"/>
                    </a:lnTo>
                    <a:lnTo>
                      <a:pt x="0" y="12"/>
                    </a:lnTo>
                    <a:lnTo>
                      <a:pt x="1" y="7"/>
                    </a:lnTo>
                    <a:lnTo>
                      <a:pt x="3" y="3"/>
                    </a:lnTo>
                    <a:lnTo>
                      <a:pt x="7" y="1"/>
                    </a:lnTo>
                    <a:lnTo>
                      <a:pt x="12" y="0"/>
                    </a:lnTo>
                    <a:lnTo>
                      <a:pt x="120" y="0"/>
                    </a:lnTo>
                    <a:lnTo>
                      <a:pt x="124" y="1"/>
                    </a:lnTo>
                    <a:lnTo>
                      <a:pt x="128" y="3"/>
                    </a:lnTo>
                    <a:lnTo>
                      <a:pt x="130" y="7"/>
                    </a:lnTo>
                    <a:lnTo>
                      <a:pt x="131" y="12"/>
                    </a:lnTo>
                    <a:lnTo>
                      <a:pt x="130" y="16"/>
                    </a:lnTo>
                    <a:lnTo>
                      <a:pt x="128" y="20"/>
                    </a:lnTo>
                    <a:lnTo>
                      <a:pt x="124" y="22"/>
                    </a:lnTo>
                    <a:lnTo>
                      <a:pt x="120" y="23"/>
                    </a:lnTo>
                    <a:close/>
                  </a:path>
                </a:pathLst>
              </a:custGeom>
              <a:grpFill/>
              <a:ln w="9525">
                <a:solidFill>
                  <a:schemeClr val="tx2"/>
                </a:solidFill>
                <a:round/>
                <a:headEnd/>
                <a:tailEnd/>
              </a:ln>
            </p:spPr>
            <p:txBody>
              <a:bodyPr/>
              <a:lstStyle/>
              <a:p>
                <a:endParaRPr lang="en-US" dirty="0">
                  <a:solidFill>
                    <a:srgbClr val="000000"/>
                  </a:solidFill>
                </a:endParaRPr>
              </a:p>
            </p:txBody>
          </p:sp>
          <p:sp>
            <p:nvSpPr>
              <p:cNvPr id="31" name="Freeform 30"/>
              <p:cNvSpPr>
                <a:spLocks/>
              </p:cNvSpPr>
              <p:nvPr/>
            </p:nvSpPr>
            <p:spPr bwMode="auto">
              <a:xfrm>
                <a:off x="3658" y="886"/>
                <a:ext cx="242" cy="9"/>
              </a:xfrm>
              <a:custGeom>
                <a:avLst/>
                <a:gdLst>
                  <a:gd name="T0" fmla="*/ 40 w 587"/>
                  <a:gd name="T1" fmla="*/ 2 h 23"/>
                  <a:gd name="T2" fmla="*/ 1 w 587"/>
                  <a:gd name="T3" fmla="*/ 2 h 23"/>
                  <a:gd name="T4" fmla="*/ 0 w 587"/>
                  <a:gd name="T5" fmla="*/ 2 h 23"/>
                  <a:gd name="T6" fmla="*/ 0 w 587"/>
                  <a:gd name="T7" fmla="*/ 1 h 23"/>
                  <a:gd name="T8" fmla="*/ 0 w 587"/>
                  <a:gd name="T9" fmla="*/ 1 h 23"/>
                  <a:gd name="T10" fmla="*/ 0 w 587"/>
                  <a:gd name="T11" fmla="*/ 1 h 23"/>
                  <a:gd name="T12" fmla="*/ 0 w 587"/>
                  <a:gd name="T13" fmla="*/ 0 h 23"/>
                  <a:gd name="T14" fmla="*/ 0 w 587"/>
                  <a:gd name="T15" fmla="*/ 0 h 23"/>
                  <a:gd name="T16" fmla="*/ 0 w 587"/>
                  <a:gd name="T17" fmla="*/ 0 h 23"/>
                  <a:gd name="T18" fmla="*/ 1 w 587"/>
                  <a:gd name="T19" fmla="*/ 0 h 23"/>
                  <a:gd name="T20" fmla="*/ 40 w 587"/>
                  <a:gd name="T21" fmla="*/ 0 h 23"/>
                  <a:gd name="T22" fmla="*/ 41 w 587"/>
                  <a:gd name="T23" fmla="*/ 0 h 23"/>
                  <a:gd name="T24" fmla="*/ 41 w 587"/>
                  <a:gd name="T25" fmla="*/ 0 h 23"/>
                  <a:gd name="T26" fmla="*/ 41 w 587"/>
                  <a:gd name="T27" fmla="*/ 0 h 23"/>
                  <a:gd name="T28" fmla="*/ 41 w 587"/>
                  <a:gd name="T29" fmla="*/ 1 h 23"/>
                  <a:gd name="T30" fmla="*/ 41 w 587"/>
                  <a:gd name="T31" fmla="*/ 1 h 23"/>
                  <a:gd name="T32" fmla="*/ 41 w 587"/>
                  <a:gd name="T33" fmla="*/ 1 h 23"/>
                  <a:gd name="T34" fmla="*/ 41 w 587"/>
                  <a:gd name="T35" fmla="*/ 2 h 23"/>
                  <a:gd name="T36" fmla="*/ 40 w 587"/>
                  <a:gd name="T37" fmla="*/ 2 h 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7"/>
                  <a:gd name="T58" fmla="*/ 0 h 23"/>
                  <a:gd name="T59" fmla="*/ 587 w 587"/>
                  <a:gd name="T60" fmla="*/ 23 h 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7" h="23">
                    <a:moveTo>
                      <a:pt x="576" y="23"/>
                    </a:moveTo>
                    <a:lnTo>
                      <a:pt x="12" y="23"/>
                    </a:lnTo>
                    <a:lnTo>
                      <a:pt x="8" y="22"/>
                    </a:lnTo>
                    <a:lnTo>
                      <a:pt x="5" y="19"/>
                    </a:lnTo>
                    <a:lnTo>
                      <a:pt x="1" y="16"/>
                    </a:lnTo>
                    <a:lnTo>
                      <a:pt x="0" y="12"/>
                    </a:lnTo>
                    <a:lnTo>
                      <a:pt x="1" y="6"/>
                    </a:lnTo>
                    <a:lnTo>
                      <a:pt x="5" y="3"/>
                    </a:lnTo>
                    <a:lnTo>
                      <a:pt x="8" y="0"/>
                    </a:lnTo>
                    <a:lnTo>
                      <a:pt x="12" y="0"/>
                    </a:lnTo>
                    <a:lnTo>
                      <a:pt x="576" y="0"/>
                    </a:lnTo>
                    <a:lnTo>
                      <a:pt x="580" y="0"/>
                    </a:lnTo>
                    <a:lnTo>
                      <a:pt x="584" y="3"/>
                    </a:lnTo>
                    <a:lnTo>
                      <a:pt x="586" y="6"/>
                    </a:lnTo>
                    <a:lnTo>
                      <a:pt x="587" y="12"/>
                    </a:lnTo>
                    <a:lnTo>
                      <a:pt x="586" y="16"/>
                    </a:lnTo>
                    <a:lnTo>
                      <a:pt x="584" y="19"/>
                    </a:lnTo>
                    <a:lnTo>
                      <a:pt x="580" y="22"/>
                    </a:lnTo>
                    <a:lnTo>
                      <a:pt x="576" y="23"/>
                    </a:lnTo>
                    <a:close/>
                  </a:path>
                </a:pathLst>
              </a:custGeom>
              <a:grpFill/>
              <a:ln w="9525">
                <a:solidFill>
                  <a:schemeClr val="tx2"/>
                </a:solidFill>
                <a:round/>
                <a:headEnd/>
                <a:tailEnd/>
              </a:ln>
            </p:spPr>
            <p:txBody>
              <a:bodyPr/>
              <a:lstStyle/>
              <a:p>
                <a:endParaRPr lang="en-US" dirty="0">
                  <a:solidFill>
                    <a:srgbClr val="000000"/>
                  </a:solidFill>
                </a:endParaRPr>
              </a:p>
            </p:txBody>
          </p:sp>
          <p:sp>
            <p:nvSpPr>
              <p:cNvPr id="32" name="Freeform 31"/>
              <p:cNvSpPr>
                <a:spLocks/>
              </p:cNvSpPr>
              <p:nvPr/>
            </p:nvSpPr>
            <p:spPr bwMode="auto">
              <a:xfrm>
                <a:off x="3658" y="934"/>
                <a:ext cx="242" cy="10"/>
              </a:xfrm>
              <a:custGeom>
                <a:avLst/>
                <a:gdLst>
                  <a:gd name="T0" fmla="*/ 40 w 587"/>
                  <a:gd name="T1" fmla="*/ 2 h 24"/>
                  <a:gd name="T2" fmla="*/ 1 w 587"/>
                  <a:gd name="T3" fmla="*/ 2 h 24"/>
                  <a:gd name="T4" fmla="*/ 0 w 587"/>
                  <a:gd name="T5" fmla="*/ 2 h 24"/>
                  <a:gd name="T6" fmla="*/ 0 w 587"/>
                  <a:gd name="T7" fmla="*/ 1 h 24"/>
                  <a:gd name="T8" fmla="*/ 0 w 587"/>
                  <a:gd name="T9" fmla="*/ 1 h 24"/>
                  <a:gd name="T10" fmla="*/ 0 w 587"/>
                  <a:gd name="T11" fmla="*/ 1 h 24"/>
                  <a:gd name="T12" fmla="*/ 0 w 587"/>
                  <a:gd name="T13" fmla="*/ 0 h 24"/>
                  <a:gd name="T14" fmla="*/ 0 w 587"/>
                  <a:gd name="T15" fmla="*/ 0 h 24"/>
                  <a:gd name="T16" fmla="*/ 0 w 587"/>
                  <a:gd name="T17" fmla="*/ 0 h 24"/>
                  <a:gd name="T18" fmla="*/ 1 w 587"/>
                  <a:gd name="T19" fmla="*/ 0 h 24"/>
                  <a:gd name="T20" fmla="*/ 40 w 587"/>
                  <a:gd name="T21" fmla="*/ 0 h 24"/>
                  <a:gd name="T22" fmla="*/ 41 w 587"/>
                  <a:gd name="T23" fmla="*/ 0 h 24"/>
                  <a:gd name="T24" fmla="*/ 41 w 587"/>
                  <a:gd name="T25" fmla="*/ 0 h 24"/>
                  <a:gd name="T26" fmla="*/ 41 w 587"/>
                  <a:gd name="T27" fmla="*/ 0 h 24"/>
                  <a:gd name="T28" fmla="*/ 41 w 587"/>
                  <a:gd name="T29" fmla="*/ 1 h 24"/>
                  <a:gd name="T30" fmla="*/ 41 w 587"/>
                  <a:gd name="T31" fmla="*/ 1 h 24"/>
                  <a:gd name="T32" fmla="*/ 41 w 587"/>
                  <a:gd name="T33" fmla="*/ 1 h 24"/>
                  <a:gd name="T34" fmla="*/ 41 w 587"/>
                  <a:gd name="T35" fmla="*/ 2 h 24"/>
                  <a:gd name="T36" fmla="*/ 40 w 587"/>
                  <a:gd name="T37" fmla="*/ 2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7"/>
                  <a:gd name="T58" fmla="*/ 0 h 24"/>
                  <a:gd name="T59" fmla="*/ 587 w 587"/>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7" h="24">
                    <a:moveTo>
                      <a:pt x="576" y="24"/>
                    </a:moveTo>
                    <a:lnTo>
                      <a:pt x="12" y="24"/>
                    </a:lnTo>
                    <a:lnTo>
                      <a:pt x="8" y="22"/>
                    </a:lnTo>
                    <a:lnTo>
                      <a:pt x="5" y="20"/>
                    </a:lnTo>
                    <a:lnTo>
                      <a:pt x="1" y="16"/>
                    </a:lnTo>
                    <a:lnTo>
                      <a:pt x="0" y="12"/>
                    </a:lnTo>
                    <a:lnTo>
                      <a:pt x="1" y="8"/>
                    </a:lnTo>
                    <a:lnTo>
                      <a:pt x="5" y="4"/>
                    </a:lnTo>
                    <a:lnTo>
                      <a:pt x="8" y="2"/>
                    </a:lnTo>
                    <a:lnTo>
                      <a:pt x="12" y="0"/>
                    </a:lnTo>
                    <a:lnTo>
                      <a:pt x="576" y="0"/>
                    </a:lnTo>
                    <a:lnTo>
                      <a:pt x="580" y="2"/>
                    </a:lnTo>
                    <a:lnTo>
                      <a:pt x="584" y="4"/>
                    </a:lnTo>
                    <a:lnTo>
                      <a:pt x="586" y="8"/>
                    </a:lnTo>
                    <a:lnTo>
                      <a:pt x="587" y="12"/>
                    </a:lnTo>
                    <a:lnTo>
                      <a:pt x="586" y="16"/>
                    </a:lnTo>
                    <a:lnTo>
                      <a:pt x="584" y="20"/>
                    </a:lnTo>
                    <a:lnTo>
                      <a:pt x="580" y="22"/>
                    </a:lnTo>
                    <a:lnTo>
                      <a:pt x="576" y="24"/>
                    </a:lnTo>
                    <a:close/>
                  </a:path>
                </a:pathLst>
              </a:custGeom>
              <a:grpFill/>
              <a:ln w="9525">
                <a:solidFill>
                  <a:schemeClr val="tx2"/>
                </a:solidFill>
                <a:round/>
                <a:headEnd/>
                <a:tailEnd/>
              </a:ln>
            </p:spPr>
            <p:txBody>
              <a:bodyPr/>
              <a:lstStyle/>
              <a:p>
                <a:endParaRPr lang="en-US" dirty="0">
                  <a:solidFill>
                    <a:srgbClr val="000000"/>
                  </a:solidFill>
                </a:endParaRPr>
              </a:p>
            </p:txBody>
          </p:sp>
          <p:sp>
            <p:nvSpPr>
              <p:cNvPr id="33" name="Freeform 32"/>
              <p:cNvSpPr>
                <a:spLocks/>
              </p:cNvSpPr>
              <p:nvPr/>
            </p:nvSpPr>
            <p:spPr bwMode="auto">
              <a:xfrm>
                <a:off x="3658" y="910"/>
                <a:ext cx="242" cy="9"/>
              </a:xfrm>
              <a:custGeom>
                <a:avLst/>
                <a:gdLst>
                  <a:gd name="T0" fmla="*/ 40 w 587"/>
                  <a:gd name="T1" fmla="*/ 2 h 23"/>
                  <a:gd name="T2" fmla="*/ 1 w 587"/>
                  <a:gd name="T3" fmla="*/ 2 h 23"/>
                  <a:gd name="T4" fmla="*/ 0 w 587"/>
                  <a:gd name="T5" fmla="*/ 2 h 23"/>
                  <a:gd name="T6" fmla="*/ 0 w 587"/>
                  <a:gd name="T7" fmla="*/ 1 h 23"/>
                  <a:gd name="T8" fmla="*/ 0 w 587"/>
                  <a:gd name="T9" fmla="*/ 1 h 23"/>
                  <a:gd name="T10" fmla="*/ 0 w 587"/>
                  <a:gd name="T11" fmla="*/ 1 h 23"/>
                  <a:gd name="T12" fmla="*/ 0 w 587"/>
                  <a:gd name="T13" fmla="*/ 0 h 23"/>
                  <a:gd name="T14" fmla="*/ 0 w 587"/>
                  <a:gd name="T15" fmla="*/ 0 h 23"/>
                  <a:gd name="T16" fmla="*/ 0 w 587"/>
                  <a:gd name="T17" fmla="*/ 0 h 23"/>
                  <a:gd name="T18" fmla="*/ 1 w 587"/>
                  <a:gd name="T19" fmla="*/ 0 h 23"/>
                  <a:gd name="T20" fmla="*/ 40 w 587"/>
                  <a:gd name="T21" fmla="*/ 0 h 23"/>
                  <a:gd name="T22" fmla="*/ 41 w 587"/>
                  <a:gd name="T23" fmla="*/ 0 h 23"/>
                  <a:gd name="T24" fmla="*/ 41 w 587"/>
                  <a:gd name="T25" fmla="*/ 0 h 23"/>
                  <a:gd name="T26" fmla="*/ 41 w 587"/>
                  <a:gd name="T27" fmla="*/ 0 h 23"/>
                  <a:gd name="T28" fmla="*/ 41 w 587"/>
                  <a:gd name="T29" fmla="*/ 1 h 23"/>
                  <a:gd name="T30" fmla="*/ 41 w 587"/>
                  <a:gd name="T31" fmla="*/ 1 h 23"/>
                  <a:gd name="T32" fmla="*/ 41 w 587"/>
                  <a:gd name="T33" fmla="*/ 1 h 23"/>
                  <a:gd name="T34" fmla="*/ 41 w 587"/>
                  <a:gd name="T35" fmla="*/ 2 h 23"/>
                  <a:gd name="T36" fmla="*/ 40 w 587"/>
                  <a:gd name="T37" fmla="*/ 2 h 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7"/>
                  <a:gd name="T58" fmla="*/ 0 h 23"/>
                  <a:gd name="T59" fmla="*/ 587 w 587"/>
                  <a:gd name="T60" fmla="*/ 23 h 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7" h="23">
                    <a:moveTo>
                      <a:pt x="576" y="23"/>
                    </a:moveTo>
                    <a:lnTo>
                      <a:pt x="12" y="23"/>
                    </a:lnTo>
                    <a:lnTo>
                      <a:pt x="8" y="22"/>
                    </a:lnTo>
                    <a:lnTo>
                      <a:pt x="5" y="20"/>
                    </a:lnTo>
                    <a:lnTo>
                      <a:pt x="1" y="16"/>
                    </a:lnTo>
                    <a:lnTo>
                      <a:pt x="0" y="11"/>
                    </a:lnTo>
                    <a:lnTo>
                      <a:pt x="1" y="7"/>
                    </a:lnTo>
                    <a:lnTo>
                      <a:pt x="5" y="3"/>
                    </a:lnTo>
                    <a:lnTo>
                      <a:pt x="8" y="1"/>
                    </a:lnTo>
                    <a:lnTo>
                      <a:pt x="12" y="0"/>
                    </a:lnTo>
                    <a:lnTo>
                      <a:pt x="576" y="0"/>
                    </a:lnTo>
                    <a:lnTo>
                      <a:pt x="580" y="1"/>
                    </a:lnTo>
                    <a:lnTo>
                      <a:pt x="584" y="3"/>
                    </a:lnTo>
                    <a:lnTo>
                      <a:pt x="586" y="7"/>
                    </a:lnTo>
                    <a:lnTo>
                      <a:pt x="587" y="11"/>
                    </a:lnTo>
                    <a:lnTo>
                      <a:pt x="586" y="16"/>
                    </a:lnTo>
                    <a:lnTo>
                      <a:pt x="584" y="20"/>
                    </a:lnTo>
                    <a:lnTo>
                      <a:pt x="580" y="22"/>
                    </a:lnTo>
                    <a:lnTo>
                      <a:pt x="576" y="23"/>
                    </a:lnTo>
                    <a:close/>
                  </a:path>
                </a:pathLst>
              </a:custGeom>
              <a:grpFill/>
              <a:ln w="9525">
                <a:solidFill>
                  <a:schemeClr val="tx2"/>
                </a:solidFill>
                <a:round/>
                <a:headEnd/>
                <a:tailEnd/>
              </a:ln>
            </p:spPr>
            <p:txBody>
              <a:bodyPr/>
              <a:lstStyle/>
              <a:p>
                <a:endParaRPr lang="en-US" dirty="0">
                  <a:solidFill>
                    <a:srgbClr val="000000"/>
                  </a:solidFill>
                </a:endParaRPr>
              </a:p>
            </p:txBody>
          </p:sp>
        </p:grpSp>
      </p:grpSp>
    </p:spTree>
    <p:extLst>
      <p:ext uri="{BB962C8B-B14F-4D97-AF65-F5344CB8AC3E}">
        <p14:creationId xmlns:p14="http://schemas.microsoft.com/office/powerpoint/2010/main" val="2560553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560B993-865D-4F9E-B437-FAACD411D33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080387" y="0"/>
            <a:ext cx="5062470" cy="5143500"/>
          </a:xfrm>
          <a:prstGeom prst="rect">
            <a:avLst/>
          </a:prstGeom>
        </p:spPr>
      </p:pic>
      <p:sp>
        <p:nvSpPr>
          <p:cNvPr id="2" name="Text Placeholder 1"/>
          <p:cNvSpPr>
            <a:spLocks noGrp="1"/>
          </p:cNvSpPr>
          <p:nvPr>
            <p:ph type="body" sz="quarter" idx="13"/>
          </p:nvPr>
        </p:nvSpPr>
        <p:spPr>
          <a:xfrm>
            <a:off x="1925034" y="1992929"/>
            <a:ext cx="2194683" cy="642116"/>
          </a:xfrm>
        </p:spPr>
        <p:txBody>
          <a:bodyPr/>
          <a:lstStyle/>
          <a:p>
            <a:r>
              <a:rPr lang="en-US" dirty="0"/>
              <a:t>Food Trust</a:t>
            </a: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20995" y="1783735"/>
            <a:ext cx="979129" cy="979129"/>
          </a:xfrm>
          <a:prstGeom prst="rect">
            <a:avLst/>
          </a:prstGeom>
        </p:spPr>
      </p:pic>
    </p:spTree>
    <p:extLst>
      <p:ext uri="{BB962C8B-B14F-4D97-AF65-F5344CB8AC3E}">
        <p14:creationId xmlns:p14="http://schemas.microsoft.com/office/powerpoint/2010/main" val="2831867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tretch>
            <a:fillRect/>
          </a:stretch>
        </p:blipFill>
        <p:spPr>
          <a:xfrm>
            <a:off x="0" y="12051"/>
            <a:ext cx="9133489" cy="5131449"/>
          </a:xfrm>
          <a:prstGeom prst="rect">
            <a:avLst/>
          </a:prstGeom>
        </p:spPr>
      </p:pic>
      <p:sp>
        <p:nvSpPr>
          <p:cNvPr id="8" name="Rectangle 7"/>
          <p:cNvSpPr/>
          <p:nvPr/>
        </p:nvSpPr>
        <p:spPr>
          <a:xfrm>
            <a:off x="0" y="-30480"/>
            <a:ext cx="9144000" cy="715964"/>
          </a:xfrm>
          <a:prstGeom prst="rect">
            <a:avLst/>
          </a:prstGeom>
          <a:solidFill>
            <a:srgbClr val="F8FA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 name="Text Placeholder 2"/>
          <p:cNvSpPr>
            <a:spLocks noGrp="1"/>
          </p:cNvSpPr>
          <p:nvPr>
            <p:ph type="body" sz="quarter" idx="13"/>
          </p:nvPr>
        </p:nvSpPr>
        <p:spPr/>
        <p:txBody>
          <a:bodyPr/>
          <a:lstStyle/>
          <a:p>
            <a:r>
              <a:rPr lang="en-US" b="0" dirty="0"/>
              <a:t>The Food Ecosystem today</a:t>
            </a:r>
          </a:p>
        </p:txBody>
      </p:sp>
      <p:sp>
        <p:nvSpPr>
          <p:cNvPr id="4" name="Text Placeholder 3"/>
          <p:cNvSpPr>
            <a:spLocks noGrp="1"/>
          </p:cNvSpPr>
          <p:nvPr>
            <p:ph type="body" sz="quarter" idx="15"/>
          </p:nvPr>
        </p:nvSpPr>
        <p:spPr>
          <a:xfrm>
            <a:off x="383472" y="3111061"/>
            <a:ext cx="3385042" cy="444939"/>
          </a:xfrm>
          <a:solidFill>
            <a:srgbClr val="F8FAFC"/>
          </a:solidFill>
        </p:spPr>
        <p:txBody>
          <a:bodyPr/>
          <a:lstStyle/>
          <a:p>
            <a:pPr marL="0" indent="0" algn="ctr">
              <a:spcBef>
                <a:spcPts val="0"/>
              </a:spcBef>
              <a:buNone/>
            </a:pPr>
            <a:r>
              <a:rPr lang="en-US" sz="1200" dirty="0"/>
              <a:t>Data sharing limited to 'one up, one down’ without end-to-end transparency</a:t>
            </a:r>
          </a:p>
        </p:txBody>
      </p:sp>
      <p:sp>
        <p:nvSpPr>
          <p:cNvPr id="6" name="Text Placeholder 3"/>
          <p:cNvSpPr txBox="1">
            <a:spLocks/>
          </p:cNvSpPr>
          <p:nvPr/>
        </p:nvSpPr>
        <p:spPr>
          <a:xfrm>
            <a:off x="5783771" y="2462484"/>
            <a:ext cx="2960764" cy="491223"/>
          </a:xfrm>
          <a:prstGeom prst="rect">
            <a:avLst/>
          </a:prstGeom>
          <a:solidFill>
            <a:srgbClr val="F8FAFC"/>
          </a:solidFill>
        </p:spPr>
        <p:txBody>
          <a:bodyPr vert="horz" lIns="91440" tIns="45720" rIns="91440" bIns="45720" rtlCol="0">
            <a:noAutofit/>
          </a:bodyPr>
          <a:lstStyle>
            <a:lvl1pPr marL="165100" indent="-165100" algn="l" defTabSz="457200" rtl="0" eaLnBrk="1" latinLnBrk="0" hangingPunct="1">
              <a:spcBef>
                <a:spcPct val="20000"/>
              </a:spcBef>
              <a:buFont typeface="Arial"/>
              <a:buChar char="•"/>
              <a:tabLst/>
              <a:defRPr sz="1400" kern="1200" baseline="0">
                <a:solidFill>
                  <a:schemeClr val="tx1"/>
                </a:solidFill>
                <a:latin typeface="IBM Plex Sans" charset="0"/>
                <a:ea typeface="IBM Plex Sans" charset="0"/>
                <a:cs typeface="IBM Plex Sans" charset="0"/>
              </a:defRPr>
            </a:lvl1pPr>
            <a:lvl2pPr marL="742950" indent="-285750" algn="l" defTabSz="457200" rtl="0" eaLnBrk="1" latinLnBrk="0" hangingPunct="1">
              <a:spcBef>
                <a:spcPct val="20000"/>
              </a:spcBef>
              <a:buFont typeface="Arial"/>
              <a:buChar char="–"/>
              <a:defRPr sz="1400" kern="1200">
                <a:solidFill>
                  <a:schemeClr val="tx1"/>
                </a:solidFill>
                <a:latin typeface="IBM Plex Sans" charset="0"/>
                <a:ea typeface="IBM Plex Sans" charset="0"/>
                <a:cs typeface="IBM Plex Sans" charset="0"/>
              </a:defRPr>
            </a:lvl2pPr>
            <a:lvl3pPr marL="1143000" indent="-228600" algn="l" defTabSz="457200" rtl="0" eaLnBrk="1" latinLnBrk="0" hangingPunct="1">
              <a:spcBef>
                <a:spcPct val="20000"/>
              </a:spcBef>
              <a:buFont typeface="Arial"/>
              <a:buChar char="•"/>
              <a:defRPr sz="1400" kern="1200">
                <a:solidFill>
                  <a:schemeClr val="tx1"/>
                </a:solidFill>
                <a:latin typeface="IBM Plex Sans" charset="0"/>
                <a:ea typeface="IBM Plex Sans" charset="0"/>
                <a:cs typeface="IBM Plex Sans" charset="0"/>
              </a:defRPr>
            </a:lvl3pPr>
            <a:lvl4pPr marL="1600200" indent="-228600" algn="l" defTabSz="457200" rtl="0" eaLnBrk="1" latinLnBrk="0" hangingPunct="1">
              <a:spcBef>
                <a:spcPct val="20000"/>
              </a:spcBef>
              <a:buFont typeface="Arial"/>
              <a:buChar char="–"/>
              <a:defRPr sz="1400" kern="1200">
                <a:solidFill>
                  <a:schemeClr val="tx1"/>
                </a:solidFill>
                <a:latin typeface="IBM Plex Sans" charset="0"/>
                <a:ea typeface="IBM Plex Sans" charset="0"/>
                <a:cs typeface="IBM Plex Sans" charset="0"/>
              </a:defRPr>
            </a:lvl4pPr>
            <a:lvl5pPr marL="2057400" indent="-228600" algn="l" defTabSz="457200" rtl="0" eaLnBrk="1" latinLnBrk="0" hangingPunct="1">
              <a:spcBef>
                <a:spcPct val="20000"/>
              </a:spcBef>
              <a:buFont typeface="Arial"/>
              <a:buChar char="»"/>
              <a:defRPr sz="1400" kern="1200">
                <a:solidFill>
                  <a:schemeClr val="tx1"/>
                </a:solidFill>
                <a:latin typeface="IBM Plex Sans" charset="0"/>
                <a:ea typeface="IBM Plex Sans" charset="0"/>
                <a:cs typeface="IBM Plex Sans"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120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Multiple data formats &amp; sources </a:t>
            </a:r>
          </a:p>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120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Lack of trusted, easily auditable records</a:t>
            </a:r>
          </a:p>
        </p:txBody>
      </p:sp>
      <p:sp>
        <p:nvSpPr>
          <p:cNvPr id="7" name="Text Placeholder 3"/>
          <p:cNvSpPr txBox="1">
            <a:spLocks/>
          </p:cNvSpPr>
          <p:nvPr/>
        </p:nvSpPr>
        <p:spPr>
          <a:xfrm>
            <a:off x="6498284" y="4179497"/>
            <a:ext cx="2645716" cy="377667"/>
          </a:xfrm>
          <a:prstGeom prst="rect">
            <a:avLst/>
          </a:prstGeom>
          <a:solidFill>
            <a:srgbClr val="F8FAFC"/>
          </a:solidFill>
        </p:spPr>
        <p:txBody>
          <a:bodyPr vert="horz" lIns="91440" tIns="45720" rIns="91440" bIns="45720" rtlCol="0">
            <a:noAutofit/>
          </a:bodyPr>
          <a:lstStyle>
            <a:lvl1pPr marL="165100" indent="-165100" algn="l" defTabSz="457200" rtl="0" eaLnBrk="1" latinLnBrk="0" hangingPunct="1">
              <a:spcBef>
                <a:spcPct val="20000"/>
              </a:spcBef>
              <a:buFont typeface="Arial"/>
              <a:buChar char="•"/>
              <a:tabLst/>
              <a:defRPr sz="1400" kern="1200" baseline="0">
                <a:solidFill>
                  <a:schemeClr val="tx1"/>
                </a:solidFill>
                <a:latin typeface="IBM Plex Sans" charset="0"/>
                <a:ea typeface="IBM Plex Sans" charset="0"/>
                <a:cs typeface="IBM Plex Sans" charset="0"/>
              </a:defRPr>
            </a:lvl1pPr>
            <a:lvl2pPr marL="742950" indent="-285750" algn="l" defTabSz="457200" rtl="0" eaLnBrk="1" latinLnBrk="0" hangingPunct="1">
              <a:spcBef>
                <a:spcPct val="20000"/>
              </a:spcBef>
              <a:buFont typeface="Arial"/>
              <a:buChar char="–"/>
              <a:defRPr sz="1400" kern="1200">
                <a:solidFill>
                  <a:schemeClr val="tx1"/>
                </a:solidFill>
                <a:latin typeface="IBM Plex Sans" charset="0"/>
                <a:ea typeface="IBM Plex Sans" charset="0"/>
                <a:cs typeface="IBM Plex Sans" charset="0"/>
              </a:defRPr>
            </a:lvl2pPr>
            <a:lvl3pPr marL="1143000" indent="-228600" algn="l" defTabSz="457200" rtl="0" eaLnBrk="1" latinLnBrk="0" hangingPunct="1">
              <a:spcBef>
                <a:spcPct val="20000"/>
              </a:spcBef>
              <a:buFont typeface="Arial"/>
              <a:buChar char="•"/>
              <a:defRPr sz="1400" kern="1200">
                <a:solidFill>
                  <a:schemeClr val="tx1"/>
                </a:solidFill>
                <a:latin typeface="IBM Plex Sans" charset="0"/>
                <a:ea typeface="IBM Plex Sans" charset="0"/>
                <a:cs typeface="IBM Plex Sans" charset="0"/>
              </a:defRPr>
            </a:lvl3pPr>
            <a:lvl4pPr marL="1600200" indent="-228600" algn="l" defTabSz="457200" rtl="0" eaLnBrk="1" latinLnBrk="0" hangingPunct="1">
              <a:spcBef>
                <a:spcPct val="20000"/>
              </a:spcBef>
              <a:buFont typeface="Arial"/>
              <a:buChar char="–"/>
              <a:defRPr sz="1400" kern="1200">
                <a:solidFill>
                  <a:schemeClr val="tx1"/>
                </a:solidFill>
                <a:latin typeface="IBM Plex Sans" charset="0"/>
                <a:ea typeface="IBM Plex Sans" charset="0"/>
                <a:cs typeface="IBM Plex Sans" charset="0"/>
              </a:defRPr>
            </a:lvl4pPr>
            <a:lvl5pPr marL="2057400" indent="-228600" algn="l" defTabSz="457200" rtl="0" eaLnBrk="1" latinLnBrk="0" hangingPunct="1">
              <a:spcBef>
                <a:spcPct val="20000"/>
              </a:spcBef>
              <a:buFont typeface="Arial"/>
              <a:buChar char="»"/>
              <a:defRPr sz="1400" kern="1200">
                <a:solidFill>
                  <a:schemeClr val="tx1"/>
                </a:solidFill>
                <a:latin typeface="IBM Plex Sans" charset="0"/>
                <a:ea typeface="IBM Plex Sans" charset="0"/>
                <a:cs typeface="IBM Plex Sans"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US" sz="120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Incomplete information &amp; inability to effectively communicate with the end consumer</a:t>
            </a:r>
          </a:p>
        </p:txBody>
      </p:sp>
      <p:pic>
        <p:nvPicPr>
          <p:cNvPr id="14" name="Picture 13" descr="BlockchainLogo_DarkGray.eps">
            <a:extLst>
              <a:ext uri="{FF2B5EF4-FFF2-40B4-BE49-F238E27FC236}">
                <a16:creationId xmlns:a16="http://schemas.microsoft.com/office/drawing/2014/main" id="{EDE6037D-8499-3A4B-B50C-BE4A9AF6E5E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15" name="Picture 14" descr="BLOCKCHAIN4_MARK_BLUE.png">
            <a:extLst>
              <a:ext uri="{FF2B5EF4-FFF2-40B4-BE49-F238E27FC236}">
                <a16:creationId xmlns:a16="http://schemas.microsoft.com/office/drawing/2014/main" id="{D68C56EC-E2C6-BC45-8071-1D0D65C124F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6" name="Slide Number Placeholder 4">
            <a:extLst>
              <a:ext uri="{FF2B5EF4-FFF2-40B4-BE49-F238E27FC236}">
                <a16:creationId xmlns:a16="http://schemas.microsoft.com/office/drawing/2014/main" id="{7CACA816-FE21-F946-9187-1662AA33E252}"/>
              </a:ext>
            </a:extLst>
          </p:cNvPr>
          <p:cNvSpPr txBox="1">
            <a:spLocks/>
          </p:cNvSpPr>
          <p:nvPr/>
        </p:nvSpPr>
        <p:spPr>
          <a:xfrm>
            <a:off x="6754342" y="4837686"/>
            <a:ext cx="2133600" cy="273844"/>
          </a:xfrm>
          <a:prstGeom prst="rect">
            <a:avLst/>
          </a:prstGeom>
        </p:spPr>
        <p:txBody>
          <a:bodyPr vert="horz" lIns="91440" tIns="45720" rIns="91440" bIns="45720" rtlCol="0">
            <a:noAutofit/>
          </a:bodyPr>
          <a:lstStyle>
            <a:lvl1pPr marL="165100" indent="-165100" algn="r" defTabSz="457200" rtl="0" eaLnBrk="1" latinLnBrk="0" hangingPunct="1">
              <a:spcBef>
                <a:spcPct val="20000"/>
              </a:spcBef>
              <a:buFont typeface="Arial"/>
              <a:buChar char="•"/>
              <a:tabLst/>
              <a:defRPr sz="800" kern="1200" baseline="0">
                <a:solidFill>
                  <a:schemeClr val="bg1">
                    <a:lumMod val="50000"/>
                  </a:schemeClr>
                </a:solidFill>
                <a:latin typeface="IBM Plex Sans" charset="0"/>
                <a:ea typeface="IBM Plex Sans" charset="0"/>
                <a:cs typeface="IBM Plex Sans" charset="0"/>
              </a:defRPr>
            </a:lvl1pPr>
            <a:lvl2pPr marL="742950" indent="-285750" algn="l" defTabSz="457200" rtl="0" eaLnBrk="1" latinLnBrk="0" hangingPunct="1">
              <a:spcBef>
                <a:spcPct val="20000"/>
              </a:spcBef>
              <a:buFont typeface="Arial"/>
              <a:buChar char="–"/>
              <a:defRPr sz="1400" kern="1200">
                <a:solidFill>
                  <a:schemeClr val="tx1"/>
                </a:solidFill>
                <a:latin typeface="IBM Plex Sans" charset="0"/>
                <a:ea typeface="IBM Plex Sans" charset="0"/>
                <a:cs typeface="IBM Plex Sans" charset="0"/>
              </a:defRPr>
            </a:lvl2pPr>
            <a:lvl3pPr marL="1143000" indent="-228600" algn="l" defTabSz="457200" rtl="0" eaLnBrk="1" latinLnBrk="0" hangingPunct="1">
              <a:spcBef>
                <a:spcPct val="20000"/>
              </a:spcBef>
              <a:buFont typeface="Arial"/>
              <a:buChar char="•"/>
              <a:defRPr sz="1400" kern="1200">
                <a:solidFill>
                  <a:schemeClr val="tx1"/>
                </a:solidFill>
                <a:latin typeface="IBM Plex Sans" charset="0"/>
                <a:ea typeface="IBM Plex Sans" charset="0"/>
                <a:cs typeface="IBM Plex Sans" charset="0"/>
              </a:defRPr>
            </a:lvl3pPr>
            <a:lvl4pPr marL="1600200" indent="-228600" algn="l" defTabSz="457200" rtl="0" eaLnBrk="1" latinLnBrk="0" hangingPunct="1">
              <a:spcBef>
                <a:spcPct val="20000"/>
              </a:spcBef>
              <a:buFont typeface="Arial"/>
              <a:buChar char="–"/>
              <a:defRPr sz="1400" kern="1200">
                <a:solidFill>
                  <a:schemeClr val="tx1"/>
                </a:solidFill>
                <a:latin typeface="IBM Plex Sans" charset="0"/>
                <a:ea typeface="IBM Plex Sans" charset="0"/>
                <a:cs typeface="IBM Plex Sans" charset="0"/>
              </a:defRPr>
            </a:lvl4pPr>
            <a:lvl5pPr marL="2057400" indent="-228600" algn="l" defTabSz="457200" rtl="0" eaLnBrk="1" latinLnBrk="0" hangingPunct="1">
              <a:spcBef>
                <a:spcPct val="20000"/>
              </a:spcBef>
              <a:buFont typeface="Arial"/>
              <a:buChar char="»"/>
              <a:defRPr sz="1400" kern="1200">
                <a:solidFill>
                  <a:schemeClr val="tx1"/>
                </a:solidFill>
                <a:latin typeface="IBM Plex Sans" charset="0"/>
                <a:ea typeface="IBM Plex Sans" charset="0"/>
                <a:cs typeface="IBM Plex Sans"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ct val="20000"/>
              </a:spcBef>
              <a:spcAft>
                <a:spcPts val="0"/>
              </a:spcAft>
              <a:buClrTx/>
              <a:buSzTx/>
              <a:buFont typeface="Arial"/>
              <a:buNone/>
              <a:tabLst/>
              <a:defRPr/>
            </a:pPr>
            <a:fld id="{08BF69C1-739F-1B47-B5E3-FA651BCAB105}" type="slidenum">
              <a:rPr kumimoji="0" lang="en-US" sz="800" u="none" strike="noStrike" kern="1200" cap="none" spc="0" normalizeH="0" baseline="0" noProof="0" smtClean="0">
                <a:ln>
                  <a:noFill/>
                </a:ln>
                <a:solidFill>
                  <a:prstClr val="white">
                    <a:lumMod val="50000"/>
                  </a:prstClr>
                </a:solidFill>
                <a:effectLst/>
                <a:uLnTx/>
                <a:uFillTx/>
                <a:latin typeface="Arial Regular"/>
              </a:rPr>
              <a:pPr marL="0" marR="0" lvl="0" indent="0" algn="r" defTabSz="457200" rtl="0" eaLnBrk="1" fontAlgn="auto" latinLnBrk="0" hangingPunct="1">
                <a:lnSpc>
                  <a:spcPct val="100000"/>
                </a:lnSpc>
                <a:spcBef>
                  <a:spcPct val="20000"/>
                </a:spcBef>
                <a:spcAft>
                  <a:spcPts val="0"/>
                </a:spcAft>
                <a:buClrTx/>
                <a:buSzTx/>
                <a:buFont typeface="Arial"/>
                <a:buNone/>
                <a:tabLst/>
                <a:defRPr/>
              </a:pPr>
              <a:t>19</a:t>
            </a:fld>
            <a:endParaRPr kumimoji="0" lang="en-US" sz="800" u="none" strike="noStrike" kern="1200" cap="none" spc="0" normalizeH="0" baseline="0" noProof="0" dirty="0">
              <a:ln>
                <a:noFill/>
              </a:ln>
              <a:solidFill>
                <a:prstClr val="white">
                  <a:lumMod val="50000"/>
                </a:prstClr>
              </a:solidFill>
              <a:effectLst/>
              <a:uLnTx/>
              <a:uFillTx/>
              <a:latin typeface="Arial Regular"/>
            </a:endParaRPr>
          </a:p>
        </p:txBody>
      </p:sp>
    </p:spTree>
    <p:extLst>
      <p:ext uri="{BB962C8B-B14F-4D97-AF65-F5344CB8AC3E}">
        <p14:creationId xmlns:p14="http://schemas.microsoft.com/office/powerpoint/2010/main" val="1442865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p:cNvSpPr/>
          <p:nvPr/>
        </p:nvSpPr>
        <p:spPr>
          <a:xfrm>
            <a:off x="3153676" y="892744"/>
            <a:ext cx="5358557" cy="4011765"/>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4" name="Text Placeholder 23"/>
          <p:cNvSpPr>
            <a:spLocks noGrp="1"/>
          </p:cNvSpPr>
          <p:nvPr>
            <p:ph type="body" sz="quarter" idx="13"/>
          </p:nvPr>
        </p:nvSpPr>
        <p:spPr/>
        <p:txBody>
          <a:bodyPr/>
          <a:lstStyle/>
          <a:p>
            <a:r>
              <a:rPr lang="en-US" dirty="0" err="1">
                <a:latin typeface="+mn-lt"/>
              </a:rPr>
              <a:t>Hyperledger</a:t>
            </a:r>
            <a:r>
              <a:rPr lang="en-US" dirty="0">
                <a:latin typeface="+mn-lt"/>
              </a:rPr>
              <a:t> Fabric V1 Architecture</a:t>
            </a:r>
          </a:p>
        </p:txBody>
      </p:sp>
      <p:grpSp>
        <p:nvGrpSpPr>
          <p:cNvPr id="53" name="Group 52"/>
          <p:cNvGrpSpPr/>
          <p:nvPr/>
        </p:nvGrpSpPr>
        <p:grpSpPr>
          <a:xfrm>
            <a:off x="689207" y="2073869"/>
            <a:ext cx="1970296" cy="1125465"/>
            <a:chOff x="1786347" y="2699333"/>
            <a:chExt cx="1970296" cy="1051945"/>
          </a:xfrm>
        </p:grpSpPr>
        <p:sp>
          <p:nvSpPr>
            <p:cNvPr id="19" name="Rectangle 18"/>
            <p:cNvSpPr/>
            <p:nvPr/>
          </p:nvSpPr>
          <p:spPr>
            <a:xfrm>
              <a:off x="1918471" y="2976826"/>
              <a:ext cx="1094469" cy="431507"/>
            </a:xfrm>
            <a:prstGeom prst="rect">
              <a:avLst/>
            </a:prstGeom>
            <a:ln>
              <a:noFill/>
            </a:ln>
          </p:spPr>
          <p:txBody>
            <a:bodyPr wrap="square">
              <a:spAutoFit/>
            </a:bodyPr>
            <a:lstStyle/>
            <a:p>
              <a:pPr lvl="0" algn="ctr"/>
              <a:r>
                <a:rPr lang="en-US" sz="1200" dirty="0">
                  <a:solidFill>
                    <a:prstClr val="black"/>
                  </a:solidFill>
                  <a:cs typeface="Calibri"/>
                </a:rPr>
                <a:t>Client</a:t>
              </a:r>
            </a:p>
            <a:p>
              <a:pPr lvl="0" algn="ctr"/>
              <a:r>
                <a:rPr lang="en-US" sz="1200" dirty="0">
                  <a:solidFill>
                    <a:prstClr val="black"/>
                  </a:solidFill>
                  <a:cs typeface="Calibri"/>
                </a:rPr>
                <a:t>Application</a:t>
              </a:r>
            </a:p>
          </p:txBody>
        </p:sp>
        <p:grpSp>
          <p:nvGrpSpPr>
            <p:cNvPr id="20" name="Group 19"/>
            <p:cNvGrpSpPr/>
            <p:nvPr/>
          </p:nvGrpSpPr>
          <p:grpSpPr>
            <a:xfrm>
              <a:off x="1786347" y="2699333"/>
              <a:ext cx="1970296" cy="1051945"/>
              <a:chOff x="265172" y="2308763"/>
              <a:chExt cx="712071" cy="676800"/>
            </a:xfrm>
          </p:grpSpPr>
          <p:sp>
            <p:nvSpPr>
              <p:cNvPr id="22" name="Rounded Rectangle 21"/>
              <p:cNvSpPr/>
              <p:nvPr/>
            </p:nvSpPr>
            <p:spPr>
              <a:xfrm>
                <a:off x="265172" y="2308763"/>
                <a:ext cx="712071" cy="67680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cxnSp>
            <p:nvCxnSpPr>
              <p:cNvPr id="23" name="Straight Connector 22"/>
              <p:cNvCxnSpPr/>
              <p:nvPr/>
            </p:nvCxnSpPr>
            <p:spPr>
              <a:xfrm>
                <a:off x="736935" y="2308763"/>
                <a:ext cx="0" cy="676800"/>
              </a:xfrm>
              <a:prstGeom prst="line">
                <a:avLst/>
              </a:prstGeom>
              <a:ln w="28575" cmpd="sng">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3080651" y="2976826"/>
              <a:ext cx="624685" cy="431507"/>
            </a:xfrm>
            <a:prstGeom prst="rect">
              <a:avLst/>
            </a:prstGeom>
            <a:noFill/>
            <a:ln>
              <a:noFill/>
            </a:ln>
          </p:spPr>
          <p:txBody>
            <a:bodyPr wrap="square" rtlCol="0">
              <a:spAutoFit/>
            </a:bodyPr>
            <a:lstStyle/>
            <a:p>
              <a:pPr algn="ctr"/>
              <a:r>
                <a:rPr lang="en-US" sz="1200" dirty="0"/>
                <a:t>SDK (HFC)</a:t>
              </a:r>
            </a:p>
          </p:txBody>
        </p:sp>
      </p:grpSp>
      <p:grpSp>
        <p:nvGrpSpPr>
          <p:cNvPr id="31" name="Group 30"/>
          <p:cNvGrpSpPr/>
          <p:nvPr/>
        </p:nvGrpSpPr>
        <p:grpSpPr>
          <a:xfrm>
            <a:off x="3461022" y="1162192"/>
            <a:ext cx="1397932" cy="578274"/>
            <a:chOff x="2397605" y="2782776"/>
            <a:chExt cx="1397932" cy="578274"/>
          </a:xfrm>
        </p:grpSpPr>
        <p:sp>
          <p:nvSpPr>
            <p:cNvPr id="33" name="Rectangle 32"/>
            <p:cNvSpPr/>
            <p:nvPr/>
          </p:nvSpPr>
          <p:spPr>
            <a:xfrm>
              <a:off x="2397605" y="2782776"/>
              <a:ext cx="1397932" cy="57827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100" dirty="0">
                  <a:solidFill>
                    <a:schemeClr val="tx1"/>
                  </a:solidFill>
                </a:rPr>
                <a:t>Membership</a:t>
              </a:r>
            </a:p>
            <a:p>
              <a:pPr algn="r"/>
              <a:r>
                <a:rPr lang="en-US" sz="1100" dirty="0">
                  <a:solidFill>
                    <a:schemeClr val="tx1"/>
                  </a:solidFill>
                </a:rPr>
                <a:t>Services</a:t>
              </a:r>
              <a:br>
                <a:rPr lang="en-US" sz="1100" dirty="0">
                  <a:solidFill>
                    <a:schemeClr val="tx1"/>
                  </a:solidFill>
                </a:rPr>
              </a:br>
              <a:endParaRPr lang="en-US" sz="1100" dirty="0">
                <a:solidFill>
                  <a:schemeClr val="tx1"/>
                </a:solidFill>
              </a:endParaRPr>
            </a:p>
          </p:txBody>
        </p:sp>
        <p:pic>
          <p:nvPicPr>
            <p:cNvPr id="32" name="Picture 7" descr="Interconnected_icon_bk"/>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19092" y="2833627"/>
              <a:ext cx="497078" cy="510023"/>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5" name="Group 54"/>
          <p:cNvGrpSpPr/>
          <p:nvPr/>
        </p:nvGrpSpPr>
        <p:grpSpPr>
          <a:xfrm>
            <a:off x="6110356" y="1647487"/>
            <a:ext cx="2004490" cy="2820402"/>
            <a:chOff x="6565932" y="1507986"/>
            <a:chExt cx="2004490" cy="2820402"/>
          </a:xfrm>
        </p:grpSpPr>
        <p:sp>
          <p:nvSpPr>
            <p:cNvPr id="34" name="Rounded Rectangle 33"/>
            <p:cNvSpPr/>
            <p:nvPr/>
          </p:nvSpPr>
          <p:spPr>
            <a:xfrm>
              <a:off x="6565932" y="1903822"/>
              <a:ext cx="2004490" cy="2424566"/>
            </a:xfrm>
            <a:prstGeom prst="roundRect">
              <a:avLst/>
            </a:prstGeom>
            <a:solidFill>
              <a:schemeClr val="bg1"/>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000000"/>
                </a:solidFill>
              </a:endParaRPr>
            </a:p>
          </p:txBody>
        </p:sp>
        <p:sp>
          <p:nvSpPr>
            <p:cNvPr id="36" name="Rectangle 35"/>
            <p:cNvSpPr/>
            <p:nvPr/>
          </p:nvSpPr>
          <p:spPr>
            <a:xfrm>
              <a:off x="7226217" y="1507986"/>
              <a:ext cx="671979" cy="369332"/>
            </a:xfrm>
            <a:prstGeom prst="rect">
              <a:avLst/>
            </a:prstGeom>
          </p:spPr>
          <p:txBody>
            <a:bodyPr wrap="none">
              <a:spAutoFit/>
            </a:bodyPr>
            <a:lstStyle/>
            <a:p>
              <a:pPr algn="ctr"/>
              <a:r>
                <a:rPr lang="en-US" dirty="0">
                  <a:solidFill>
                    <a:srgbClr val="000000"/>
                  </a:solidFill>
                </a:rPr>
                <a:t>Peer</a:t>
              </a:r>
            </a:p>
          </p:txBody>
        </p:sp>
        <p:sp>
          <p:nvSpPr>
            <p:cNvPr id="37" name="Rounded Rectangle 36"/>
            <p:cNvSpPr/>
            <p:nvPr/>
          </p:nvSpPr>
          <p:spPr>
            <a:xfrm>
              <a:off x="6716331" y="2063616"/>
              <a:ext cx="1703690" cy="372013"/>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Endorser</a:t>
              </a:r>
            </a:p>
          </p:txBody>
        </p:sp>
        <p:sp>
          <p:nvSpPr>
            <p:cNvPr id="38" name="Rectangle 37"/>
            <p:cNvSpPr/>
            <p:nvPr/>
          </p:nvSpPr>
          <p:spPr>
            <a:xfrm>
              <a:off x="6673373" y="3058936"/>
              <a:ext cx="902812" cy="369332"/>
            </a:xfrm>
            <a:prstGeom prst="rect">
              <a:avLst/>
            </a:prstGeom>
          </p:spPr>
          <p:txBody>
            <a:bodyPr wrap="none">
              <a:spAutoFit/>
            </a:bodyPr>
            <a:lstStyle/>
            <a:p>
              <a:pPr algn="ctr"/>
              <a:r>
                <a:rPr lang="en-US" dirty="0">
                  <a:solidFill>
                    <a:srgbClr val="000000"/>
                  </a:solidFill>
                </a:rPr>
                <a:t>Ledger</a:t>
              </a:r>
            </a:p>
          </p:txBody>
        </p:sp>
        <p:grpSp>
          <p:nvGrpSpPr>
            <p:cNvPr id="39" name="Group 38"/>
            <p:cNvGrpSpPr/>
            <p:nvPr/>
          </p:nvGrpSpPr>
          <p:grpSpPr>
            <a:xfrm>
              <a:off x="7983288" y="3129302"/>
              <a:ext cx="432016" cy="114300"/>
              <a:chOff x="2259061" y="4546976"/>
              <a:chExt cx="576021" cy="152400"/>
            </a:xfrm>
          </p:grpSpPr>
          <p:sp>
            <p:nvSpPr>
              <p:cNvPr id="40" name="Rectangle 39"/>
              <p:cNvSpPr/>
              <p:nvPr/>
            </p:nvSpPr>
            <p:spPr>
              <a:xfrm>
                <a:off x="2259061"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1" name="Rectangle 40"/>
              <p:cNvSpPr/>
              <p:nvPr/>
            </p:nvSpPr>
            <p:spPr>
              <a:xfrm>
                <a:off x="2475990"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2" name="Rectangle 41"/>
              <p:cNvSpPr/>
              <p:nvPr/>
            </p:nvSpPr>
            <p:spPr>
              <a:xfrm>
                <a:off x="2689609"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3" name="Straight Connector 42"/>
              <p:cNvCxnSpPr/>
              <p:nvPr/>
            </p:nvCxnSpPr>
            <p:spPr>
              <a:xfrm>
                <a:off x="2404534" y="4623176"/>
                <a:ext cx="285075" cy="0"/>
              </a:xfrm>
              <a:prstGeom prst="line">
                <a:avLst/>
              </a:prstGeom>
              <a:solidFill>
                <a:schemeClr val="tx2"/>
              </a:solidFill>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sp>
          <p:nvSpPr>
            <p:cNvPr id="44" name="Rounded Rectangle 43"/>
            <p:cNvSpPr/>
            <p:nvPr/>
          </p:nvSpPr>
          <p:spPr>
            <a:xfrm>
              <a:off x="6716331" y="2559526"/>
              <a:ext cx="1698974" cy="380146"/>
            </a:xfrm>
            <a:prstGeom prst="roundRect">
              <a:avLst/>
            </a:prstGeom>
            <a:solidFill>
              <a:schemeClr val="bg1">
                <a:lumMod val="85000"/>
              </a:schemeClr>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Committer</a:t>
              </a:r>
            </a:p>
          </p:txBody>
        </p:sp>
        <p:sp>
          <p:nvSpPr>
            <p:cNvPr id="45" name="Rounded Rectangle 44"/>
            <p:cNvSpPr/>
            <p:nvPr/>
          </p:nvSpPr>
          <p:spPr>
            <a:xfrm>
              <a:off x="7980604" y="3422277"/>
              <a:ext cx="27753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rgbClr val="000000"/>
                  </a:solidFill>
                </a:rPr>
                <a:t>A</a:t>
              </a:r>
            </a:p>
          </p:txBody>
        </p:sp>
        <p:sp>
          <p:nvSpPr>
            <p:cNvPr id="46" name="Rectangle 45"/>
            <p:cNvSpPr/>
            <p:nvPr/>
          </p:nvSpPr>
          <p:spPr>
            <a:xfrm>
              <a:off x="6661052" y="3446546"/>
              <a:ext cx="1287532" cy="369332"/>
            </a:xfrm>
            <a:prstGeom prst="rect">
              <a:avLst/>
            </a:prstGeom>
          </p:spPr>
          <p:txBody>
            <a:bodyPr wrap="none">
              <a:spAutoFit/>
            </a:bodyPr>
            <a:lstStyle/>
            <a:p>
              <a:pPr algn="ctr"/>
              <a:r>
                <a:rPr lang="en-US" dirty="0">
                  <a:solidFill>
                    <a:srgbClr val="000000"/>
                  </a:solidFill>
                </a:rPr>
                <a:t>Chaincode</a:t>
              </a:r>
            </a:p>
          </p:txBody>
        </p:sp>
        <p:sp>
          <p:nvSpPr>
            <p:cNvPr id="47" name="Rounded Rectangle 46"/>
            <p:cNvSpPr/>
            <p:nvPr/>
          </p:nvSpPr>
          <p:spPr>
            <a:xfrm>
              <a:off x="8190025" y="3488980"/>
              <a:ext cx="25230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rgbClr val="000000"/>
                  </a:solidFill>
                </a:rPr>
                <a:t>B</a:t>
              </a:r>
            </a:p>
          </p:txBody>
        </p:sp>
        <p:grpSp>
          <p:nvGrpSpPr>
            <p:cNvPr id="51" name="Group 50"/>
            <p:cNvGrpSpPr/>
            <p:nvPr/>
          </p:nvGrpSpPr>
          <p:grpSpPr>
            <a:xfrm>
              <a:off x="8094725" y="3904058"/>
              <a:ext cx="238627" cy="276999"/>
              <a:chOff x="1642032" y="3300064"/>
              <a:chExt cx="238627" cy="276999"/>
            </a:xfrm>
          </p:grpSpPr>
          <p:sp>
            <p:nvSpPr>
              <p:cNvPr id="49" name="Oval 48"/>
              <p:cNvSpPr/>
              <p:nvPr/>
            </p:nvSpPr>
            <p:spPr>
              <a:xfrm>
                <a:off x="1642032" y="3325860"/>
                <a:ext cx="225602" cy="231205"/>
              </a:xfrm>
              <a:prstGeom prst="ellipse">
                <a:avLst/>
              </a:prstGeom>
              <a:solidFill>
                <a:srgbClr val="FFFFFF"/>
              </a:solid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50" name="TextBox 49"/>
              <p:cNvSpPr txBox="1"/>
              <p:nvPr/>
            </p:nvSpPr>
            <p:spPr>
              <a:xfrm>
                <a:off x="1644697" y="3300064"/>
                <a:ext cx="235962" cy="276999"/>
              </a:xfrm>
              <a:prstGeom prst="rect">
                <a:avLst/>
              </a:prstGeom>
              <a:noFill/>
            </p:spPr>
            <p:txBody>
              <a:bodyPr wrap="none" rtlCol="0">
                <a:spAutoFit/>
              </a:bodyPr>
              <a:lstStyle/>
              <a:p>
                <a:r>
                  <a:rPr lang="en-US" sz="1200" dirty="0">
                    <a:solidFill>
                      <a:srgbClr val="FF3220"/>
                    </a:solidFill>
                  </a:rPr>
                  <a:t>!</a:t>
                </a:r>
              </a:p>
            </p:txBody>
          </p:sp>
        </p:grpSp>
        <p:sp>
          <p:nvSpPr>
            <p:cNvPr id="52" name="Rectangle 51"/>
            <p:cNvSpPr/>
            <p:nvPr/>
          </p:nvSpPr>
          <p:spPr>
            <a:xfrm>
              <a:off x="6663076" y="3839477"/>
              <a:ext cx="889987" cy="369332"/>
            </a:xfrm>
            <a:prstGeom prst="rect">
              <a:avLst/>
            </a:prstGeom>
          </p:spPr>
          <p:txBody>
            <a:bodyPr wrap="none">
              <a:spAutoFit/>
            </a:bodyPr>
            <a:lstStyle/>
            <a:p>
              <a:pPr algn="ctr"/>
              <a:r>
                <a:rPr lang="en-US" dirty="0">
                  <a:solidFill>
                    <a:srgbClr val="000000"/>
                  </a:solidFill>
                </a:rPr>
                <a:t>Events</a:t>
              </a:r>
            </a:p>
          </p:txBody>
        </p:sp>
      </p:grpSp>
      <p:cxnSp>
        <p:nvCxnSpPr>
          <p:cNvPr id="58" name="Straight Arrow Connector 57"/>
          <p:cNvCxnSpPr/>
          <p:nvPr/>
        </p:nvCxnSpPr>
        <p:spPr>
          <a:xfrm>
            <a:off x="2668647" y="2426290"/>
            <a:ext cx="3581874" cy="0"/>
          </a:xfrm>
          <a:prstGeom prst="straightConnector1">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22" idx="3"/>
            <a:endCxn id="62" idx="1"/>
          </p:cNvCxnSpPr>
          <p:nvPr/>
        </p:nvCxnSpPr>
        <p:spPr>
          <a:xfrm>
            <a:off x="2659503" y="2636602"/>
            <a:ext cx="1174603" cy="1005435"/>
          </a:xfrm>
          <a:prstGeom prst="straightConnector1">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nvGrpSpPr>
          <p:cNvPr id="64" name="Group 63"/>
          <p:cNvGrpSpPr/>
          <p:nvPr/>
        </p:nvGrpSpPr>
        <p:grpSpPr>
          <a:xfrm>
            <a:off x="778883" y="3313189"/>
            <a:ext cx="342607" cy="240131"/>
            <a:chOff x="3053916" y="6186281"/>
            <a:chExt cx="456809" cy="320175"/>
          </a:xfrm>
        </p:grpSpPr>
        <p:sp>
          <p:nvSpPr>
            <p:cNvPr id="65" name="Rectangle 64"/>
            <p:cNvSpPr/>
            <p:nvPr/>
          </p:nvSpPr>
          <p:spPr>
            <a:xfrm>
              <a:off x="3053916" y="6272185"/>
              <a:ext cx="456809" cy="234271"/>
            </a:xfrm>
            <a:prstGeom prst="rect">
              <a:avLst/>
            </a:prstGeom>
            <a:noFill/>
            <a:ln w="12700" cmpd="sng">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6" name="Oval 65"/>
            <p:cNvSpPr/>
            <p:nvPr/>
          </p:nvSpPr>
          <p:spPr>
            <a:xfrm>
              <a:off x="3384550" y="6362700"/>
              <a:ext cx="45719" cy="45719"/>
            </a:xfrm>
            <a:prstGeom prst="ellipse">
              <a:avLst/>
            </a:prstGeom>
            <a:solidFill>
              <a:srgbClr val="FFFFFF"/>
            </a:solidFill>
            <a:ln w="12700" cmpd="sng">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cxnSp>
          <p:nvCxnSpPr>
            <p:cNvPr id="67" name="Straight Connector 66"/>
            <p:cNvCxnSpPr/>
            <p:nvPr/>
          </p:nvCxnSpPr>
          <p:spPr>
            <a:xfrm flipV="1">
              <a:off x="3053916" y="6189456"/>
              <a:ext cx="423374" cy="82730"/>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474115" y="6186281"/>
              <a:ext cx="0" cy="82729"/>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cxnSp>
        <p:nvCxnSpPr>
          <p:cNvPr id="69" name="Straight Arrow Connector 68"/>
          <p:cNvCxnSpPr>
            <a:stCxn id="62" idx="3"/>
            <a:endCxn id="44" idx="1"/>
          </p:cNvCxnSpPr>
          <p:nvPr/>
        </p:nvCxnSpPr>
        <p:spPr>
          <a:xfrm flipV="1">
            <a:off x="5543422" y="2889100"/>
            <a:ext cx="717333" cy="752937"/>
          </a:xfrm>
          <a:prstGeom prst="straightConnector1">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50" idx="3"/>
          </p:cNvCxnSpPr>
          <p:nvPr/>
        </p:nvCxnSpPr>
        <p:spPr>
          <a:xfrm flipV="1">
            <a:off x="7877776" y="4182058"/>
            <a:ext cx="777699" cy="1"/>
          </a:xfrm>
          <a:prstGeom prst="straightConnector1">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4159988" y="4455322"/>
            <a:ext cx="1071606" cy="230832"/>
          </a:xfrm>
          <a:prstGeom prst="rect">
            <a:avLst/>
          </a:prstGeom>
          <a:noFill/>
        </p:spPr>
        <p:txBody>
          <a:bodyPr wrap="square" rtlCol="0">
            <a:spAutoFit/>
          </a:bodyPr>
          <a:lstStyle/>
          <a:p>
            <a:r>
              <a:rPr lang="en-US" sz="900" dirty="0"/>
              <a:t>Ordering-Service</a:t>
            </a:r>
          </a:p>
        </p:txBody>
      </p:sp>
      <p:grpSp>
        <p:nvGrpSpPr>
          <p:cNvPr id="60" name="Group 59"/>
          <p:cNvGrpSpPr/>
          <p:nvPr/>
        </p:nvGrpSpPr>
        <p:grpSpPr>
          <a:xfrm>
            <a:off x="3834106" y="2837534"/>
            <a:ext cx="1709316" cy="1609006"/>
            <a:chOff x="3620745" y="2847577"/>
            <a:chExt cx="1709316" cy="1609006"/>
          </a:xfrm>
        </p:grpSpPr>
        <p:sp>
          <p:nvSpPr>
            <p:cNvPr id="62" name="Rounded Rectangle 61"/>
            <p:cNvSpPr/>
            <p:nvPr/>
          </p:nvSpPr>
          <p:spPr>
            <a:xfrm>
              <a:off x="3620745" y="2847577"/>
              <a:ext cx="1709316" cy="1609006"/>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3" name="Rounded Rectangle 62"/>
            <p:cNvSpPr/>
            <p:nvPr/>
          </p:nvSpPr>
          <p:spPr>
            <a:xfrm>
              <a:off x="3767821" y="3711053"/>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O</a:t>
              </a:r>
            </a:p>
          </p:txBody>
        </p:sp>
        <p:sp>
          <p:nvSpPr>
            <p:cNvPr id="70" name="Rounded Rectangle 69"/>
            <p:cNvSpPr/>
            <p:nvPr/>
          </p:nvSpPr>
          <p:spPr>
            <a:xfrm>
              <a:off x="3767821" y="2964728"/>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O</a:t>
              </a:r>
            </a:p>
          </p:txBody>
        </p:sp>
        <p:sp>
          <p:nvSpPr>
            <p:cNvPr id="71" name="Rounded Rectangle 70"/>
            <p:cNvSpPr/>
            <p:nvPr/>
          </p:nvSpPr>
          <p:spPr>
            <a:xfrm>
              <a:off x="4580786" y="2967493"/>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O</a:t>
              </a:r>
            </a:p>
          </p:txBody>
        </p:sp>
        <p:cxnSp>
          <p:nvCxnSpPr>
            <p:cNvPr id="72" name="Straight Connector 71"/>
            <p:cNvCxnSpPr/>
            <p:nvPr/>
          </p:nvCxnSpPr>
          <p:spPr>
            <a:xfrm>
              <a:off x="4366020" y="3263828"/>
              <a:ext cx="214766" cy="2765"/>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4366020" y="4010153"/>
              <a:ext cx="209384" cy="3812"/>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4066921" y="3562927"/>
              <a:ext cx="0" cy="148126"/>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H="1">
              <a:off x="4874504" y="3565692"/>
              <a:ext cx="5382" cy="149173"/>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4341787" y="3536576"/>
              <a:ext cx="288095" cy="214810"/>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V="1">
              <a:off x="4341787" y="3530645"/>
              <a:ext cx="281287" cy="220741"/>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80" name="Rounded Rectangle 79"/>
            <p:cNvSpPr/>
            <p:nvPr/>
          </p:nvSpPr>
          <p:spPr>
            <a:xfrm>
              <a:off x="4575404" y="3714865"/>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O</a:t>
              </a:r>
            </a:p>
          </p:txBody>
        </p:sp>
      </p:grpSp>
      <p:grpSp>
        <p:nvGrpSpPr>
          <p:cNvPr id="81" name="Group 80"/>
          <p:cNvGrpSpPr/>
          <p:nvPr/>
        </p:nvGrpSpPr>
        <p:grpSpPr>
          <a:xfrm>
            <a:off x="5601412" y="1217179"/>
            <a:ext cx="884480" cy="464726"/>
            <a:chOff x="8203321" y="3097576"/>
            <a:chExt cx="866669" cy="411867"/>
          </a:xfrm>
        </p:grpSpPr>
        <p:sp>
          <p:nvSpPr>
            <p:cNvPr id="82" name="Rectangle 81"/>
            <p:cNvSpPr/>
            <p:nvPr/>
          </p:nvSpPr>
          <p:spPr>
            <a:xfrm>
              <a:off x="8203321" y="3097576"/>
              <a:ext cx="866669" cy="411867"/>
            </a:xfrm>
            <a:prstGeom prst="rect">
              <a:avLst/>
            </a:prstGeom>
            <a:solidFill>
              <a:schemeClr val="bg1"/>
            </a:solidFill>
            <a:ln w="25400" cmpd="sng">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2"/>
                </a:solidFill>
              </a:endParaRPr>
            </a:p>
          </p:txBody>
        </p:sp>
        <p:pic>
          <p:nvPicPr>
            <p:cNvPr id="84" name="Picture 83"/>
            <p:cNvPicPr>
              <a:picLocks noChangeAspect="1"/>
            </p:cNvPicPr>
            <p:nvPr/>
          </p:nvPicPr>
          <p:blipFill>
            <a:blip r:embed="rId4">
              <a:duotone>
                <a:schemeClr val="accent4">
                  <a:shade val="45000"/>
                  <a:satMod val="135000"/>
                </a:schemeClr>
                <a:prstClr val="white"/>
              </a:duotone>
            </a:blip>
            <a:stretch>
              <a:fillRect/>
            </a:stretch>
          </p:blipFill>
          <p:spPr>
            <a:xfrm>
              <a:off x="8702016" y="3174776"/>
              <a:ext cx="261642" cy="261642"/>
            </a:xfrm>
            <a:prstGeom prst="rect">
              <a:avLst/>
            </a:prstGeom>
            <a:ln w="9525" cmpd="sng">
              <a:solidFill>
                <a:schemeClr val="tx2"/>
              </a:solidFill>
            </a:ln>
          </p:spPr>
        </p:pic>
        <p:sp>
          <p:nvSpPr>
            <p:cNvPr id="85" name="TextBox 84"/>
            <p:cNvSpPr txBox="1"/>
            <p:nvPr/>
          </p:nvSpPr>
          <p:spPr>
            <a:xfrm>
              <a:off x="8314937" y="3174808"/>
              <a:ext cx="289100" cy="189291"/>
            </a:xfrm>
            <a:prstGeom prst="rect">
              <a:avLst/>
            </a:prstGeom>
            <a:noFill/>
            <a:ln>
              <a:solidFill>
                <a:schemeClr val="tx2"/>
              </a:solidFill>
            </a:ln>
          </p:spPr>
          <p:txBody>
            <a:bodyPr wrap="square" rtlCol="0">
              <a:spAutoFit/>
            </a:bodyPr>
            <a:lstStyle/>
            <a:p>
              <a:pPr marL="214313" indent="-214313">
                <a:buFont typeface="Wingdings" charset="2"/>
                <a:buChar char="ü"/>
              </a:pPr>
              <a:r>
                <a:rPr lang="en-US" sz="788" dirty="0">
                  <a:solidFill>
                    <a:schemeClr val="tx2"/>
                  </a:solidFill>
                  <a:cs typeface="Helvetica Neue"/>
                </a:rPr>
                <a:t> </a:t>
              </a:r>
            </a:p>
          </p:txBody>
        </p:sp>
      </p:grpSp>
      <p:sp>
        <p:nvSpPr>
          <p:cNvPr id="86" name="TextBox 85"/>
          <p:cNvSpPr txBox="1"/>
          <p:nvPr/>
        </p:nvSpPr>
        <p:spPr>
          <a:xfrm>
            <a:off x="5642756" y="961961"/>
            <a:ext cx="801791" cy="246221"/>
          </a:xfrm>
          <a:prstGeom prst="rect">
            <a:avLst/>
          </a:prstGeom>
          <a:noFill/>
          <a:effectLst/>
        </p:spPr>
        <p:txBody>
          <a:bodyPr wrap="square" rtlCol="0">
            <a:spAutoFit/>
          </a:bodyPr>
          <a:lstStyle/>
          <a:p>
            <a:pPr algn="ctr"/>
            <a:r>
              <a:rPr lang="en-US" sz="1000" dirty="0">
                <a:cs typeface="Calibri"/>
              </a:rPr>
              <a:t>Fabric-CA</a:t>
            </a:r>
          </a:p>
        </p:txBody>
      </p:sp>
      <p:grpSp>
        <p:nvGrpSpPr>
          <p:cNvPr id="87" name="Group 86"/>
          <p:cNvGrpSpPr/>
          <p:nvPr/>
        </p:nvGrpSpPr>
        <p:grpSpPr>
          <a:xfrm>
            <a:off x="1771033" y="1223349"/>
            <a:ext cx="884480" cy="464726"/>
            <a:chOff x="8203321" y="3097576"/>
            <a:chExt cx="866669" cy="411867"/>
          </a:xfrm>
        </p:grpSpPr>
        <p:sp>
          <p:nvSpPr>
            <p:cNvPr id="88" name="Rectangle 87"/>
            <p:cNvSpPr/>
            <p:nvPr/>
          </p:nvSpPr>
          <p:spPr>
            <a:xfrm>
              <a:off x="8203321" y="3097576"/>
              <a:ext cx="866669" cy="411867"/>
            </a:xfrm>
            <a:prstGeom prst="rect">
              <a:avLst/>
            </a:prstGeom>
            <a:solidFill>
              <a:schemeClr val="bg1"/>
            </a:solidFill>
            <a:ln w="25400" cmpd="sng">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2"/>
                </a:solidFill>
              </a:endParaRPr>
            </a:p>
          </p:txBody>
        </p:sp>
        <p:pic>
          <p:nvPicPr>
            <p:cNvPr id="89" name="Picture 88"/>
            <p:cNvPicPr>
              <a:picLocks noChangeAspect="1"/>
            </p:cNvPicPr>
            <p:nvPr/>
          </p:nvPicPr>
          <p:blipFill>
            <a:blip r:embed="rId4">
              <a:duotone>
                <a:schemeClr val="accent4">
                  <a:shade val="45000"/>
                  <a:satMod val="135000"/>
                </a:schemeClr>
                <a:prstClr val="white"/>
              </a:duotone>
            </a:blip>
            <a:stretch>
              <a:fillRect/>
            </a:stretch>
          </p:blipFill>
          <p:spPr>
            <a:xfrm>
              <a:off x="8702016" y="3174776"/>
              <a:ext cx="261642" cy="261642"/>
            </a:xfrm>
            <a:prstGeom prst="rect">
              <a:avLst/>
            </a:prstGeom>
            <a:ln w="9525" cmpd="sng">
              <a:solidFill>
                <a:schemeClr val="tx2"/>
              </a:solidFill>
            </a:ln>
          </p:spPr>
        </p:pic>
        <p:sp>
          <p:nvSpPr>
            <p:cNvPr id="90" name="TextBox 89"/>
            <p:cNvSpPr txBox="1"/>
            <p:nvPr/>
          </p:nvSpPr>
          <p:spPr>
            <a:xfrm>
              <a:off x="8314937" y="3174808"/>
              <a:ext cx="289100" cy="189291"/>
            </a:xfrm>
            <a:prstGeom prst="rect">
              <a:avLst/>
            </a:prstGeom>
            <a:noFill/>
            <a:ln>
              <a:solidFill>
                <a:schemeClr val="tx2"/>
              </a:solidFill>
            </a:ln>
          </p:spPr>
          <p:txBody>
            <a:bodyPr wrap="square" rtlCol="0">
              <a:spAutoFit/>
            </a:bodyPr>
            <a:lstStyle/>
            <a:p>
              <a:pPr marL="214313" indent="-214313">
                <a:buFont typeface="Wingdings" charset="2"/>
                <a:buChar char="ü"/>
              </a:pPr>
              <a:r>
                <a:rPr lang="en-US" sz="788" dirty="0">
                  <a:solidFill>
                    <a:schemeClr val="tx2"/>
                  </a:solidFill>
                  <a:cs typeface="Helvetica Neue"/>
                </a:rPr>
                <a:t> </a:t>
              </a:r>
            </a:p>
          </p:txBody>
        </p:sp>
      </p:grpSp>
      <p:sp>
        <p:nvSpPr>
          <p:cNvPr id="91" name="TextBox 90"/>
          <p:cNvSpPr txBox="1"/>
          <p:nvPr/>
        </p:nvSpPr>
        <p:spPr>
          <a:xfrm>
            <a:off x="1741708" y="971104"/>
            <a:ext cx="943129" cy="246221"/>
          </a:xfrm>
          <a:prstGeom prst="rect">
            <a:avLst/>
          </a:prstGeom>
          <a:noFill/>
          <a:effectLst/>
        </p:spPr>
        <p:txBody>
          <a:bodyPr wrap="square" rtlCol="0">
            <a:spAutoFit/>
          </a:bodyPr>
          <a:lstStyle/>
          <a:p>
            <a:pPr algn="ctr"/>
            <a:r>
              <a:rPr lang="en-US" sz="1000">
                <a:cs typeface="Calibri"/>
              </a:rPr>
              <a:t>External-CA</a:t>
            </a:r>
            <a:endParaRPr lang="en-US" sz="1000" dirty="0">
              <a:cs typeface="Calibri"/>
            </a:endParaRPr>
          </a:p>
        </p:txBody>
      </p:sp>
      <p:cxnSp>
        <p:nvCxnSpPr>
          <p:cNvPr id="92" name="Straight Arrow Connector 91"/>
          <p:cNvCxnSpPr>
            <a:stCxn id="33" idx="3"/>
            <a:endCxn id="82" idx="1"/>
          </p:cNvCxnSpPr>
          <p:nvPr/>
        </p:nvCxnSpPr>
        <p:spPr>
          <a:xfrm flipV="1">
            <a:off x="4858954" y="1449542"/>
            <a:ext cx="742458" cy="1787"/>
          </a:xfrm>
          <a:prstGeom prst="straightConnector1">
            <a:avLst/>
          </a:prstGeom>
          <a:ln w="19050" cmpd="sng">
            <a:solidFill>
              <a:srgbClr val="266FC0"/>
            </a:solidFill>
            <a:prstDash val="sys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a:stCxn id="88" idx="3"/>
            <a:endCxn id="33" idx="1"/>
          </p:cNvCxnSpPr>
          <p:nvPr/>
        </p:nvCxnSpPr>
        <p:spPr>
          <a:xfrm flipV="1">
            <a:off x="2655513" y="1451329"/>
            <a:ext cx="805509" cy="4383"/>
          </a:xfrm>
          <a:prstGeom prst="straightConnector1">
            <a:avLst/>
          </a:prstGeom>
          <a:ln w="19050" cmpd="sng">
            <a:solidFill>
              <a:schemeClr val="tx2"/>
            </a:solidFill>
            <a:prstDash val="sysDash"/>
            <a:headEnd type="none" w="med" len="med"/>
            <a:tailEnd type="none"/>
          </a:ln>
          <a:effectLst/>
        </p:spPr>
        <p:style>
          <a:lnRef idx="2">
            <a:schemeClr val="accent1"/>
          </a:lnRef>
          <a:fillRef idx="0">
            <a:schemeClr val="accent1"/>
          </a:fillRef>
          <a:effectRef idx="1">
            <a:schemeClr val="accent1"/>
          </a:effectRef>
          <a:fontRef idx="minor">
            <a:schemeClr val="tx1"/>
          </a:fontRef>
        </p:style>
      </p:cxnSp>
      <p:sp>
        <p:nvSpPr>
          <p:cNvPr id="95" name="TextBox 94"/>
          <p:cNvSpPr txBox="1"/>
          <p:nvPr/>
        </p:nvSpPr>
        <p:spPr>
          <a:xfrm>
            <a:off x="6010363" y="4629736"/>
            <a:ext cx="2247316" cy="276999"/>
          </a:xfrm>
          <a:prstGeom prst="rect">
            <a:avLst/>
          </a:prstGeom>
          <a:noFill/>
        </p:spPr>
        <p:txBody>
          <a:bodyPr wrap="square" rtlCol="0">
            <a:spAutoFit/>
          </a:bodyPr>
          <a:lstStyle/>
          <a:p>
            <a:pPr algn="ctr"/>
            <a:r>
              <a:rPr lang="en-US" sz="1200" dirty="0" err="1"/>
              <a:t>Hyperledger</a:t>
            </a:r>
            <a:r>
              <a:rPr lang="en-US" sz="1200" dirty="0"/>
              <a:t> Fabric Network</a:t>
            </a:r>
          </a:p>
        </p:txBody>
      </p:sp>
      <p:sp>
        <p:nvSpPr>
          <p:cNvPr id="83" name="TextBox 82"/>
          <p:cNvSpPr txBox="1"/>
          <p:nvPr/>
        </p:nvSpPr>
        <p:spPr>
          <a:xfrm>
            <a:off x="4758619" y="1249372"/>
            <a:ext cx="943129" cy="215444"/>
          </a:xfrm>
          <a:prstGeom prst="rect">
            <a:avLst/>
          </a:prstGeom>
          <a:ln w="19050" cmpd="sng">
            <a:noFill/>
            <a:prstDash val="sysDash"/>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wrap="square" rtlCol="0">
            <a:spAutoFit/>
          </a:bodyPr>
          <a:lstStyle/>
          <a:p>
            <a:pPr algn="ctr"/>
            <a:r>
              <a:rPr lang="en-US" sz="800" dirty="0">
                <a:cs typeface="Calibri"/>
              </a:rPr>
              <a:t>optional</a:t>
            </a:r>
            <a:endParaRPr lang="en-US" sz="1000" dirty="0">
              <a:cs typeface="Calibri"/>
            </a:endParaRPr>
          </a:p>
        </p:txBody>
      </p:sp>
      <p:sp>
        <p:nvSpPr>
          <p:cNvPr id="75" name="TextBox 74"/>
          <p:cNvSpPr txBox="1"/>
          <p:nvPr/>
        </p:nvSpPr>
        <p:spPr>
          <a:xfrm>
            <a:off x="2584375" y="1261927"/>
            <a:ext cx="943129" cy="215444"/>
          </a:xfrm>
          <a:prstGeom prst="rect">
            <a:avLst/>
          </a:prstGeom>
          <a:noFill/>
          <a:effectLst/>
        </p:spPr>
        <p:txBody>
          <a:bodyPr wrap="square" rtlCol="0">
            <a:spAutoFit/>
          </a:bodyPr>
          <a:lstStyle/>
          <a:p>
            <a:pPr algn="ctr"/>
            <a:r>
              <a:rPr lang="en-US" sz="800" dirty="0">
                <a:cs typeface="Calibri"/>
              </a:rPr>
              <a:t>optional</a:t>
            </a:r>
            <a:endParaRPr lang="en-US" sz="1000" dirty="0">
              <a:cs typeface="Calibri"/>
            </a:endParaRPr>
          </a:p>
        </p:txBody>
      </p:sp>
      <p:grpSp>
        <p:nvGrpSpPr>
          <p:cNvPr id="102" name="Group 101">
            <a:extLst>
              <a:ext uri="{FF2B5EF4-FFF2-40B4-BE49-F238E27FC236}">
                <a16:creationId xmlns:a16="http://schemas.microsoft.com/office/drawing/2014/main" id="{40A456D6-F49D-5D4D-895E-53929943BA14}"/>
              </a:ext>
            </a:extLst>
          </p:cNvPr>
          <p:cNvGrpSpPr/>
          <p:nvPr/>
        </p:nvGrpSpPr>
        <p:grpSpPr>
          <a:xfrm>
            <a:off x="7871168" y="1031880"/>
            <a:ext cx="354666" cy="574130"/>
            <a:chOff x="5701137" y="2384637"/>
            <a:chExt cx="1133935" cy="1812371"/>
          </a:xfrm>
        </p:grpSpPr>
        <p:sp>
          <p:nvSpPr>
            <p:cNvPr id="103" name="Oval 102">
              <a:extLst>
                <a:ext uri="{FF2B5EF4-FFF2-40B4-BE49-F238E27FC236}">
                  <a16:creationId xmlns:a16="http://schemas.microsoft.com/office/drawing/2014/main" id="{637475B5-D2DE-024D-A8A9-AF1C044A898A}"/>
                </a:ext>
              </a:extLst>
            </p:cNvPr>
            <p:cNvSpPr/>
            <p:nvPr/>
          </p:nvSpPr>
          <p:spPr>
            <a:xfrm>
              <a:off x="5928889" y="2384637"/>
              <a:ext cx="678434" cy="67843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350">
                <a:solidFill>
                  <a:srgbClr val="FFFFFF"/>
                </a:solidFill>
              </a:endParaRPr>
            </a:p>
          </p:txBody>
        </p:sp>
        <p:sp>
          <p:nvSpPr>
            <p:cNvPr id="104" name="Round Same Side Corner Rectangle 103">
              <a:extLst>
                <a:ext uri="{FF2B5EF4-FFF2-40B4-BE49-F238E27FC236}">
                  <a16:creationId xmlns:a16="http://schemas.microsoft.com/office/drawing/2014/main" id="{027FAEF8-7373-EE43-A4CD-BD56384103C1}"/>
                </a:ext>
              </a:extLst>
            </p:cNvPr>
            <p:cNvSpPr/>
            <p:nvPr/>
          </p:nvSpPr>
          <p:spPr>
            <a:xfrm>
              <a:off x="5701137" y="3063073"/>
              <a:ext cx="1133935" cy="1133935"/>
            </a:xfrm>
            <a:prstGeom prst="round2SameRect">
              <a:avLst>
                <a:gd name="adj1" fmla="val 49716"/>
                <a:gd name="adj2" fmla="val 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b="1" dirty="0">
                <a:solidFill>
                  <a:srgbClr val="FFFFFF"/>
                </a:solidFill>
              </a:endParaRPr>
            </a:p>
          </p:txBody>
        </p:sp>
      </p:grpSp>
      <p:grpSp>
        <p:nvGrpSpPr>
          <p:cNvPr id="105" name="Group 104">
            <a:extLst>
              <a:ext uri="{FF2B5EF4-FFF2-40B4-BE49-F238E27FC236}">
                <a16:creationId xmlns:a16="http://schemas.microsoft.com/office/drawing/2014/main" id="{4836B16A-01D3-CF42-8973-5C9649DD622D}"/>
              </a:ext>
            </a:extLst>
          </p:cNvPr>
          <p:cNvGrpSpPr/>
          <p:nvPr/>
        </p:nvGrpSpPr>
        <p:grpSpPr>
          <a:xfrm>
            <a:off x="7186789" y="1079972"/>
            <a:ext cx="795592" cy="574130"/>
            <a:chOff x="5502369" y="3560517"/>
            <a:chExt cx="940626" cy="694408"/>
          </a:xfrm>
        </p:grpSpPr>
        <p:sp>
          <p:nvSpPr>
            <p:cNvPr id="106" name="TextBox 105">
              <a:extLst>
                <a:ext uri="{FF2B5EF4-FFF2-40B4-BE49-F238E27FC236}">
                  <a16:creationId xmlns:a16="http://schemas.microsoft.com/office/drawing/2014/main" id="{8B15D5CA-2B83-F04C-8A2B-557921E93586}"/>
                </a:ext>
              </a:extLst>
            </p:cNvPr>
            <p:cNvSpPr txBox="1"/>
            <p:nvPr/>
          </p:nvSpPr>
          <p:spPr>
            <a:xfrm>
              <a:off x="5502369" y="3873171"/>
              <a:ext cx="615698" cy="279191"/>
            </a:xfrm>
            <a:prstGeom prst="rect">
              <a:avLst/>
            </a:prstGeom>
            <a:noFill/>
            <a:effectLst/>
          </p:spPr>
          <p:txBody>
            <a:bodyPr wrap="square" rtlCol="0">
              <a:spAutoFit/>
            </a:bodyPr>
            <a:lstStyle/>
            <a:p>
              <a:pPr algn="ctr"/>
              <a:r>
                <a:rPr lang="en-US" sz="900" dirty="0">
                  <a:cs typeface="Calibri"/>
                </a:rPr>
                <a:t>Admin</a:t>
              </a:r>
              <a:endParaRPr lang="en-US" sz="300" dirty="0">
                <a:cs typeface="Calibri"/>
              </a:endParaRPr>
            </a:p>
          </p:txBody>
        </p:sp>
        <p:grpSp>
          <p:nvGrpSpPr>
            <p:cNvPr id="107" name="Group 106">
              <a:extLst>
                <a:ext uri="{FF2B5EF4-FFF2-40B4-BE49-F238E27FC236}">
                  <a16:creationId xmlns:a16="http://schemas.microsoft.com/office/drawing/2014/main" id="{1ABB4E93-B9FC-1149-9D41-0B7D07C3370D}"/>
                </a:ext>
              </a:extLst>
            </p:cNvPr>
            <p:cNvGrpSpPr/>
            <p:nvPr/>
          </p:nvGrpSpPr>
          <p:grpSpPr>
            <a:xfrm>
              <a:off x="6023675" y="3560517"/>
              <a:ext cx="419320" cy="694408"/>
              <a:chOff x="5701137" y="2384637"/>
              <a:chExt cx="1133935" cy="1812371"/>
            </a:xfrm>
          </p:grpSpPr>
          <p:sp>
            <p:nvSpPr>
              <p:cNvPr id="108" name="Oval 107">
                <a:extLst>
                  <a:ext uri="{FF2B5EF4-FFF2-40B4-BE49-F238E27FC236}">
                    <a16:creationId xmlns:a16="http://schemas.microsoft.com/office/drawing/2014/main" id="{73D43CA3-37C8-E742-865B-2FA642D6447C}"/>
                  </a:ext>
                </a:extLst>
              </p:cNvPr>
              <p:cNvSpPr/>
              <p:nvPr/>
            </p:nvSpPr>
            <p:spPr>
              <a:xfrm>
                <a:off x="5928889" y="2384637"/>
                <a:ext cx="678434" cy="67843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350">
                  <a:solidFill>
                    <a:srgbClr val="FFFFFF"/>
                  </a:solidFill>
                </a:endParaRPr>
              </a:p>
            </p:txBody>
          </p:sp>
          <p:sp>
            <p:nvSpPr>
              <p:cNvPr id="109" name="Round Same Side Corner Rectangle 108">
                <a:extLst>
                  <a:ext uri="{FF2B5EF4-FFF2-40B4-BE49-F238E27FC236}">
                    <a16:creationId xmlns:a16="http://schemas.microsoft.com/office/drawing/2014/main" id="{3641BCA7-A776-AA46-9788-0B46EECE7E77}"/>
                  </a:ext>
                </a:extLst>
              </p:cNvPr>
              <p:cNvSpPr/>
              <p:nvPr/>
            </p:nvSpPr>
            <p:spPr>
              <a:xfrm>
                <a:off x="5701137" y="3063073"/>
                <a:ext cx="1133935" cy="1133935"/>
              </a:xfrm>
              <a:prstGeom prst="round2SameRect">
                <a:avLst>
                  <a:gd name="adj1" fmla="val 49716"/>
                  <a:gd name="adj2" fmla="val 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b="1" dirty="0">
                  <a:solidFill>
                    <a:srgbClr val="FFFFFF"/>
                  </a:solidFill>
                </a:endParaRPr>
              </a:p>
            </p:txBody>
          </p:sp>
        </p:grpSp>
      </p:grpSp>
    </p:spTree>
    <p:extLst>
      <p:ext uri="{BB962C8B-B14F-4D97-AF65-F5344CB8AC3E}">
        <p14:creationId xmlns:p14="http://schemas.microsoft.com/office/powerpoint/2010/main" val="7914270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560B993-865D-4F9E-B437-FAACD411D33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43" y="0"/>
            <a:ext cx="9141714" cy="5143500"/>
          </a:xfrm>
          <a:prstGeom prst="rect">
            <a:avLst/>
          </a:prstGeom>
        </p:spPr>
      </p:pic>
      <p:sp>
        <p:nvSpPr>
          <p:cNvPr id="3" name="Text Placeholder 2">
            <a:extLst>
              <a:ext uri="{FF2B5EF4-FFF2-40B4-BE49-F238E27FC236}">
                <a16:creationId xmlns:a16="http://schemas.microsoft.com/office/drawing/2014/main" id="{C40F3F5A-2063-4D05-8A0E-200B6A39F325}"/>
              </a:ext>
            </a:extLst>
          </p:cNvPr>
          <p:cNvSpPr>
            <a:spLocks noGrp="1"/>
          </p:cNvSpPr>
          <p:nvPr>
            <p:ph type="body" sz="quarter" idx="13"/>
          </p:nvPr>
        </p:nvSpPr>
        <p:spPr>
          <a:xfrm>
            <a:off x="125730" y="144465"/>
            <a:ext cx="7911365" cy="1011698"/>
          </a:xfrm>
        </p:spPr>
        <p:txBody>
          <a:bodyPr>
            <a:normAutofit/>
          </a:bodyPr>
          <a:lstStyle/>
          <a:p>
            <a:r>
              <a:rPr lang="en-US" dirty="0"/>
              <a:t>Introducing IBM Food Trust</a:t>
            </a:r>
            <a:r>
              <a:rPr lang="en-US" sz="2000" baseline="73000" dirty="0"/>
              <a:t>TM</a:t>
            </a:r>
            <a:r>
              <a:rPr lang="en-US" dirty="0"/>
              <a:t> built on Blockchain technology</a:t>
            </a:r>
          </a:p>
        </p:txBody>
      </p:sp>
      <p:sp>
        <p:nvSpPr>
          <p:cNvPr id="6" name="TextBox 5">
            <a:extLst>
              <a:ext uri="{FF2B5EF4-FFF2-40B4-BE49-F238E27FC236}">
                <a16:creationId xmlns:a16="http://schemas.microsoft.com/office/drawing/2014/main" id="{B82C2273-8AE4-4408-955E-2D2C3059A800}"/>
              </a:ext>
            </a:extLst>
          </p:cNvPr>
          <p:cNvSpPr txBox="1"/>
          <p:nvPr/>
        </p:nvSpPr>
        <p:spPr>
          <a:xfrm>
            <a:off x="125729" y="973368"/>
            <a:ext cx="5276450" cy="36625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180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charset="0"/>
                <a:ea typeface="Arial" charset="0"/>
                <a:cs typeface="Arial" charset="0"/>
              </a:rPr>
              <a:t>The IBM Food </a:t>
            </a:r>
            <a:r>
              <a:rPr kumimoji="0" lang="en-US" sz="1700" u="none" strike="noStrike" kern="1200" cap="none" spc="0" normalizeH="0" baseline="0" noProof="0" dirty="0">
                <a:ln>
                  <a:noFill/>
                </a:ln>
                <a:solidFill>
                  <a:prstClr val="black"/>
                </a:solidFill>
                <a:effectLst/>
                <a:uLnTx/>
                <a:uFillTx/>
                <a:latin typeface="Arial"/>
                <a:ea typeface="IBM Plex Sans" charset="0"/>
                <a:cs typeface="Arial"/>
              </a:rPr>
              <a:t>Trust</a:t>
            </a:r>
            <a:r>
              <a:rPr kumimoji="0" lang="en-US" sz="1700" u="none" strike="noStrike" kern="1200" cap="none" spc="0" normalizeH="0" baseline="73000" noProof="0" dirty="0">
                <a:ln>
                  <a:noFill/>
                </a:ln>
                <a:solidFill>
                  <a:srgbClr val="1F497D"/>
                </a:solidFill>
                <a:effectLst/>
                <a:uLnTx/>
                <a:uFillTx/>
                <a:latin typeface="Arial"/>
                <a:ea typeface="IBM Plex Sans" charset="0"/>
                <a:cs typeface="Arial"/>
              </a:rPr>
              <a:t> </a:t>
            </a:r>
            <a:r>
              <a:rPr kumimoji="0" lang="en-US" sz="1700" b="0" i="0" u="none" strike="noStrike" kern="1200" cap="none" spc="0" normalizeH="0" baseline="0" noProof="0" dirty="0">
                <a:ln>
                  <a:noFill/>
                </a:ln>
                <a:solidFill>
                  <a:prstClr val="black"/>
                </a:solidFill>
                <a:effectLst/>
                <a:uLnTx/>
                <a:uFillTx/>
                <a:latin typeface="Arial" charset="0"/>
                <a:ea typeface="Arial" charset="0"/>
                <a:cs typeface="Arial" charset="0"/>
              </a:rPr>
              <a:t>solution is a set of modules providing traceability to improve food transparency and efficiency</a:t>
            </a:r>
          </a:p>
          <a:p>
            <a:pPr marL="0" marR="0" lvl="0" indent="0" algn="l" defTabSz="457200" rtl="0" eaLnBrk="1" fontAlgn="auto" latinLnBrk="0" hangingPunct="1">
              <a:lnSpc>
                <a:spcPct val="100000"/>
              </a:lnSpc>
              <a:spcBef>
                <a:spcPts val="0"/>
              </a:spcBef>
              <a:spcAft>
                <a:spcPts val="180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charset="0"/>
                <a:ea typeface="Arial" charset="0"/>
                <a:cs typeface="Arial" charset="0"/>
              </a:rPr>
              <a:t>Blockchain is used to create a trusted connection with shared value for all ecosystem participants, including end consumers</a:t>
            </a:r>
          </a:p>
          <a:p>
            <a:pPr marL="0" marR="0" lvl="0" indent="0" algn="l" defTabSz="457200" rtl="0" eaLnBrk="1" fontAlgn="auto" latinLnBrk="0" hangingPunct="1">
              <a:lnSpc>
                <a:spcPct val="100000"/>
              </a:lnSpc>
              <a:spcBef>
                <a:spcPts val="0"/>
              </a:spcBef>
              <a:spcAft>
                <a:spcPts val="180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charset="0"/>
                <a:ea typeface="Arial" charset="0"/>
                <a:cs typeface="Arial" charset="0"/>
              </a:rPr>
              <a:t>The solution offers connectors for interoperability and leveraging existing standards (e.g., GS1)</a:t>
            </a:r>
          </a:p>
          <a:p>
            <a:pPr marL="0" marR="0" lvl="0" indent="0" algn="l" defTabSz="457200" rtl="0" eaLnBrk="1" fontAlgn="auto" latinLnBrk="0" hangingPunct="1">
              <a:lnSpc>
                <a:spcPct val="100000"/>
              </a:lnSpc>
              <a:spcBef>
                <a:spcPts val="0"/>
              </a:spcBef>
              <a:spcAft>
                <a:spcPts val="180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charset="0"/>
                <a:ea typeface="Arial" charset="0"/>
                <a:cs typeface="Arial" charset="0"/>
              </a:rPr>
              <a:t>Enterprise Ready leveraging the IBM </a:t>
            </a:r>
            <a:r>
              <a:rPr kumimoji="0" lang="en-US" sz="1700" b="0" i="0" u="none" strike="noStrike" kern="1200" cap="none" spc="0" normalizeH="0" baseline="0" noProof="0" dirty="0" err="1">
                <a:ln>
                  <a:noFill/>
                </a:ln>
                <a:solidFill>
                  <a:prstClr val="black"/>
                </a:solidFill>
                <a:effectLst/>
                <a:uLnTx/>
                <a:uFillTx/>
                <a:latin typeface="Arial" charset="0"/>
                <a:ea typeface="Arial" charset="0"/>
                <a:cs typeface="Arial" charset="0"/>
              </a:rPr>
              <a:t>Blockchain</a:t>
            </a:r>
            <a:r>
              <a:rPr kumimoji="0" lang="en-US" sz="1700" b="0" i="0" u="none" strike="noStrike" kern="1200" cap="none" spc="0" normalizeH="0" baseline="0" noProof="0" dirty="0">
                <a:ln>
                  <a:noFill/>
                </a:ln>
                <a:solidFill>
                  <a:prstClr val="black"/>
                </a:solidFill>
                <a:effectLst/>
                <a:uLnTx/>
                <a:uFillTx/>
                <a:latin typeface="Arial" charset="0"/>
                <a:ea typeface="Arial" charset="0"/>
                <a:cs typeface="Arial" charset="0"/>
              </a:rPr>
              <a:t> Platform to provide enterprise level security and scalability</a:t>
            </a:r>
          </a:p>
        </p:txBody>
      </p:sp>
      <p:pic>
        <p:nvPicPr>
          <p:cNvPr id="12" name="Picture 11" descr="BlockchainLogo_DarkGray.eps">
            <a:extLst>
              <a:ext uri="{FF2B5EF4-FFF2-40B4-BE49-F238E27FC236}">
                <a16:creationId xmlns:a16="http://schemas.microsoft.com/office/drawing/2014/main" id="{B3190284-9A4E-4D9E-9ABB-F1D709BABB2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5731" y="4764534"/>
            <a:ext cx="1348087" cy="146304"/>
          </a:xfrm>
          <a:prstGeom prst="rect">
            <a:avLst/>
          </a:prstGeom>
        </p:spPr>
      </p:pic>
      <p:pic>
        <p:nvPicPr>
          <p:cNvPr id="13" name="Picture 12" descr="IBMLogo_DarkGray.eps">
            <a:extLst>
              <a:ext uri="{FF2B5EF4-FFF2-40B4-BE49-F238E27FC236}">
                <a16:creationId xmlns:a16="http://schemas.microsoft.com/office/drawing/2014/main" id="{B048BA1B-B349-4981-B490-B6E61E33097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pic>
        <p:nvPicPr>
          <p:cNvPr id="8" name="Picture 7" descr="BLOCKCHAIN4_MARK_BLUE.png">
            <a:extLst>
              <a:ext uri="{FF2B5EF4-FFF2-40B4-BE49-F238E27FC236}">
                <a16:creationId xmlns:a16="http://schemas.microsoft.com/office/drawing/2014/main" id="{985245F1-926B-43AF-A7DF-D290E1F7D4A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6200000">
            <a:off x="8267500" y="260345"/>
            <a:ext cx="871537" cy="639771"/>
          </a:xfrm>
          <a:prstGeom prst="rect">
            <a:avLst/>
          </a:prstGeom>
        </p:spPr>
      </p:pic>
    </p:spTree>
    <p:extLst>
      <p:ext uri="{BB962C8B-B14F-4D97-AF65-F5344CB8AC3E}">
        <p14:creationId xmlns:p14="http://schemas.microsoft.com/office/powerpoint/2010/main" val="7150309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Image result for poultry cold chain warehouse">
            <a:extLst>
              <a:ext uri="{FF2B5EF4-FFF2-40B4-BE49-F238E27FC236}">
                <a16:creationId xmlns:a16="http://schemas.microsoft.com/office/drawing/2014/main" id="{0E5CAED6-F7C0-C947-A88C-B76F5EE1C88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08204" y="606688"/>
            <a:ext cx="1050414" cy="78781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chicken processing plant">
            <a:extLst>
              <a:ext uri="{FF2B5EF4-FFF2-40B4-BE49-F238E27FC236}">
                <a16:creationId xmlns:a16="http://schemas.microsoft.com/office/drawing/2014/main" id="{A89489D4-1268-F046-B086-8EDEFB3EE334}"/>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3317654" y="606688"/>
            <a:ext cx="1044593" cy="82056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woman at supermarket buying chicken">
            <a:extLst>
              <a:ext uri="{FF2B5EF4-FFF2-40B4-BE49-F238E27FC236}">
                <a16:creationId xmlns:a16="http://schemas.microsoft.com/office/drawing/2014/main" id="{AA5C9F31-0887-BA48-B225-19F5629DE513}"/>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004808" y="2036970"/>
            <a:ext cx="1053810" cy="81308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organic poultry farm">
            <a:extLst>
              <a:ext uri="{FF2B5EF4-FFF2-40B4-BE49-F238E27FC236}">
                <a16:creationId xmlns:a16="http://schemas.microsoft.com/office/drawing/2014/main" id="{F8D8A67E-8665-A64A-BAD8-BBC6D3B22B51}"/>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671100" y="606688"/>
            <a:ext cx="1050414" cy="816350"/>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13"/>
          </p:nvPr>
        </p:nvSpPr>
        <p:spPr>
          <a:xfrm>
            <a:off x="125731" y="144466"/>
            <a:ext cx="8621228" cy="1011698"/>
          </a:xfrm>
        </p:spPr>
        <p:txBody>
          <a:bodyPr>
            <a:normAutofit/>
          </a:bodyPr>
          <a:lstStyle/>
          <a:p>
            <a:r>
              <a:rPr lang="en-US" dirty="0"/>
              <a:t>IBM Food Trust provides value to the entire food ecosystem</a:t>
            </a:r>
          </a:p>
        </p:txBody>
      </p:sp>
      <p:grpSp>
        <p:nvGrpSpPr>
          <p:cNvPr id="15" name="Group 14">
            <a:extLst>
              <a:ext uri="{FF2B5EF4-FFF2-40B4-BE49-F238E27FC236}">
                <a16:creationId xmlns:a16="http://schemas.microsoft.com/office/drawing/2014/main" id="{6418715E-AD6F-4FCF-9A6D-9796827CB164}"/>
              </a:ext>
            </a:extLst>
          </p:cNvPr>
          <p:cNvGrpSpPr/>
          <p:nvPr/>
        </p:nvGrpSpPr>
        <p:grpSpPr>
          <a:xfrm>
            <a:off x="548277" y="610137"/>
            <a:ext cx="7683126" cy="4132523"/>
            <a:chOff x="4644111" y="1203705"/>
            <a:chExt cx="3052091" cy="2920294"/>
          </a:xfrm>
        </p:grpSpPr>
        <p:cxnSp>
          <p:nvCxnSpPr>
            <p:cNvPr id="16" name="Straight Connector 15">
              <a:extLst>
                <a:ext uri="{FF2B5EF4-FFF2-40B4-BE49-F238E27FC236}">
                  <a16:creationId xmlns:a16="http://schemas.microsoft.com/office/drawing/2014/main" id="{7C10035A-634D-4F5E-8720-FBE83451A228}"/>
                </a:ext>
              </a:extLst>
            </p:cNvPr>
            <p:cNvCxnSpPr/>
            <p:nvPr/>
          </p:nvCxnSpPr>
          <p:spPr>
            <a:xfrm>
              <a:off x="5709559" y="1203705"/>
              <a:ext cx="679" cy="798926"/>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250296A3-8E48-4562-81A7-A2091A8CD70B}"/>
                </a:ext>
              </a:extLst>
            </p:cNvPr>
            <p:cNvCxnSpPr/>
            <p:nvPr/>
          </p:nvCxnSpPr>
          <p:spPr>
            <a:xfrm>
              <a:off x="6771597" y="1203705"/>
              <a:ext cx="679" cy="798926"/>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FEA51858-BFCF-4CC3-9524-909157E8A1F6}"/>
                </a:ext>
              </a:extLst>
            </p:cNvPr>
            <p:cNvCxnSpPr/>
            <p:nvPr/>
          </p:nvCxnSpPr>
          <p:spPr>
            <a:xfrm>
              <a:off x="6773979" y="2264389"/>
              <a:ext cx="679" cy="798926"/>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A88387D8-4B27-49CD-9734-C2B2FB392696}"/>
                </a:ext>
              </a:extLst>
            </p:cNvPr>
            <p:cNvCxnSpPr/>
            <p:nvPr/>
          </p:nvCxnSpPr>
          <p:spPr>
            <a:xfrm>
              <a:off x="6770918" y="3325073"/>
              <a:ext cx="679" cy="798926"/>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5D9ACD6-CAA9-4466-90CF-1540C4F0FFA9}"/>
                </a:ext>
              </a:extLst>
            </p:cNvPr>
            <p:cNvCxnSpPr>
              <a:cxnSpLocks/>
            </p:cNvCxnSpPr>
            <p:nvPr/>
          </p:nvCxnSpPr>
          <p:spPr>
            <a:xfrm rot="5400000">
              <a:off x="7296399" y="2793027"/>
              <a:ext cx="679" cy="798926"/>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8B187B30-C9ED-427A-9D41-033AC6F50DD1}"/>
                </a:ext>
              </a:extLst>
            </p:cNvPr>
            <p:cNvCxnSpPr>
              <a:cxnSpLocks/>
            </p:cNvCxnSpPr>
            <p:nvPr/>
          </p:nvCxnSpPr>
          <p:spPr>
            <a:xfrm rot="5400000">
              <a:off x="6239124" y="2793707"/>
              <a:ext cx="679" cy="798926"/>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83A92F27-233B-4D23-88D7-F1DC8106AECF}"/>
                </a:ext>
              </a:extLst>
            </p:cNvPr>
            <p:cNvCxnSpPr>
              <a:cxnSpLocks/>
            </p:cNvCxnSpPr>
            <p:nvPr/>
          </p:nvCxnSpPr>
          <p:spPr>
            <a:xfrm rot="5400000">
              <a:off x="7296399" y="1733373"/>
              <a:ext cx="679" cy="798926"/>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71B729B-2677-4C7D-B694-816E43961C9A}"/>
                </a:ext>
              </a:extLst>
            </p:cNvPr>
            <p:cNvCxnSpPr>
              <a:cxnSpLocks/>
            </p:cNvCxnSpPr>
            <p:nvPr/>
          </p:nvCxnSpPr>
          <p:spPr>
            <a:xfrm rot="5400000">
              <a:off x="6239124" y="1733374"/>
              <a:ext cx="679" cy="798926"/>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0DC72BEA-30AA-4FEA-8204-974AEFC9ED74}"/>
                </a:ext>
              </a:extLst>
            </p:cNvPr>
            <p:cNvCxnSpPr>
              <a:cxnSpLocks/>
            </p:cNvCxnSpPr>
            <p:nvPr/>
          </p:nvCxnSpPr>
          <p:spPr>
            <a:xfrm rot="5400000">
              <a:off x="5181849" y="1734054"/>
              <a:ext cx="679" cy="798926"/>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4E598EA6-D4D1-409D-88B6-D576F4ABBE22}"/>
                </a:ext>
              </a:extLst>
            </p:cNvPr>
            <p:cNvCxnSpPr/>
            <p:nvPr/>
          </p:nvCxnSpPr>
          <p:spPr>
            <a:xfrm>
              <a:off x="5711262" y="2264389"/>
              <a:ext cx="679" cy="798926"/>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23D1314F-EFC8-436F-9688-029C2B841BB1}"/>
                </a:ext>
              </a:extLst>
            </p:cNvPr>
            <p:cNvCxnSpPr>
              <a:cxnSpLocks/>
            </p:cNvCxnSpPr>
            <p:nvPr/>
          </p:nvCxnSpPr>
          <p:spPr>
            <a:xfrm rot="5400000">
              <a:off x="5181848" y="2793708"/>
              <a:ext cx="679" cy="798926"/>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AF984E2A-D28E-4E7E-95C0-3CD3D5235BA9}"/>
                </a:ext>
              </a:extLst>
            </p:cNvPr>
            <p:cNvCxnSpPr/>
            <p:nvPr/>
          </p:nvCxnSpPr>
          <p:spPr>
            <a:xfrm>
              <a:off x="5708630" y="3325073"/>
              <a:ext cx="679" cy="798926"/>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468424B5-CFCA-4DD2-95C1-A052894DF1AD}"/>
                </a:ext>
              </a:extLst>
            </p:cNvPr>
            <p:cNvCxnSpPr/>
            <p:nvPr/>
          </p:nvCxnSpPr>
          <p:spPr>
            <a:xfrm>
              <a:off x="4647021" y="3308404"/>
              <a:ext cx="679" cy="798926"/>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EC1549EB-D4CE-4EF0-B8E5-A359A18CB540}"/>
                </a:ext>
              </a:extLst>
            </p:cNvPr>
            <p:cNvCxnSpPr/>
            <p:nvPr/>
          </p:nvCxnSpPr>
          <p:spPr>
            <a:xfrm>
              <a:off x="4644111" y="2264389"/>
              <a:ext cx="679" cy="798926"/>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A13FBA47-E80D-42E9-816A-80AB05517EB8}"/>
                </a:ext>
              </a:extLst>
            </p:cNvPr>
            <p:cNvCxnSpPr/>
            <p:nvPr/>
          </p:nvCxnSpPr>
          <p:spPr>
            <a:xfrm>
              <a:off x="4650755" y="1203705"/>
              <a:ext cx="679" cy="798926"/>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grpSp>
      <p:sp>
        <p:nvSpPr>
          <p:cNvPr id="41" name="TextBox 40">
            <a:extLst>
              <a:ext uri="{FF2B5EF4-FFF2-40B4-BE49-F238E27FC236}">
                <a16:creationId xmlns:a16="http://schemas.microsoft.com/office/drawing/2014/main" id="{8637DD35-8BE4-4E91-9966-B1E2C4BEE6F4}"/>
              </a:ext>
            </a:extLst>
          </p:cNvPr>
          <p:cNvSpPr txBox="1"/>
          <p:nvPr/>
        </p:nvSpPr>
        <p:spPr>
          <a:xfrm>
            <a:off x="612106" y="1499916"/>
            <a:ext cx="1403683" cy="415498"/>
          </a:xfrm>
          <a:prstGeom prst="rect">
            <a:avLst/>
          </a:prstGeom>
          <a:noFill/>
        </p:spPr>
        <p:txBody>
          <a:bodyPr wrap="square" rtlCol="0">
            <a:spAutoFit/>
          </a:bodyPr>
          <a:lstStyle/>
          <a:p>
            <a:pPr defTabSz="457178">
              <a:spcAft>
                <a:spcPts val="1500"/>
              </a:spcAft>
            </a:pPr>
            <a:r>
              <a:rPr lang="en-US" sz="1050" b="1" dirty="0">
                <a:solidFill>
                  <a:srgbClr val="9BBB59">
                    <a:lumMod val="75000"/>
                  </a:srgbClr>
                </a:solidFill>
                <a:latin typeface="Arial" charset="0"/>
                <a:ea typeface="Arial" charset="0"/>
                <a:cs typeface="Arial" charset="0"/>
              </a:rPr>
              <a:t>Farmers / Producers</a:t>
            </a:r>
          </a:p>
        </p:txBody>
      </p:sp>
      <p:sp>
        <p:nvSpPr>
          <p:cNvPr id="50" name="TextBox 49">
            <a:extLst>
              <a:ext uri="{FF2B5EF4-FFF2-40B4-BE49-F238E27FC236}">
                <a16:creationId xmlns:a16="http://schemas.microsoft.com/office/drawing/2014/main" id="{8637DD35-8BE4-4E91-9966-B1E2C4BEE6F4}"/>
              </a:ext>
            </a:extLst>
          </p:cNvPr>
          <p:cNvSpPr txBox="1"/>
          <p:nvPr/>
        </p:nvSpPr>
        <p:spPr>
          <a:xfrm>
            <a:off x="1704599" y="606688"/>
            <a:ext cx="1480325" cy="879728"/>
          </a:xfrm>
          <a:prstGeom prst="rect">
            <a:avLst/>
          </a:prstGeom>
          <a:noFill/>
        </p:spPr>
        <p:txBody>
          <a:bodyPr wrap="square" rtlCol="0">
            <a:spAutoFit/>
          </a:bodyPr>
          <a:lstStyle/>
          <a:p>
            <a:pPr marL="95248" indent="-95248" defTabSz="457178">
              <a:spcAft>
                <a:spcPts val="1050"/>
              </a:spcAft>
              <a:buFont typeface="Wingdings" charset="2"/>
              <a:buChar char="§"/>
            </a:pPr>
            <a:r>
              <a:rPr lang="en-US" sz="1050" dirty="0">
                <a:solidFill>
                  <a:srgbClr val="EEECE1">
                    <a:lumMod val="25000"/>
                  </a:srgbClr>
                </a:solidFill>
                <a:latin typeface="Arial" charset="0"/>
                <a:ea typeface="Arial" charset="0"/>
                <a:cs typeface="Arial" charset="0"/>
              </a:rPr>
              <a:t>Prove farm is not a source of outbreak</a:t>
            </a:r>
          </a:p>
          <a:p>
            <a:pPr marL="95248" indent="-95248" defTabSz="457178">
              <a:spcAft>
                <a:spcPts val="1050"/>
              </a:spcAft>
              <a:buFont typeface="Wingdings" charset="2"/>
              <a:buChar char="§"/>
            </a:pPr>
            <a:r>
              <a:rPr lang="en-US" sz="1050" dirty="0">
                <a:solidFill>
                  <a:srgbClr val="EEECE1">
                    <a:lumMod val="25000"/>
                  </a:srgbClr>
                </a:solidFill>
                <a:latin typeface="Arial" charset="0"/>
                <a:ea typeface="Arial" charset="0"/>
                <a:cs typeface="Arial" charset="0"/>
              </a:rPr>
              <a:t>Ease of connectivity to the supply chain</a:t>
            </a:r>
          </a:p>
        </p:txBody>
      </p:sp>
      <p:sp>
        <p:nvSpPr>
          <p:cNvPr id="47" name="TextBox 46">
            <a:extLst>
              <a:ext uri="{FF2B5EF4-FFF2-40B4-BE49-F238E27FC236}">
                <a16:creationId xmlns:a16="http://schemas.microsoft.com/office/drawing/2014/main" id="{8637DD35-8BE4-4E91-9966-B1E2C4BEE6F4}"/>
              </a:ext>
            </a:extLst>
          </p:cNvPr>
          <p:cNvSpPr txBox="1"/>
          <p:nvPr/>
        </p:nvSpPr>
        <p:spPr>
          <a:xfrm>
            <a:off x="6010709" y="3103398"/>
            <a:ext cx="1050212" cy="253916"/>
          </a:xfrm>
          <a:prstGeom prst="rect">
            <a:avLst/>
          </a:prstGeom>
          <a:noFill/>
        </p:spPr>
        <p:txBody>
          <a:bodyPr wrap="square" rtlCol="0">
            <a:spAutoFit/>
          </a:bodyPr>
          <a:lstStyle/>
          <a:p>
            <a:pPr defTabSz="457178">
              <a:spcAft>
                <a:spcPts val="1500"/>
              </a:spcAft>
            </a:pPr>
            <a:r>
              <a:rPr lang="en-US" sz="1050" b="1" dirty="0">
                <a:solidFill>
                  <a:srgbClr val="9BBB59">
                    <a:lumMod val="75000"/>
                  </a:srgbClr>
                </a:solidFill>
                <a:latin typeface="Arial" charset="0"/>
                <a:ea typeface="Arial" charset="0"/>
                <a:cs typeface="Arial" charset="0"/>
              </a:rPr>
              <a:t>Consumers</a:t>
            </a:r>
          </a:p>
        </p:txBody>
      </p:sp>
      <p:sp>
        <p:nvSpPr>
          <p:cNvPr id="51" name="TextBox 50">
            <a:extLst>
              <a:ext uri="{FF2B5EF4-FFF2-40B4-BE49-F238E27FC236}">
                <a16:creationId xmlns:a16="http://schemas.microsoft.com/office/drawing/2014/main" id="{8637DD35-8BE4-4E91-9966-B1E2C4BEE6F4}"/>
              </a:ext>
            </a:extLst>
          </p:cNvPr>
          <p:cNvSpPr txBox="1"/>
          <p:nvPr/>
        </p:nvSpPr>
        <p:spPr>
          <a:xfrm>
            <a:off x="7114174" y="2036970"/>
            <a:ext cx="1507278" cy="1202893"/>
          </a:xfrm>
          <a:prstGeom prst="rect">
            <a:avLst/>
          </a:prstGeom>
          <a:noFill/>
        </p:spPr>
        <p:txBody>
          <a:bodyPr wrap="square" rtlCol="0">
            <a:spAutoFit/>
          </a:bodyPr>
          <a:lstStyle/>
          <a:p>
            <a:pPr marL="95248" indent="-95248" defTabSz="457178">
              <a:spcAft>
                <a:spcPts val="1050"/>
              </a:spcAft>
              <a:buFont typeface="Wingdings" charset="2"/>
              <a:buChar char="§"/>
            </a:pPr>
            <a:r>
              <a:rPr lang="en-US" sz="1050" dirty="0">
                <a:solidFill>
                  <a:srgbClr val="EEECE1">
                    <a:lumMod val="25000"/>
                  </a:srgbClr>
                </a:solidFill>
                <a:latin typeface="Arial" charset="0"/>
                <a:ea typeface="Arial" charset="0"/>
                <a:cs typeface="Arial" charset="0"/>
              </a:rPr>
              <a:t>Learn about recalls  and increased transparency</a:t>
            </a:r>
          </a:p>
          <a:p>
            <a:pPr marL="95248" indent="-95248" defTabSz="457178">
              <a:spcAft>
                <a:spcPts val="1050"/>
              </a:spcAft>
              <a:buFont typeface="Wingdings" charset="2"/>
              <a:buChar char="§"/>
            </a:pPr>
            <a:r>
              <a:rPr lang="en-US" sz="1050" dirty="0">
                <a:solidFill>
                  <a:srgbClr val="EEECE1">
                    <a:lumMod val="25000"/>
                  </a:srgbClr>
                </a:solidFill>
                <a:latin typeface="Arial" charset="0"/>
                <a:ea typeface="Arial" charset="0"/>
                <a:cs typeface="Arial" charset="0"/>
              </a:rPr>
              <a:t>Reduce risk of being victimized by food fraud</a:t>
            </a:r>
          </a:p>
        </p:txBody>
      </p:sp>
      <p:pic>
        <p:nvPicPr>
          <p:cNvPr id="40" name="Picture 39">
            <a:extLst>
              <a:ext uri="{FF2B5EF4-FFF2-40B4-BE49-F238E27FC236}">
                <a16:creationId xmlns:a16="http://schemas.microsoft.com/office/drawing/2014/main" id="{4754B6A7-4002-4103-AAE0-BC5E7859E1E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008204" y="3623746"/>
            <a:ext cx="1050414" cy="817616"/>
          </a:xfrm>
          <a:prstGeom prst="rect">
            <a:avLst/>
          </a:prstGeom>
        </p:spPr>
      </p:pic>
      <p:sp>
        <p:nvSpPr>
          <p:cNvPr id="48" name="TextBox 47">
            <a:extLst>
              <a:ext uri="{FF2B5EF4-FFF2-40B4-BE49-F238E27FC236}">
                <a16:creationId xmlns:a16="http://schemas.microsoft.com/office/drawing/2014/main" id="{8637DD35-8BE4-4E91-9966-B1E2C4BEE6F4}"/>
              </a:ext>
            </a:extLst>
          </p:cNvPr>
          <p:cNvSpPr txBox="1"/>
          <p:nvPr/>
        </p:nvSpPr>
        <p:spPr>
          <a:xfrm>
            <a:off x="6083602" y="4497357"/>
            <a:ext cx="1208793" cy="253916"/>
          </a:xfrm>
          <a:prstGeom prst="rect">
            <a:avLst/>
          </a:prstGeom>
          <a:noFill/>
        </p:spPr>
        <p:txBody>
          <a:bodyPr wrap="square" rtlCol="0">
            <a:spAutoFit/>
          </a:bodyPr>
          <a:lstStyle/>
          <a:p>
            <a:pPr defTabSz="457178">
              <a:spcAft>
                <a:spcPts val="1500"/>
              </a:spcAft>
            </a:pPr>
            <a:r>
              <a:rPr lang="en-US" sz="1050" b="1" dirty="0">
                <a:solidFill>
                  <a:srgbClr val="9BBB59">
                    <a:lumMod val="75000"/>
                  </a:srgbClr>
                </a:solidFill>
                <a:latin typeface="Arial" charset="0"/>
                <a:ea typeface="Arial" charset="0"/>
                <a:cs typeface="Arial" charset="0"/>
              </a:rPr>
              <a:t>Regulators</a:t>
            </a:r>
          </a:p>
        </p:txBody>
      </p:sp>
      <p:sp>
        <p:nvSpPr>
          <p:cNvPr id="52" name="TextBox 51">
            <a:extLst>
              <a:ext uri="{FF2B5EF4-FFF2-40B4-BE49-F238E27FC236}">
                <a16:creationId xmlns:a16="http://schemas.microsoft.com/office/drawing/2014/main" id="{8637DD35-8BE4-4E91-9966-B1E2C4BEE6F4}"/>
              </a:ext>
            </a:extLst>
          </p:cNvPr>
          <p:cNvSpPr txBox="1"/>
          <p:nvPr/>
        </p:nvSpPr>
        <p:spPr>
          <a:xfrm>
            <a:off x="7163132" y="3623746"/>
            <a:ext cx="1507277" cy="1041311"/>
          </a:xfrm>
          <a:prstGeom prst="rect">
            <a:avLst/>
          </a:prstGeom>
          <a:noFill/>
        </p:spPr>
        <p:txBody>
          <a:bodyPr wrap="square" rtlCol="0">
            <a:spAutoFit/>
          </a:bodyPr>
          <a:lstStyle/>
          <a:p>
            <a:pPr marL="95248" indent="-95248" defTabSz="457178">
              <a:spcAft>
                <a:spcPts val="1050"/>
              </a:spcAft>
              <a:buFont typeface="Wingdings" charset="2"/>
              <a:buChar char="§"/>
            </a:pPr>
            <a:r>
              <a:rPr lang="en-US" sz="1050" dirty="0">
                <a:solidFill>
                  <a:srgbClr val="EEECE1">
                    <a:lumMod val="25000"/>
                  </a:srgbClr>
                </a:solidFill>
                <a:latin typeface="Arial" charset="0"/>
                <a:ea typeface="Arial" charset="0"/>
                <a:cs typeface="Arial" charset="0"/>
              </a:rPr>
              <a:t>Identify contamination quickly</a:t>
            </a:r>
          </a:p>
          <a:p>
            <a:pPr marL="95248" indent="-95248" defTabSz="457178">
              <a:spcAft>
                <a:spcPts val="1050"/>
              </a:spcAft>
              <a:buFont typeface="Wingdings" charset="2"/>
              <a:buChar char="§"/>
            </a:pPr>
            <a:r>
              <a:rPr lang="en-US" sz="1050" dirty="0">
                <a:solidFill>
                  <a:srgbClr val="EEECE1">
                    <a:lumMod val="25000"/>
                  </a:srgbClr>
                </a:solidFill>
                <a:latin typeface="Arial" charset="0"/>
                <a:ea typeface="Arial" charset="0"/>
                <a:cs typeface="Arial" charset="0"/>
              </a:rPr>
              <a:t>Reduce unnecessary testing</a:t>
            </a:r>
            <a:endParaRPr lang="en-US" sz="1050" dirty="0">
              <a:solidFill>
                <a:srgbClr val="FF0000"/>
              </a:solidFill>
              <a:latin typeface="Arial" charset="0"/>
              <a:ea typeface="Arial" charset="0"/>
              <a:cs typeface="Arial" charset="0"/>
            </a:endParaRPr>
          </a:p>
        </p:txBody>
      </p:sp>
      <p:pic>
        <p:nvPicPr>
          <p:cNvPr id="34" name="Picture 33">
            <a:extLst>
              <a:ext uri="{FF2B5EF4-FFF2-40B4-BE49-F238E27FC236}">
                <a16:creationId xmlns:a16="http://schemas.microsoft.com/office/drawing/2014/main" id="{4550B680-FED0-4D56-A38E-F73BB90B379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355641" y="3623746"/>
            <a:ext cx="1050414" cy="817616"/>
          </a:xfrm>
          <a:prstGeom prst="rect">
            <a:avLst/>
          </a:prstGeom>
        </p:spPr>
      </p:pic>
      <p:sp>
        <p:nvSpPr>
          <p:cNvPr id="45" name="TextBox 44">
            <a:extLst>
              <a:ext uri="{FF2B5EF4-FFF2-40B4-BE49-F238E27FC236}">
                <a16:creationId xmlns:a16="http://schemas.microsoft.com/office/drawing/2014/main" id="{8637DD35-8BE4-4E91-9966-B1E2C4BEE6F4}"/>
              </a:ext>
            </a:extLst>
          </p:cNvPr>
          <p:cNvSpPr txBox="1"/>
          <p:nvPr/>
        </p:nvSpPr>
        <p:spPr>
          <a:xfrm>
            <a:off x="3327514" y="4527755"/>
            <a:ext cx="1077737" cy="253916"/>
          </a:xfrm>
          <a:prstGeom prst="rect">
            <a:avLst/>
          </a:prstGeom>
          <a:noFill/>
        </p:spPr>
        <p:txBody>
          <a:bodyPr wrap="square" rtlCol="0">
            <a:spAutoFit/>
          </a:bodyPr>
          <a:lstStyle/>
          <a:p>
            <a:pPr defTabSz="457178">
              <a:spcAft>
                <a:spcPts val="1500"/>
              </a:spcAft>
            </a:pPr>
            <a:r>
              <a:rPr lang="en-US" sz="1050" b="1">
                <a:solidFill>
                  <a:srgbClr val="9BBB59">
                    <a:lumMod val="75000"/>
                  </a:srgbClr>
                </a:solidFill>
                <a:latin typeface="Arial" charset="0"/>
                <a:ea typeface="Arial" charset="0"/>
                <a:cs typeface="Arial" charset="0"/>
              </a:rPr>
              <a:t>Food Service</a:t>
            </a:r>
            <a:endParaRPr lang="en-US" sz="1050" b="1" dirty="0">
              <a:solidFill>
                <a:srgbClr val="9BBB59">
                  <a:lumMod val="75000"/>
                </a:srgbClr>
              </a:solidFill>
              <a:latin typeface="Arial" charset="0"/>
              <a:ea typeface="Arial" charset="0"/>
              <a:cs typeface="Arial" charset="0"/>
            </a:endParaRPr>
          </a:p>
        </p:txBody>
      </p:sp>
      <p:sp>
        <p:nvSpPr>
          <p:cNvPr id="53" name="TextBox 52">
            <a:extLst>
              <a:ext uri="{FF2B5EF4-FFF2-40B4-BE49-F238E27FC236}">
                <a16:creationId xmlns:a16="http://schemas.microsoft.com/office/drawing/2014/main" id="{8637DD35-8BE4-4E91-9966-B1E2C4BEE6F4}"/>
              </a:ext>
            </a:extLst>
          </p:cNvPr>
          <p:cNvSpPr txBox="1"/>
          <p:nvPr/>
        </p:nvSpPr>
        <p:spPr>
          <a:xfrm>
            <a:off x="4457887" y="3623746"/>
            <a:ext cx="1508013" cy="718145"/>
          </a:xfrm>
          <a:prstGeom prst="rect">
            <a:avLst/>
          </a:prstGeom>
          <a:noFill/>
        </p:spPr>
        <p:txBody>
          <a:bodyPr wrap="square" rtlCol="0">
            <a:spAutoFit/>
          </a:bodyPr>
          <a:lstStyle/>
          <a:p>
            <a:pPr marL="95248" indent="-95248" defTabSz="457178">
              <a:spcAft>
                <a:spcPts val="1050"/>
              </a:spcAft>
              <a:buFont typeface="Wingdings" charset="2"/>
              <a:buChar char="§"/>
            </a:pPr>
            <a:r>
              <a:rPr lang="en-US" sz="1050" dirty="0">
                <a:solidFill>
                  <a:srgbClr val="EEECE1">
                    <a:lumMod val="25000"/>
                  </a:srgbClr>
                </a:solidFill>
                <a:latin typeface="Arial" charset="0"/>
                <a:ea typeface="Arial" charset="0"/>
                <a:cs typeface="Arial" charset="0"/>
              </a:rPr>
              <a:t>Assure customers food supplied Is safe</a:t>
            </a:r>
          </a:p>
          <a:p>
            <a:pPr marL="95248" indent="-95248" defTabSz="457178">
              <a:spcAft>
                <a:spcPts val="1050"/>
              </a:spcAft>
              <a:buFont typeface="Wingdings" charset="2"/>
              <a:buChar char="§"/>
            </a:pPr>
            <a:r>
              <a:rPr lang="en-US" sz="1050" dirty="0">
                <a:solidFill>
                  <a:srgbClr val="EEECE1">
                    <a:lumMod val="25000"/>
                  </a:srgbClr>
                </a:solidFill>
                <a:latin typeface="Arial" charset="0"/>
                <a:ea typeface="Arial" charset="0"/>
                <a:cs typeface="Arial" charset="0"/>
              </a:rPr>
              <a:t>Reduce wasted food</a:t>
            </a:r>
          </a:p>
        </p:txBody>
      </p:sp>
      <p:pic>
        <p:nvPicPr>
          <p:cNvPr id="36" name="Picture 35">
            <a:extLst>
              <a:ext uri="{FF2B5EF4-FFF2-40B4-BE49-F238E27FC236}">
                <a16:creationId xmlns:a16="http://schemas.microsoft.com/office/drawing/2014/main" id="{C381DD3D-CF96-473E-934C-F3236C315B27}"/>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92354" y="2036970"/>
            <a:ext cx="1050414" cy="817616"/>
          </a:xfrm>
          <a:prstGeom prst="rect">
            <a:avLst/>
          </a:prstGeom>
        </p:spPr>
      </p:pic>
      <p:sp>
        <p:nvSpPr>
          <p:cNvPr id="46" name="TextBox 45">
            <a:extLst>
              <a:ext uri="{FF2B5EF4-FFF2-40B4-BE49-F238E27FC236}">
                <a16:creationId xmlns:a16="http://schemas.microsoft.com/office/drawing/2014/main" id="{8637DD35-8BE4-4E91-9966-B1E2C4BEE6F4}"/>
              </a:ext>
            </a:extLst>
          </p:cNvPr>
          <p:cNvSpPr txBox="1"/>
          <p:nvPr/>
        </p:nvSpPr>
        <p:spPr>
          <a:xfrm>
            <a:off x="724516" y="3103398"/>
            <a:ext cx="1408419" cy="253916"/>
          </a:xfrm>
          <a:prstGeom prst="rect">
            <a:avLst/>
          </a:prstGeom>
          <a:noFill/>
        </p:spPr>
        <p:txBody>
          <a:bodyPr wrap="square" rtlCol="0">
            <a:spAutoFit/>
          </a:bodyPr>
          <a:lstStyle/>
          <a:p>
            <a:pPr defTabSz="457178">
              <a:spcAft>
                <a:spcPts val="1500"/>
              </a:spcAft>
            </a:pPr>
            <a:r>
              <a:rPr lang="en-US" sz="1050" b="1" dirty="0">
                <a:solidFill>
                  <a:srgbClr val="9BBB59">
                    <a:lumMod val="75000"/>
                  </a:srgbClr>
                </a:solidFill>
                <a:latin typeface="Arial" charset="0"/>
                <a:ea typeface="Arial" charset="0"/>
                <a:cs typeface="Arial" charset="0"/>
              </a:rPr>
              <a:t>Food Logistics</a:t>
            </a:r>
          </a:p>
        </p:txBody>
      </p:sp>
      <p:sp>
        <p:nvSpPr>
          <p:cNvPr id="55" name="TextBox 54">
            <a:extLst>
              <a:ext uri="{FF2B5EF4-FFF2-40B4-BE49-F238E27FC236}">
                <a16:creationId xmlns:a16="http://schemas.microsoft.com/office/drawing/2014/main" id="{8637DD35-8BE4-4E91-9966-B1E2C4BEE6F4}"/>
              </a:ext>
            </a:extLst>
          </p:cNvPr>
          <p:cNvSpPr txBox="1"/>
          <p:nvPr/>
        </p:nvSpPr>
        <p:spPr>
          <a:xfrm>
            <a:off x="1785571" y="2036970"/>
            <a:ext cx="1453762" cy="1041311"/>
          </a:xfrm>
          <a:prstGeom prst="rect">
            <a:avLst/>
          </a:prstGeom>
          <a:noFill/>
        </p:spPr>
        <p:txBody>
          <a:bodyPr wrap="square" rtlCol="0">
            <a:spAutoFit/>
          </a:bodyPr>
          <a:lstStyle/>
          <a:p>
            <a:pPr marL="95248" indent="-95248" defTabSz="457178">
              <a:spcAft>
                <a:spcPts val="1050"/>
              </a:spcAft>
              <a:buFont typeface="Wingdings" charset="2"/>
              <a:buChar char="§"/>
            </a:pPr>
            <a:r>
              <a:rPr lang="en-US" sz="1050" dirty="0">
                <a:solidFill>
                  <a:srgbClr val="EEECE1">
                    <a:lumMod val="25000"/>
                  </a:srgbClr>
                </a:solidFill>
                <a:latin typeface="Arial" charset="0"/>
                <a:ea typeface="Arial" charset="0"/>
                <a:cs typeface="Arial" charset="0"/>
              </a:rPr>
              <a:t>Enhance ability to meet compliance standards</a:t>
            </a:r>
          </a:p>
          <a:p>
            <a:pPr marL="95248" indent="-95248" defTabSz="457178">
              <a:spcAft>
                <a:spcPts val="1050"/>
              </a:spcAft>
              <a:buFont typeface="Wingdings" charset="2"/>
              <a:buChar char="§"/>
            </a:pPr>
            <a:r>
              <a:rPr lang="en-US" sz="1050" dirty="0">
                <a:solidFill>
                  <a:srgbClr val="EEECE1">
                    <a:lumMod val="25000"/>
                  </a:srgbClr>
                </a:solidFill>
                <a:latin typeface="Arial" charset="0"/>
                <a:ea typeface="Arial" charset="0"/>
                <a:cs typeface="Arial" charset="0"/>
              </a:rPr>
              <a:t>Reduce manual processes</a:t>
            </a:r>
          </a:p>
        </p:txBody>
      </p:sp>
      <p:pic>
        <p:nvPicPr>
          <p:cNvPr id="37" name="Picture 36">
            <a:extLst>
              <a:ext uri="{FF2B5EF4-FFF2-40B4-BE49-F238E27FC236}">
                <a16:creationId xmlns:a16="http://schemas.microsoft.com/office/drawing/2014/main" id="{239104CC-EC9F-4CBE-8C1E-87250C0280D9}"/>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359480" y="2036970"/>
            <a:ext cx="1050414" cy="817616"/>
          </a:xfrm>
          <a:prstGeom prst="rect">
            <a:avLst/>
          </a:prstGeom>
        </p:spPr>
      </p:pic>
      <p:sp>
        <p:nvSpPr>
          <p:cNvPr id="42" name="TextBox 41">
            <a:extLst>
              <a:ext uri="{FF2B5EF4-FFF2-40B4-BE49-F238E27FC236}">
                <a16:creationId xmlns:a16="http://schemas.microsoft.com/office/drawing/2014/main" id="{8637DD35-8BE4-4E91-9966-B1E2C4BEE6F4}"/>
              </a:ext>
            </a:extLst>
          </p:cNvPr>
          <p:cNvSpPr txBox="1"/>
          <p:nvPr/>
        </p:nvSpPr>
        <p:spPr>
          <a:xfrm>
            <a:off x="3300894" y="3103398"/>
            <a:ext cx="1223884" cy="253916"/>
          </a:xfrm>
          <a:prstGeom prst="rect">
            <a:avLst/>
          </a:prstGeom>
          <a:noFill/>
        </p:spPr>
        <p:txBody>
          <a:bodyPr wrap="square" rtlCol="0">
            <a:spAutoFit/>
          </a:bodyPr>
          <a:lstStyle/>
          <a:p>
            <a:pPr defTabSz="457178">
              <a:spcAft>
                <a:spcPts val="1500"/>
              </a:spcAft>
            </a:pPr>
            <a:r>
              <a:rPr lang="en-US" sz="1050" b="1" dirty="0">
                <a:solidFill>
                  <a:srgbClr val="9BBB59">
                    <a:lumMod val="75000"/>
                  </a:srgbClr>
                </a:solidFill>
                <a:latin typeface="Arial" charset="0"/>
                <a:ea typeface="Arial" charset="0"/>
                <a:cs typeface="Arial" charset="0"/>
              </a:rPr>
              <a:t>Food Retailers</a:t>
            </a:r>
          </a:p>
        </p:txBody>
      </p:sp>
      <p:sp>
        <p:nvSpPr>
          <p:cNvPr id="56" name="TextBox 55">
            <a:extLst>
              <a:ext uri="{FF2B5EF4-FFF2-40B4-BE49-F238E27FC236}">
                <a16:creationId xmlns:a16="http://schemas.microsoft.com/office/drawing/2014/main" id="{8637DD35-8BE4-4E91-9966-B1E2C4BEE6F4}"/>
              </a:ext>
            </a:extLst>
          </p:cNvPr>
          <p:cNvSpPr txBox="1"/>
          <p:nvPr/>
        </p:nvSpPr>
        <p:spPr>
          <a:xfrm>
            <a:off x="4400852" y="2036970"/>
            <a:ext cx="1516620" cy="1079783"/>
          </a:xfrm>
          <a:prstGeom prst="rect">
            <a:avLst/>
          </a:prstGeom>
          <a:noFill/>
        </p:spPr>
        <p:txBody>
          <a:bodyPr wrap="square" rtlCol="0">
            <a:spAutoFit/>
          </a:bodyPr>
          <a:lstStyle>
            <a:defPPr>
              <a:defRPr lang="en-US"/>
            </a:defPPr>
            <a:lvl1pPr marL="127000" indent="-127000" defTabSz="609585">
              <a:spcAft>
                <a:spcPts val="1400"/>
              </a:spcAft>
              <a:buFont typeface="Wingdings" charset="2"/>
              <a:buChar char="§"/>
              <a:defRPr sz="1400">
                <a:solidFill>
                  <a:schemeClr val="bg2">
                    <a:lumMod val="25000"/>
                  </a:schemeClr>
                </a:solidFill>
                <a:latin typeface="Arial" charset="0"/>
                <a:ea typeface="Arial" charset="0"/>
                <a:cs typeface="Arial" charset="0"/>
              </a:defRPr>
            </a:lvl1pPr>
          </a:lstStyle>
          <a:p>
            <a:r>
              <a:rPr lang="en-US" sz="1050" dirty="0">
                <a:solidFill>
                  <a:srgbClr val="EEECE1">
                    <a:lumMod val="25000"/>
                  </a:srgbClr>
                </a:solidFill>
              </a:rPr>
              <a:t>Assure customers food supplied is safe</a:t>
            </a:r>
          </a:p>
          <a:p>
            <a:r>
              <a:rPr lang="en-US" sz="1050" dirty="0">
                <a:solidFill>
                  <a:srgbClr val="EEECE1">
                    <a:lumMod val="25000"/>
                  </a:srgbClr>
                </a:solidFill>
              </a:rPr>
              <a:t>Conduct targeted recalls quickly</a:t>
            </a:r>
          </a:p>
        </p:txBody>
      </p:sp>
      <p:pic>
        <p:nvPicPr>
          <p:cNvPr id="35" name="Picture 34">
            <a:extLst>
              <a:ext uri="{FF2B5EF4-FFF2-40B4-BE49-F238E27FC236}">
                <a16:creationId xmlns:a16="http://schemas.microsoft.com/office/drawing/2014/main" id="{8E39E8EB-0A8A-44FD-8A0E-2CA59F8A93F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23594" y="3623746"/>
            <a:ext cx="1050414" cy="817616"/>
          </a:xfrm>
          <a:prstGeom prst="rect">
            <a:avLst/>
          </a:prstGeom>
        </p:spPr>
      </p:pic>
      <p:sp>
        <p:nvSpPr>
          <p:cNvPr id="49" name="TextBox 48">
            <a:extLst>
              <a:ext uri="{FF2B5EF4-FFF2-40B4-BE49-F238E27FC236}">
                <a16:creationId xmlns:a16="http://schemas.microsoft.com/office/drawing/2014/main" id="{8637DD35-8BE4-4E91-9966-B1E2C4BEE6F4}"/>
              </a:ext>
            </a:extLst>
          </p:cNvPr>
          <p:cNvSpPr txBox="1"/>
          <p:nvPr/>
        </p:nvSpPr>
        <p:spPr>
          <a:xfrm>
            <a:off x="612107" y="4510820"/>
            <a:ext cx="1520829" cy="253916"/>
          </a:xfrm>
          <a:prstGeom prst="rect">
            <a:avLst/>
          </a:prstGeom>
          <a:noFill/>
        </p:spPr>
        <p:txBody>
          <a:bodyPr wrap="square" rtlCol="0">
            <a:spAutoFit/>
          </a:bodyPr>
          <a:lstStyle/>
          <a:p>
            <a:pPr defTabSz="457178">
              <a:spcAft>
                <a:spcPts val="1500"/>
              </a:spcAft>
            </a:pPr>
            <a:r>
              <a:rPr lang="en-US" sz="1050" b="1" dirty="0">
                <a:solidFill>
                  <a:srgbClr val="9BBB59">
                    <a:lumMod val="75000"/>
                  </a:srgbClr>
                </a:solidFill>
                <a:latin typeface="Arial" charset="0"/>
                <a:ea typeface="Arial" charset="0"/>
                <a:cs typeface="Arial" charset="0"/>
              </a:rPr>
              <a:t>Certification Bodies</a:t>
            </a:r>
          </a:p>
        </p:txBody>
      </p:sp>
      <p:sp>
        <p:nvSpPr>
          <p:cNvPr id="58" name="TextBox 57">
            <a:extLst>
              <a:ext uri="{FF2B5EF4-FFF2-40B4-BE49-F238E27FC236}">
                <a16:creationId xmlns:a16="http://schemas.microsoft.com/office/drawing/2014/main" id="{8637DD35-8BE4-4E91-9966-B1E2C4BEE6F4}"/>
              </a:ext>
            </a:extLst>
          </p:cNvPr>
          <p:cNvSpPr txBox="1"/>
          <p:nvPr/>
        </p:nvSpPr>
        <p:spPr>
          <a:xfrm>
            <a:off x="1981187" y="3623746"/>
            <a:ext cx="1279469" cy="1041311"/>
          </a:xfrm>
          <a:prstGeom prst="rect">
            <a:avLst/>
          </a:prstGeom>
          <a:noFill/>
        </p:spPr>
        <p:txBody>
          <a:bodyPr wrap="square" rtlCol="0">
            <a:spAutoFit/>
          </a:bodyPr>
          <a:lstStyle/>
          <a:p>
            <a:pPr marL="95248" indent="-95248" defTabSz="457178">
              <a:spcAft>
                <a:spcPts val="1050"/>
              </a:spcAft>
              <a:buFont typeface="Wingdings" charset="2"/>
              <a:buChar char="§"/>
            </a:pPr>
            <a:r>
              <a:rPr lang="en-US" sz="1050" dirty="0">
                <a:solidFill>
                  <a:srgbClr val="EEECE1">
                    <a:lumMod val="25000"/>
                  </a:srgbClr>
                </a:solidFill>
                <a:latin typeface="Arial" charset="0"/>
                <a:ea typeface="Arial" charset="0"/>
                <a:cs typeface="Arial" charset="0"/>
              </a:rPr>
              <a:t>Reduce fraudulent certificates  </a:t>
            </a:r>
          </a:p>
          <a:p>
            <a:pPr marL="95248" indent="-95248" defTabSz="457178">
              <a:spcAft>
                <a:spcPts val="1050"/>
              </a:spcAft>
              <a:buFont typeface="Wingdings" charset="2"/>
              <a:buChar char="§"/>
            </a:pPr>
            <a:r>
              <a:rPr lang="en-US" sz="1050" dirty="0">
                <a:solidFill>
                  <a:srgbClr val="EEECE1">
                    <a:lumMod val="25000"/>
                  </a:srgbClr>
                </a:solidFill>
                <a:latin typeface="Arial" charset="0"/>
                <a:ea typeface="Arial" charset="0"/>
                <a:cs typeface="Arial" charset="0"/>
              </a:rPr>
              <a:t>Increase renewal speed</a:t>
            </a:r>
          </a:p>
        </p:txBody>
      </p:sp>
      <p:sp>
        <p:nvSpPr>
          <p:cNvPr id="43" name="TextBox 42">
            <a:extLst>
              <a:ext uri="{FF2B5EF4-FFF2-40B4-BE49-F238E27FC236}">
                <a16:creationId xmlns:a16="http://schemas.microsoft.com/office/drawing/2014/main" id="{8637DD35-8BE4-4E91-9966-B1E2C4BEE6F4}"/>
              </a:ext>
            </a:extLst>
          </p:cNvPr>
          <p:cNvSpPr txBox="1"/>
          <p:nvPr/>
        </p:nvSpPr>
        <p:spPr>
          <a:xfrm>
            <a:off x="3212823" y="1499916"/>
            <a:ext cx="1534696" cy="415498"/>
          </a:xfrm>
          <a:prstGeom prst="rect">
            <a:avLst/>
          </a:prstGeom>
          <a:noFill/>
        </p:spPr>
        <p:txBody>
          <a:bodyPr wrap="square" rtlCol="0">
            <a:spAutoFit/>
          </a:bodyPr>
          <a:lstStyle/>
          <a:p>
            <a:pPr defTabSz="457178">
              <a:spcAft>
                <a:spcPts val="1500"/>
              </a:spcAft>
            </a:pPr>
            <a:r>
              <a:rPr lang="en-US" sz="1050" b="1" dirty="0">
                <a:solidFill>
                  <a:srgbClr val="9BBB59">
                    <a:lumMod val="75000"/>
                  </a:srgbClr>
                </a:solidFill>
                <a:latin typeface="Arial" charset="0"/>
                <a:ea typeface="Arial" charset="0"/>
                <a:cs typeface="Arial" charset="0"/>
              </a:rPr>
              <a:t>Food Manufacturers / CPGs</a:t>
            </a:r>
          </a:p>
        </p:txBody>
      </p:sp>
      <p:sp>
        <p:nvSpPr>
          <p:cNvPr id="67" name="Rectangle 66"/>
          <p:cNvSpPr/>
          <p:nvPr/>
        </p:nvSpPr>
        <p:spPr>
          <a:xfrm>
            <a:off x="4489421" y="606688"/>
            <a:ext cx="1476734" cy="1202893"/>
          </a:xfrm>
          <a:prstGeom prst="rect">
            <a:avLst/>
          </a:prstGeom>
          <a:noFill/>
        </p:spPr>
        <p:txBody>
          <a:bodyPr wrap="square" rtlCol="0">
            <a:spAutoFit/>
          </a:bodyPr>
          <a:lstStyle/>
          <a:p>
            <a:pPr marL="95248" indent="-95248" defTabSz="457178">
              <a:spcAft>
                <a:spcPts val="1050"/>
              </a:spcAft>
              <a:buFont typeface="Wingdings" charset="2"/>
              <a:buChar char="§"/>
            </a:pPr>
            <a:r>
              <a:rPr lang="en-US" sz="1050" dirty="0">
                <a:solidFill>
                  <a:srgbClr val="EEECE1">
                    <a:lumMod val="25000"/>
                  </a:srgbClr>
                </a:solidFill>
                <a:latin typeface="Arial" charset="0"/>
                <a:ea typeface="Arial" charset="0"/>
                <a:cs typeface="Arial" charset="0"/>
              </a:rPr>
              <a:t>Instill trust between retails, suppliers &amp; customers</a:t>
            </a:r>
          </a:p>
          <a:p>
            <a:pPr marL="95248" indent="-95248" defTabSz="457178">
              <a:spcAft>
                <a:spcPts val="1050"/>
              </a:spcAft>
              <a:buFont typeface="Wingdings" charset="2"/>
              <a:buChar char="§"/>
            </a:pPr>
            <a:r>
              <a:rPr lang="en-US" sz="1050" dirty="0">
                <a:solidFill>
                  <a:srgbClr val="EEECE1">
                    <a:lumMod val="25000"/>
                  </a:srgbClr>
                </a:solidFill>
                <a:latin typeface="Arial" charset="0"/>
                <a:ea typeface="Arial" charset="0"/>
                <a:cs typeface="Arial" charset="0"/>
              </a:rPr>
              <a:t>Automate &amp; reduce manual certificate management</a:t>
            </a:r>
          </a:p>
        </p:txBody>
      </p:sp>
      <p:sp>
        <p:nvSpPr>
          <p:cNvPr id="44" name="TextBox 43">
            <a:extLst>
              <a:ext uri="{FF2B5EF4-FFF2-40B4-BE49-F238E27FC236}">
                <a16:creationId xmlns:a16="http://schemas.microsoft.com/office/drawing/2014/main" id="{8637DD35-8BE4-4E91-9966-B1E2C4BEE6F4}"/>
              </a:ext>
            </a:extLst>
          </p:cNvPr>
          <p:cNvSpPr txBox="1"/>
          <p:nvPr/>
        </p:nvSpPr>
        <p:spPr>
          <a:xfrm>
            <a:off x="5975822" y="1499916"/>
            <a:ext cx="1552798" cy="415498"/>
          </a:xfrm>
          <a:prstGeom prst="rect">
            <a:avLst/>
          </a:prstGeom>
          <a:noFill/>
        </p:spPr>
        <p:txBody>
          <a:bodyPr wrap="square" rtlCol="0">
            <a:spAutoFit/>
          </a:bodyPr>
          <a:lstStyle/>
          <a:p>
            <a:pPr defTabSz="457178">
              <a:spcAft>
                <a:spcPts val="1500"/>
              </a:spcAft>
            </a:pPr>
            <a:r>
              <a:rPr lang="en-US" sz="1050" b="1" dirty="0">
                <a:solidFill>
                  <a:srgbClr val="9BBB59">
                    <a:lumMod val="75000"/>
                  </a:srgbClr>
                </a:solidFill>
                <a:latin typeface="Arial" charset="0"/>
                <a:ea typeface="Arial" charset="0"/>
                <a:cs typeface="Arial" charset="0"/>
              </a:rPr>
              <a:t>Wholesalers/ Distributors</a:t>
            </a:r>
          </a:p>
        </p:txBody>
      </p:sp>
      <p:sp>
        <p:nvSpPr>
          <p:cNvPr id="68" name="TextBox 67">
            <a:extLst>
              <a:ext uri="{FF2B5EF4-FFF2-40B4-BE49-F238E27FC236}">
                <a16:creationId xmlns:a16="http://schemas.microsoft.com/office/drawing/2014/main" id="{8637DD35-8BE4-4E91-9966-B1E2C4BEE6F4}"/>
              </a:ext>
            </a:extLst>
          </p:cNvPr>
          <p:cNvSpPr txBox="1"/>
          <p:nvPr/>
        </p:nvSpPr>
        <p:spPr>
          <a:xfrm>
            <a:off x="7107278" y="606688"/>
            <a:ext cx="1649645" cy="918200"/>
          </a:xfrm>
          <a:prstGeom prst="rect">
            <a:avLst/>
          </a:prstGeom>
          <a:noFill/>
        </p:spPr>
        <p:txBody>
          <a:bodyPr wrap="square" rtlCol="0">
            <a:spAutoFit/>
          </a:bodyPr>
          <a:lstStyle>
            <a:defPPr>
              <a:defRPr lang="en-US"/>
            </a:defPPr>
            <a:lvl1pPr marL="127000" indent="-127000" defTabSz="609585">
              <a:spcAft>
                <a:spcPts val="1400"/>
              </a:spcAft>
              <a:buFont typeface="Wingdings" charset="2"/>
              <a:buChar char="§"/>
              <a:defRPr sz="1400">
                <a:solidFill>
                  <a:schemeClr val="bg2">
                    <a:lumMod val="25000"/>
                  </a:schemeClr>
                </a:solidFill>
                <a:latin typeface="Arial" charset="0"/>
                <a:ea typeface="Arial" charset="0"/>
                <a:cs typeface="Arial" charset="0"/>
              </a:defRPr>
            </a:lvl1pPr>
          </a:lstStyle>
          <a:p>
            <a:r>
              <a:rPr lang="en-US" sz="1050" dirty="0">
                <a:solidFill>
                  <a:srgbClr val="EEECE1">
                    <a:lumMod val="25000"/>
                  </a:srgbClr>
                </a:solidFill>
              </a:rPr>
              <a:t>Conduct targeted recalls</a:t>
            </a:r>
          </a:p>
          <a:p>
            <a:r>
              <a:rPr lang="en-US" sz="1050" dirty="0">
                <a:solidFill>
                  <a:srgbClr val="EEECE1">
                    <a:lumMod val="25000"/>
                  </a:srgbClr>
                </a:solidFill>
              </a:rPr>
              <a:t>Enable internal data sharing</a:t>
            </a:r>
          </a:p>
        </p:txBody>
      </p:sp>
    </p:spTree>
    <p:extLst>
      <p:ext uri="{BB962C8B-B14F-4D97-AF65-F5344CB8AC3E}">
        <p14:creationId xmlns:p14="http://schemas.microsoft.com/office/powerpoint/2010/main" val="5081595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311295" y="1685670"/>
            <a:ext cx="2493837" cy="2739726"/>
            <a:chOff x="4265955" y="2003106"/>
            <a:chExt cx="3720684" cy="4057198"/>
          </a:xfrm>
        </p:grpSpPr>
        <p:grpSp>
          <p:nvGrpSpPr>
            <p:cNvPr id="16" name="Group 15"/>
            <p:cNvGrpSpPr/>
            <p:nvPr/>
          </p:nvGrpSpPr>
          <p:grpSpPr>
            <a:xfrm>
              <a:off x="4265955" y="2003106"/>
              <a:ext cx="3720684" cy="4057198"/>
              <a:chOff x="4276203" y="2134386"/>
              <a:chExt cx="3720684" cy="4057198"/>
            </a:xfrm>
            <a:solidFill>
              <a:schemeClr val="accent1">
                <a:lumMod val="40000"/>
                <a:lumOff val="60000"/>
              </a:schemeClr>
            </a:solidFill>
          </p:grpSpPr>
          <p:sp>
            <p:nvSpPr>
              <p:cNvPr id="15" name="Chevron 14"/>
              <p:cNvSpPr/>
              <p:nvPr/>
            </p:nvSpPr>
            <p:spPr bwMode="auto">
              <a:xfrm>
                <a:off x="4276203" y="2134386"/>
                <a:ext cx="3714932" cy="450171"/>
              </a:xfrm>
              <a:prstGeom prst="chevron">
                <a:avLst>
                  <a:gd name="adj" fmla="val 0"/>
                </a:avLst>
              </a:prstGeom>
              <a:grpFill/>
              <a:extLst/>
            </p:spPr>
            <p:txBody>
              <a:bodyPr wrap="square" lIns="68580" tIns="34290" rIns="68580" bIns="34290" rtlCol="0" anchor="ctr">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25" u="none" strike="noStrike" kern="1200" cap="none" spc="0" normalizeH="0" baseline="0" noProof="0" dirty="0">
                  <a:ln>
                    <a:noFill/>
                  </a:ln>
                  <a:solidFill>
                    <a:prstClr val="black"/>
                  </a:solidFill>
                  <a:effectLst/>
                  <a:uLnTx/>
                  <a:uFillTx/>
                  <a:latin typeface="Arial Regular"/>
                  <a:ea typeface="MS PGothic" pitchFamily="34" charset="-128"/>
                  <a:cs typeface="IBM Plex Sans"/>
                </a:endParaRPr>
              </a:p>
            </p:txBody>
          </p:sp>
          <p:sp>
            <p:nvSpPr>
              <p:cNvPr id="67" name="Chevron 66"/>
              <p:cNvSpPr/>
              <p:nvPr/>
            </p:nvSpPr>
            <p:spPr bwMode="auto">
              <a:xfrm>
                <a:off x="4276203" y="3325799"/>
                <a:ext cx="3714933" cy="453996"/>
              </a:xfrm>
              <a:prstGeom prst="chevron">
                <a:avLst>
                  <a:gd name="adj" fmla="val 0"/>
                </a:avLst>
              </a:prstGeom>
              <a:grpFill/>
              <a:extLst/>
            </p:spPr>
            <p:txBody>
              <a:bodyPr wrap="square" lIns="68580" tIns="34290" rIns="68580" bIns="34290" rtlCol="0" anchor="ctr">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25" u="none" strike="noStrike" kern="1200" cap="none" spc="0" normalizeH="0" baseline="0" noProof="0" dirty="0">
                  <a:ln>
                    <a:noFill/>
                  </a:ln>
                  <a:solidFill>
                    <a:prstClr val="black"/>
                  </a:solidFill>
                  <a:effectLst/>
                  <a:uLnTx/>
                  <a:uFillTx/>
                  <a:latin typeface="Arial Regular"/>
                  <a:ea typeface="MS PGothic" pitchFamily="34" charset="-128"/>
                  <a:cs typeface="IBM Plex Sans"/>
                </a:endParaRPr>
              </a:p>
            </p:txBody>
          </p:sp>
          <p:sp>
            <p:nvSpPr>
              <p:cNvPr id="68" name="Chevron 67"/>
              <p:cNvSpPr/>
              <p:nvPr/>
            </p:nvSpPr>
            <p:spPr bwMode="auto">
              <a:xfrm>
                <a:off x="4276203" y="4598705"/>
                <a:ext cx="3714932" cy="427144"/>
              </a:xfrm>
              <a:prstGeom prst="chevron">
                <a:avLst>
                  <a:gd name="adj" fmla="val 0"/>
                </a:avLst>
              </a:prstGeom>
              <a:grpFill/>
              <a:extLst/>
            </p:spPr>
            <p:txBody>
              <a:bodyPr wrap="square" lIns="68580" tIns="34290" rIns="68580" bIns="34290" rtlCol="0" anchor="ctr">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25" u="none" strike="noStrike" kern="1200" cap="none" spc="0" normalizeH="0" baseline="0" noProof="0" dirty="0">
                  <a:ln>
                    <a:noFill/>
                  </a:ln>
                  <a:solidFill>
                    <a:prstClr val="black"/>
                  </a:solidFill>
                  <a:effectLst/>
                  <a:uLnTx/>
                  <a:uFillTx/>
                  <a:latin typeface="Arial Regular"/>
                  <a:ea typeface="MS PGothic" pitchFamily="34" charset="-128"/>
                  <a:cs typeface="IBM Plex Sans"/>
                </a:endParaRPr>
              </a:p>
            </p:txBody>
          </p:sp>
          <p:sp>
            <p:nvSpPr>
              <p:cNvPr id="69" name="Chevron 68"/>
              <p:cNvSpPr/>
              <p:nvPr/>
            </p:nvSpPr>
            <p:spPr bwMode="auto">
              <a:xfrm>
                <a:off x="4276203" y="5741750"/>
                <a:ext cx="3714933" cy="449834"/>
              </a:xfrm>
              <a:prstGeom prst="chevron">
                <a:avLst>
                  <a:gd name="adj" fmla="val 0"/>
                </a:avLst>
              </a:prstGeom>
              <a:grpFill/>
              <a:extLst/>
            </p:spPr>
            <p:txBody>
              <a:bodyPr wrap="square" lIns="68580" tIns="34290" rIns="68580" bIns="34290" rtlCol="0" anchor="ctr">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25" u="none" strike="noStrike" kern="1200" cap="none" spc="0" normalizeH="0" baseline="0" noProof="0" dirty="0">
                  <a:ln>
                    <a:noFill/>
                  </a:ln>
                  <a:solidFill>
                    <a:prstClr val="black"/>
                  </a:solidFill>
                  <a:effectLst/>
                  <a:uLnTx/>
                  <a:uFillTx/>
                  <a:latin typeface="Arial Regular"/>
                  <a:ea typeface="MS PGothic" pitchFamily="34" charset="-128"/>
                  <a:cs typeface="IBM Plex Sans"/>
                </a:endParaRPr>
              </a:p>
            </p:txBody>
          </p:sp>
          <p:sp>
            <p:nvSpPr>
              <p:cNvPr id="70" name="Chevron 69"/>
              <p:cNvSpPr/>
              <p:nvPr/>
            </p:nvSpPr>
            <p:spPr bwMode="auto">
              <a:xfrm>
                <a:off x="7544566" y="2735613"/>
                <a:ext cx="452321" cy="385863"/>
              </a:xfrm>
              <a:prstGeom prst="chevron">
                <a:avLst>
                  <a:gd name="adj" fmla="val 0"/>
                </a:avLst>
              </a:prstGeom>
              <a:grpFill/>
              <a:extLst/>
            </p:spPr>
            <p:txBody>
              <a:bodyPr wrap="square" lIns="68580" tIns="34290" rIns="68580" bIns="34290" rtlCol="0" anchor="ctr">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25" u="none" strike="noStrike" kern="1200" cap="none" spc="0" normalizeH="0" baseline="0" noProof="0" dirty="0">
                  <a:ln>
                    <a:noFill/>
                  </a:ln>
                  <a:solidFill>
                    <a:prstClr val="black"/>
                  </a:solidFill>
                  <a:effectLst/>
                  <a:uLnTx/>
                  <a:uFillTx/>
                  <a:latin typeface="Arial Regular"/>
                  <a:ea typeface="MS PGothic" pitchFamily="34" charset="-128"/>
                  <a:cs typeface="IBM Plex Sans"/>
                </a:endParaRPr>
              </a:p>
            </p:txBody>
          </p:sp>
          <p:sp>
            <p:nvSpPr>
              <p:cNvPr id="71" name="Chevron 70"/>
              <p:cNvSpPr/>
              <p:nvPr/>
            </p:nvSpPr>
            <p:spPr bwMode="auto">
              <a:xfrm>
                <a:off x="4336910" y="3858650"/>
                <a:ext cx="448057" cy="565928"/>
              </a:xfrm>
              <a:prstGeom prst="chevron">
                <a:avLst>
                  <a:gd name="adj" fmla="val 0"/>
                </a:avLst>
              </a:prstGeom>
              <a:grpFill/>
              <a:extLst/>
            </p:spPr>
            <p:txBody>
              <a:bodyPr wrap="square" lIns="68580" tIns="34290" rIns="68580" bIns="34290" rtlCol="0" anchor="ctr">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25" u="none" strike="noStrike" kern="1200" cap="none" spc="0" normalizeH="0" baseline="0" noProof="0" dirty="0">
                  <a:ln>
                    <a:noFill/>
                  </a:ln>
                  <a:solidFill>
                    <a:prstClr val="black"/>
                  </a:solidFill>
                  <a:effectLst/>
                  <a:uLnTx/>
                  <a:uFillTx/>
                  <a:latin typeface="Arial Regular"/>
                  <a:ea typeface="MS PGothic" pitchFamily="34" charset="-128"/>
                  <a:cs typeface="IBM Plex Sans"/>
                </a:endParaRPr>
              </a:p>
            </p:txBody>
          </p:sp>
          <p:sp>
            <p:nvSpPr>
              <p:cNvPr id="72" name="Chevron 71"/>
              <p:cNvSpPr/>
              <p:nvPr/>
            </p:nvSpPr>
            <p:spPr bwMode="auto">
              <a:xfrm>
                <a:off x="7502005" y="5170627"/>
                <a:ext cx="448057" cy="443632"/>
              </a:xfrm>
              <a:prstGeom prst="chevron">
                <a:avLst>
                  <a:gd name="adj" fmla="val 0"/>
                </a:avLst>
              </a:prstGeom>
              <a:grpFill/>
              <a:extLst/>
            </p:spPr>
            <p:txBody>
              <a:bodyPr wrap="square" lIns="68580" tIns="34290" rIns="68580" bIns="34290" rtlCol="0" anchor="ctr">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25" u="none" strike="noStrike" kern="1200" cap="none" spc="0" normalizeH="0" baseline="0" noProof="0" dirty="0">
                  <a:ln>
                    <a:noFill/>
                  </a:ln>
                  <a:solidFill>
                    <a:prstClr val="black"/>
                  </a:solidFill>
                  <a:effectLst/>
                  <a:uLnTx/>
                  <a:uFillTx/>
                  <a:latin typeface="Arial Regular"/>
                  <a:ea typeface="MS PGothic" pitchFamily="34" charset="-128"/>
                  <a:cs typeface="IBM Plex Sans"/>
                </a:endParaRPr>
              </a:p>
            </p:txBody>
          </p:sp>
        </p:grpSp>
        <p:sp>
          <p:nvSpPr>
            <p:cNvPr id="17" name="Chevron 16"/>
            <p:cNvSpPr/>
            <p:nvPr/>
          </p:nvSpPr>
          <p:spPr bwMode="auto">
            <a:xfrm>
              <a:off x="5281364" y="2063202"/>
              <a:ext cx="265471" cy="304800"/>
            </a:xfrm>
            <a:prstGeom prst="chevron">
              <a:avLst/>
            </a:prstGeom>
            <a:solidFill>
              <a:schemeClr val="bg2"/>
            </a:solidFill>
            <a:extLst/>
          </p:spPr>
          <p:txBody>
            <a:bodyPr wrap="square" lIns="68580" tIns="34290" rIns="68580" bIns="34290" rtlCol="0" anchor="ctr">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25" u="none" strike="noStrike" kern="1200" cap="none" spc="0" normalizeH="0" baseline="0" noProof="0" dirty="0">
                <a:ln>
                  <a:noFill/>
                </a:ln>
                <a:solidFill>
                  <a:prstClr val="black"/>
                </a:solidFill>
                <a:effectLst/>
                <a:uLnTx/>
                <a:uFillTx/>
                <a:latin typeface="Arial Regular"/>
                <a:ea typeface="MS PGothic" pitchFamily="34" charset="-128"/>
                <a:cs typeface="IBM Plex Sans"/>
              </a:endParaRPr>
            </a:p>
          </p:txBody>
        </p:sp>
        <p:sp>
          <p:nvSpPr>
            <p:cNvPr id="75" name="Chevron 74"/>
            <p:cNvSpPr/>
            <p:nvPr/>
          </p:nvSpPr>
          <p:spPr bwMode="auto">
            <a:xfrm flipH="1">
              <a:off x="5299313" y="3287673"/>
              <a:ext cx="265471" cy="304800"/>
            </a:xfrm>
            <a:prstGeom prst="chevron">
              <a:avLst/>
            </a:prstGeom>
            <a:solidFill>
              <a:schemeClr val="bg2"/>
            </a:solidFill>
            <a:extLst/>
          </p:spPr>
          <p:txBody>
            <a:bodyPr wrap="square" lIns="68580" tIns="34290" rIns="68580" bIns="34290" rtlCol="0" anchor="ctr">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25" u="none" strike="noStrike" kern="1200" cap="none" spc="0" normalizeH="0" baseline="0" noProof="0" dirty="0">
                <a:ln>
                  <a:noFill/>
                </a:ln>
                <a:solidFill>
                  <a:prstClr val="black"/>
                </a:solidFill>
                <a:effectLst/>
                <a:uLnTx/>
                <a:uFillTx/>
                <a:latin typeface="Arial Regular"/>
                <a:ea typeface="MS PGothic" pitchFamily="34" charset="-128"/>
                <a:cs typeface="IBM Plex Sans"/>
              </a:endParaRPr>
            </a:p>
          </p:txBody>
        </p:sp>
        <p:sp>
          <p:nvSpPr>
            <p:cNvPr id="76" name="Chevron 75"/>
            <p:cNvSpPr/>
            <p:nvPr/>
          </p:nvSpPr>
          <p:spPr bwMode="auto">
            <a:xfrm>
              <a:off x="5263413" y="4526294"/>
              <a:ext cx="265471" cy="304800"/>
            </a:xfrm>
            <a:prstGeom prst="chevron">
              <a:avLst/>
            </a:prstGeom>
            <a:solidFill>
              <a:schemeClr val="bg2"/>
            </a:solidFill>
            <a:extLst/>
          </p:spPr>
          <p:txBody>
            <a:bodyPr wrap="square" lIns="68580" tIns="34290" rIns="68580" bIns="34290" rtlCol="0" anchor="ctr">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25" u="none" strike="noStrike" kern="1200" cap="none" spc="0" normalizeH="0" baseline="0" noProof="0" dirty="0">
                <a:ln>
                  <a:noFill/>
                </a:ln>
                <a:solidFill>
                  <a:prstClr val="black"/>
                </a:solidFill>
                <a:effectLst/>
                <a:uLnTx/>
                <a:uFillTx/>
                <a:latin typeface="Arial Regular"/>
                <a:ea typeface="MS PGothic" pitchFamily="34" charset="-128"/>
                <a:cs typeface="IBM Plex Sans"/>
              </a:endParaRPr>
            </a:p>
          </p:txBody>
        </p:sp>
        <p:sp>
          <p:nvSpPr>
            <p:cNvPr id="77" name="Chevron 76"/>
            <p:cNvSpPr/>
            <p:nvPr/>
          </p:nvSpPr>
          <p:spPr bwMode="auto">
            <a:xfrm>
              <a:off x="6822165" y="4544111"/>
              <a:ext cx="265471" cy="304800"/>
            </a:xfrm>
            <a:prstGeom prst="chevron">
              <a:avLst/>
            </a:prstGeom>
            <a:solidFill>
              <a:schemeClr val="bg2"/>
            </a:solidFill>
            <a:extLst/>
          </p:spPr>
          <p:txBody>
            <a:bodyPr wrap="square" lIns="68580" tIns="34290" rIns="68580" bIns="34290" rtlCol="0" anchor="ctr">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25" u="none" strike="noStrike" kern="1200" cap="none" spc="0" normalizeH="0" baseline="0" noProof="0" dirty="0">
                <a:ln>
                  <a:noFill/>
                </a:ln>
                <a:solidFill>
                  <a:prstClr val="black"/>
                </a:solidFill>
                <a:effectLst/>
                <a:uLnTx/>
                <a:uFillTx/>
                <a:latin typeface="Arial Regular"/>
                <a:ea typeface="MS PGothic" pitchFamily="34" charset="-128"/>
                <a:cs typeface="IBM Plex Sans"/>
              </a:endParaRPr>
            </a:p>
          </p:txBody>
        </p:sp>
        <p:sp>
          <p:nvSpPr>
            <p:cNvPr id="78" name="Chevron 77"/>
            <p:cNvSpPr/>
            <p:nvPr/>
          </p:nvSpPr>
          <p:spPr bwMode="auto">
            <a:xfrm>
              <a:off x="6822164" y="2085750"/>
              <a:ext cx="265471" cy="304800"/>
            </a:xfrm>
            <a:prstGeom prst="chevron">
              <a:avLst/>
            </a:prstGeom>
            <a:solidFill>
              <a:schemeClr val="bg2"/>
            </a:solidFill>
            <a:extLst/>
          </p:spPr>
          <p:txBody>
            <a:bodyPr wrap="square" lIns="68580" tIns="34290" rIns="68580" bIns="34290" rtlCol="0" anchor="ctr">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25" u="none" strike="noStrike" kern="1200" cap="none" spc="0" normalizeH="0" baseline="0" noProof="0" dirty="0">
                <a:ln>
                  <a:noFill/>
                </a:ln>
                <a:solidFill>
                  <a:prstClr val="black"/>
                </a:solidFill>
                <a:effectLst/>
                <a:uLnTx/>
                <a:uFillTx/>
                <a:latin typeface="Arial Regular"/>
                <a:ea typeface="MS PGothic" pitchFamily="34" charset="-128"/>
                <a:cs typeface="IBM Plex Sans"/>
              </a:endParaRPr>
            </a:p>
          </p:txBody>
        </p:sp>
        <p:sp>
          <p:nvSpPr>
            <p:cNvPr id="79" name="Chevron 78"/>
            <p:cNvSpPr/>
            <p:nvPr/>
          </p:nvSpPr>
          <p:spPr bwMode="auto">
            <a:xfrm flipH="1">
              <a:off x="6824907" y="3287673"/>
              <a:ext cx="265471" cy="304800"/>
            </a:xfrm>
            <a:prstGeom prst="chevron">
              <a:avLst/>
            </a:prstGeom>
            <a:solidFill>
              <a:schemeClr val="bg2"/>
            </a:solidFill>
            <a:extLst/>
          </p:spPr>
          <p:txBody>
            <a:bodyPr wrap="square" lIns="68580" tIns="34290" rIns="68580" bIns="34290" rtlCol="0" anchor="ctr">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25" u="none" strike="noStrike" kern="1200" cap="none" spc="0" normalizeH="0" baseline="0" noProof="0" dirty="0">
                <a:ln>
                  <a:noFill/>
                </a:ln>
                <a:solidFill>
                  <a:prstClr val="black"/>
                </a:solidFill>
                <a:effectLst/>
                <a:uLnTx/>
                <a:uFillTx/>
                <a:latin typeface="Arial Regular"/>
                <a:ea typeface="MS PGothic" pitchFamily="34" charset="-128"/>
                <a:cs typeface="IBM Plex Sans"/>
              </a:endParaRPr>
            </a:p>
          </p:txBody>
        </p:sp>
        <p:sp>
          <p:nvSpPr>
            <p:cNvPr id="80" name="Chevron 79"/>
            <p:cNvSpPr/>
            <p:nvPr/>
          </p:nvSpPr>
          <p:spPr bwMode="auto">
            <a:xfrm flipH="1">
              <a:off x="5281363" y="5684724"/>
              <a:ext cx="265471" cy="304800"/>
            </a:xfrm>
            <a:prstGeom prst="chevron">
              <a:avLst/>
            </a:prstGeom>
            <a:solidFill>
              <a:schemeClr val="bg2"/>
            </a:solidFill>
            <a:extLst/>
          </p:spPr>
          <p:txBody>
            <a:bodyPr wrap="square" lIns="68580" tIns="34290" rIns="68580" bIns="34290" rtlCol="0" anchor="ctr">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25" u="none" strike="noStrike" kern="1200" cap="none" spc="0" normalizeH="0" baseline="0" noProof="0" dirty="0">
                <a:ln>
                  <a:noFill/>
                </a:ln>
                <a:solidFill>
                  <a:prstClr val="black"/>
                </a:solidFill>
                <a:effectLst/>
                <a:uLnTx/>
                <a:uFillTx/>
                <a:latin typeface="Arial Regular"/>
                <a:ea typeface="MS PGothic" pitchFamily="34" charset="-128"/>
                <a:cs typeface="IBM Plex Sans"/>
              </a:endParaRPr>
            </a:p>
          </p:txBody>
        </p:sp>
        <p:sp>
          <p:nvSpPr>
            <p:cNvPr id="82" name="Chevron 81"/>
            <p:cNvSpPr/>
            <p:nvPr/>
          </p:nvSpPr>
          <p:spPr bwMode="auto">
            <a:xfrm flipH="1">
              <a:off x="6840115" y="5702541"/>
              <a:ext cx="265471" cy="304800"/>
            </a:xfrm>
            <a:prstGeom prst="chevron">
              <a:avLst/>
            </a:prstGeom>
            <a:solidFill>
              <a:schemeClr val="bg2"/>
            </a:solidFill>
            <a:extLst/>
          </p:spPr>
          <p:txBody>
            <a:bodyPr wrap="square" lIns="68580" tIns="34290" rIns="68580" bIns="34290" rtlCol="0" anchor="ctr">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25" u="none" strike="noStrike" kern="1200" cap="none" spc="0" normalizeH="0" baseline="0" noProof="0" dirty="0">
                <a:ln>
                  <a:noFill/>
                </a:ln>
                <a:solidFill>
                  <a:prstClr val="black"/>
                </a:solidFill>
                <a:effectLst/>
                <a:uLnTx/>
                <a:uFillTx/>
                <a:latin typeface="Arial Regular"/>
                <a:ea typeface="MS PGothic" pitchFamily="34" charset="-128"/>
                <a:cs typeface="IBM Plex Sans"/>
              </a:endParaRPr>
            </a:p>
          </p:txBody>
        </p:sp>
        <p:sp>
          <p:nvSpPr>
            <p:cNvPr id="95" name="Chevron 94"/>
            <p:cNvSpPr/>
            <p:nvPr/>
          </p:nvSpPr>
          <p:spPr bwMode="auto">
            <a:xfrm rot="5400000">
              <a:off x="7617871" y="2634675"/>
              <a:ext cx="265471" cy="304800"/>
            </a:xfrm>
            <a:prstGeom prst="chevron">
              <a:avLst/>
            </a:prstGeom>
            <a:solidFill>
              <a:schemeClr val="bg2"/>
            </a:solidFill>
            <a:extLst/>
          </p:spPr>
          <p:txBody>
            <a:bodyPr wrap="square" lIns="68580" tIns="34290" rIns="68580" bIns="34290" rtlCol="0" anchor="ctr">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25" u="none" strike="noStrike" kern="1200" cap="none" spc="0" normalizeH="0" baseline="0" noProof="0" dirty="0">
                <a:ln>
                  <a:noFill/>
                </a:ln>
                <a:solidFill>
                  <a:prstClr val="black"/>
                </a:solidFill>
                <a:effectLst/>
                <a:uLnTx/>
                <a:uFillTx/>
                <a:latin typeface="Arial Regular"/>
                <a:ea typeface="MS PGothic" pitchFamily="34" charset="-128"/>
                <a:cs typeface="IBM Plex Sans"/>
              </a:endParaRPr>
            </a:p>
          </p:txBody>
        </p:sp>
        <p:sp>
          <p:nvSpPr>
            <p:cNvPr id="96" name="Chevron 95"/>
            <p:cNvSpPr/>
            <p:nvPr/>
          </p:nvSpPr>
          <p:spPr bwMode="auto">
            <a:xfrm rot="5400000">
              <a:off x="4407892" y="3865539"/>
              <a:ext cx="265471" cy="304800"/>
            </a:xfrm>
            <a:prstGeom prst="chevron">
              <a:avLst/>
            </a:prstGeom>
            <a:solidFill>
              <a:schemeClr val="bg2"/>
            </a:solidFill>
            <a:extLst/>
          </p:spPr>
          <p:txBody>
            <a:bodyPr wrap="square" lIns="68580" tIns="34290" rIns="68580" bIns="34290" rtlCol="0" anchor="ctr">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25" u="none" strike="noStrike" kern="1200" cap="none" spc="0" normalizeH="0" baseline="0" noProof="0" dirty="0">
                <a:ln>
                  <a:noFill/>
                </a:ln>
                <a:solidFill>
                  <a:prstClr val="black"/>
                </a:solidFill>
                <a:effectLst/>
                <a:uLnTx/>
                <a:uFillTx/>
                <a:latin typeface="Arial Regular"/>
                <a:ea typeface="MS PGothic" pitchFamily="34" charset="-128"/>
                <a:cs typeface="IBM Plex Sans"/>
              </a:endParaRPr>
            </a:p>
          </p:txBody>
        </p:sp>
        <p:sp>
          <p:nvSpPr>
            <p:cNvPr id="97" name="Chevron 96"/>
            <p:cNvSpPr/>
            <p:nvPr/>
          </p:nvSpPr>
          <p:spPr bwMode="auto">
            <a:xfrm rot="5400000">
              <a:off x="7581086" y="5088258"/>
              <a:ext cx="265471" cy="304800"/>
            </a:xfrm>
            <a:prstGeom prst="chevron">
              <a:avLst/>
            </a:prstGeom>
            <a:solidFill>
              <a:schemeClr val="bg2"/>
            </a:solidFill>
            <a:extLst/>
          </p:spPr>
          <p:txBody>
            <a:bodyPr wrap="square" lIns="68580" tIns="34290" rIns="68580" bIns="34290" rtlCol="0" anchor="ctr">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25" u="none" strike="noStrike" kern="1200" cap="none" spc="0" normalizeH="0" baseline="0" noProof="0" dirty="0">
                <a:ln>
                  <a:noFill/>
                </a:ln>
                <a:solidFill>
                  <a:prstClr val="black"/>
                </a:solidFill>
                <a:effectLst/>
                <a:uLnTx/>
                <a:uFillTx/>
                <a:latin typeface="Arial Regular"/>
                <a:ea typeface="MS PGothic" pitchFamily="34" charset="-128"/>
                <a:cs typeface="IBM Plex Sans"/>
              </a:endParaRPr>
            </a:p>
          </p:txBody>
        </p:sp>
      </p:grpSp>
      <p:sp>
        <p:nvSpPr>
          <p:cNvPr id="129" name="Rounded Rectangle 128"/>
          <p:cNvSpPr/>
          <p:nvPr/>
        </p:nvSpPr>
        <p:spPr bwMode="auto">
          <a:xfrm>
            <a:off x="2946664" y="1156163"/>
            <a:ext cx="3219256" cy="3752722"/>
          </a:xfrm>
          <a:prstGeom prst="roundRect">
            <a:avLst/>
          </a:prstGeom>
          <a:noFill/>
          <a:ln w="28575">
            <a:solidFill>
              <a:schemeClr val="bg2">
                <a:lumMod val="75000"/>
              </a:schemeClr>
            </a:solidFill>
          </a:ln>
          <a:extLst/>
        </p:spPr>
        <p:txBody>
          <a:bodyPr wrap="square" lIns="68580" tIns="34290" rIns="68580" bIns="34290" rtlCol="0" anchor="ctr">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25" u="none" strike="noStrike" kern="1200" cap="none" spc="0" normalizeH="0" baseline="0" noProof="0" dirty="0">
              <a:ln>
                <a:noFill/>
              </a:ln>
              <a:solidFill>
                <a:prstClr val="black"/>
              </a:solidFill>
              <a:effectLst/>
              <a:uLnTx/>
              <a:uFillTx/>
              <a:latin typeface="Arial Regular"/>
              <a:ea typeface="MS PGothic" pitchFamily="34" charset="-128"/>
              <a:cs typeface="IBM Plex Sans"/>
            </a:endParaRPr>
          </a:p>
        </p:txBody>
      </p:sp>
      <p:sp>
        <p:nvSpPr>
          <p:cNvPr id="121" name="Rounded Rectangle 120"/>
          <p:cNvSpPr/>
          <p:nvPr/>
        </p:nvSpPr>
        <p:spPr bwMode="auto">
          <a:xfrm>
            <a:off x="263333" y="1376475"/>
            <a:ext cx="2563653" cy="3354674"/>
          </a:xfrm>
          <a:prstGeom prst="roundRect">
            <a:avLst/>
          </a:prstGeom>
          <a:solidFill>
            <a:srgbClr val="EBE7E3"/>
          </a:solidFill>
          <a:extLst/>
        </p:spPr>
        <p:txBody>
          <a:bodyPr wrap="square" lIns="68580" tIns="34290" rIns="68580" bIns="34290" rtlCol="0" anchor="ctr">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25" u="none" strike="noStrike" kern="1200" cap="none" spc="0" normalizeH="0" baseline="0" noProof="0" dirty="0">
              <a:ln>
                <a:noFill/>
              </a:ln>
              <a:solidFill>
                <a:prstClr val="black"/>
              </a:solidFill>
              <a:effectLst/>
              <a:uLnTx/>
              <a:uFillTx/>
              <a:latin typeface="Arial Regular"/>
              <a:ea typeface="MS PGothic" pitchFamily="34" charset="-128"/>
              <a:cs typeface="IBM Plex Sans"/>
            </a:endParaRPr>
          </a:p>
        </p:txBody>
      </p:sp>
      <p:sp>
        <p:nvSpPr>
          <p:cNvPr id="131" name="Rounded Rectangle 130"/>
          <p:cNvSpPr/>
          <p:nvPr/>
        </p:nvSpPr>
        <p:spPr bwMode="auto">
          <a:xfrm>
            <a:off x="6350186" y="1376475"/>
            <a:ext cx="2563653" cy="3354674"/>
          </a:xfrm>
          <a:prstGeom prst="roundRect">
            <a:avLst/>
          </a:prstGeom>
          <a:solidFill>
            <a:srgbClr val="EBE7E3"/>
          </a:solidFill>
          <a:extLst/>
        </p:spPr>
        <p:txBody>
          <a:bodyPr wrap="square" lIns="68580" tIns="34290" rIns="68580" bIns="34290" rtlCol="0" anchor="ctr">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25" u="none" strike="noStrike" kern="1200" cap="none" spc="0" normalizeH="0" baseline="0" noProof="0" dirty="0">
              <a:ln>
                <a:noFill/>
              </a:ln>
              <a:solidFill>
                <a:prstClr val="black"/>
              </a:solidFill>
              <a:effectLst/>
              <a:uLnTx/>
              <a:uFillTx/>
              <a:latin typeface="Arial Regular"/>
              <a:ea typeface="MS PGothic" pitchFamily="34" charset="-128"/>
              <a:cs typeface="IBM Plex Sans"/>
            </a:endParaRPr>
          </a:p>
        </p:txBody>
      </p:sp>
      <p:sp>
        <p:nvSpPr>
          <p:cNvPr id="54" name="TextBox 53"/>
          <p:cNvSpPr txBox="1"/>
          <p:nvPr/>
        </p:nvSpPr>
        <p:spPr>
          <a:xfrm>
            <a:off x="336558" y="1420631"/>
            <a:ext cx="2489986" cy="71558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black">
                    <a:lumMod val="65000"/>
                    <a:lumOff val="35000"/>
                  </a:prstClr>
                </a:solidFill>
                <a:effectLst/>
                <a:uLnTx/>
                <a:uFillTx/>
                <a:latin typeface="Arial" charset="0"/>
                <a:ea typeface="Arial" charset="0"/>
                <a:cs typeface="Arial" charset="0"/>
              </a:rPr>
              <a:t>How long does it take to trace a package of sliced mangoes back to the farm?</a:t>
            </a:r>
          </a:p>
        </p:txBody>
      </p:sp>
      <p:pic>
        <p:nvPicPr>
          <p:cNvPr id="81" name="Picture 8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9639" y="2252230"/>
            <a:ext cx="2503787" cy="2201352"/>
          </a:xfrm>
          <a:prstGeom prst="rect">
            <a:avLst/>
          </a:prstGeom>
        </p:spPr>
      </p:pic>
      <p:sp>
        <p:nvSpPr>
          <p:cNvPr id="58" name="TextBox 57"/>
          <p:cNvSpPr txBox="1"/>
          <p:nvPr/>
        </p:nvSpPr>
        <p:spPr>
          <a:xfrm>
            <a:off x="6485742" y="1687894"/>
            <a:ext cx="2292475"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lumMod val="65000"/>
                    <a:lumOff val="35000"/>
                  </a:prstClr>
                </a:solidFill>
                <a:effectLst/>
                <a:uLnTx/>
                <a:uFillTx/>
                <a:latin typeface="Arial" charset="0"/>
                <a:ea typeface="Arial" charset="0"/>
                <a:cs typeface="Arial" charset="0"/>
              </a:rPr>
              <a:t>Typical manual, mixed digital and paper-based method</a:t>
            </a:r>
          </a:p>
        </p:txBody>
      </p:sp>
      <p:sp>
        <p:nvSpPr>
          <p:cNvPr id="120" name="TextBox 119"/>
          <p:cNvSpPr txBox="1"/>
          <p:nvPr/>
        </p:nvSpPr>
        <p:spPr>
          <a:xfrm>
            <a:off x="6371888" y="3412600"/>
            <a:ext cx="2543720" cy="276999"/>
          </a:xfrm>
          <a:prstGeom prst="rect">
            <a:avLst/>
          </a:prstGeom>
          <a:noFill/>
        </p:spPr>
        <p:txBody>
          <a:bodyPr wrap="square" rtlCol="0">
            <a:spAutoFit/>
          </a:bodyPr>
          <a:lstStyle>
            <a:defPPr>
              <a:defRPr lang="en-US"/>
            </a:defPPr>
            <a:lvl1pPr algn="ctr">
              <a:defRPr sz="1600" b="1">
                <a:solidFill>
                  <a:schemeClr val="tx1">
                    <a:lumMod val="65000"/>
                    <a:lumOff val="35000"/>
                  </a:schemeClr>
                </a:solidFill>
                <a:latin typeface="Arial" charset="0"/>
                <a:ea typeface="Arial" charset="0"/>
                <a:cs typeface="Arial"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lumMod val="65000"/>
                    <a:lumOff val="35000"/>
                  </a:prstClr>
                </a:solidFill>
                <a:effectLst/>
                <a:uLnTx/>
                <a:uFillTx/>
                <a:latin typeface="Arial" charset="0"/>
                <a:cs typeface="Arial" charset="0"/>
              </a:rPr>
              <a:t>IBM Food Trust digital solution</a:t>
            </a:r>
          </a:p>
        </p:txBody>
      </p:sp>
      <p:sp>
        <p:nvSpPr>
          <p:cNvPr id="60" name="TextBox 59"/>
          <p:cNvSpPr txBox="1"/>
          <p:nvPr/>
        </p:nvSpPr>
        <p:spPr>
          <a:xfrm>
            <a:off x="7115145" y="2226810"/>
            <a:ext cx="1443950" cy="71558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FFFF00"/>
                </a:solidFill>
                <a:effectLst/>
                <a:uLnTx/>
                <a:uFillTx/>
                <a:latin typeface="Arial" charset="0"/>
                <a:ea typeface="Arial" charset="0"/>
                <a:cs typeface="Arial" charset="0"/>
              </a:rPr>
              <a:t>  </a:t>
            </a:r>
            <a:r>
              <a:rPr kumimoji="0" lang="en-US" sz="1350" b="1" i="0" u="none" strike="noStrike" kern="1200" cap="none" spc="0" normalizeH="0" baseline="0" noProof="0" dirty="0">
                <a:ln>
                  <a:noFill/>
                </a:ln>
                <a:solidFill>
                  <a:prstClr val="black"/>
                </a:solidFill>
                <a:effectLst/>
                <a:uLnTx/>
                <a:uFillTx/>
                <a:latin typeface="Arial" charset="0"/>
                <a:ea typeface="Arial" charset="0"/>
                <a:cs typeface="Arial" charset="0"/>
              </a:rPr>
              <a:t>6 days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black"/>
                </a:solidFill>
                <a:effectLst/>
                <a:uLnTx/>
                <a:uFillTx/>
                <a:latin typeface="Arial" charset="0"/>
                <a:ea typeface="Arial" charset="0"/>
                <a:cs typeface="Arial" charset="0"/>
              </a:rPr>
              <a:t>18 hours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black"/>
                </a:solidFill>
                <a:effectLst/>
                <a:uLnTx/>
                <a:uFillTx/>
                <a:latin typeface="Arial" charset="0"/>
                <a:ea typeface="Arial" charset="0"/>
                <a:cs typeface="Arial" charset="0"/>
              </a:rPr>
              <a:t>26 minutes</a:t>
            </a:r>
          </a:p>
        </p:txBody>
      </p:sp>
      <p:sp>
        <p:nvSpPr>
          <p:cNvPr id="125" name="TextBox 124"/>
          <p:cNvSpPr txBox="1"/>
          <p:nvPr/>
        </p:nvSpPr>
        <p:spPr>
          <a:xfrm>
            <a:off x="6726252" y="3780074"/>
            <a:ext cx="1834991" cy="300082"/>
          </a:xfrm>
          <a:prstGeom prst="rect">
            <a:avLst/>
          </a:prstGeom>
          <a:noFill/>
        </p:spPr>
        <p:txBody>
          <a:bodyPr wrap="square" rtlCol="0">
            <a:spAutoFit/>
          </a:bodyPr>
          <a:lstStyle>
            <a:defPPr>
              <a:defRPr lang="en-US"/>
            </a:defPPr>
            <a:lvl1pPr algn="ctr">
              <a:defRPr sz="1600" b="1">
                <a:solidFill>
                  <a:schemeClr val="accent3">
                    <a:lumMod val="75000"/>
                  </a:schemeClr>
                </a:solidFill>
                <a:latin typeface="Arial" charset="0"/>
                <a:ea typeface="Arial" charset="0"/>
                <a:cs typeface="Arial"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00B050"/>
                </a:solidFill>
                <a:effectLst/>
                <a:uLnTx/>
                <a:uFillTx/>
                <a:latin typeface="Arial" charset="0"/>
                <a:cs typeface="Arial" charset="0"/>
              </a:rPr>
              <a:t>2.2 seconds</a:t>
            </a:r>
          </a:p>
        </p:txBody>
      </p:sp>
      <p:sp>
        <p:nvSpPr>
          <p:cNvPr id="126" name="TextBox 125"/>
          <p:cNvSpPr txBox="1"/>
          <p:nvPr/>
        </p:nvSpPr>
        <p:spPr>
          <a:xfrm>
            <a:off x="287700" y="1042216"/>
            <a:ext cx="2489986" cy="3231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500" b="1" i="1" u="none" strike="noStrike" kern="1200" cap="none" spc="0" normalizeH="0" baseline="0" noProof="0" dirty="0">
                <a:ln>
                  <a:noFill/>
                </a:ln>
                <a:solidFill>
                  <a:prstClr val="black">
                    <a:lumMod val="50000"/>
                    <a:lumOff val="50000"/>
                  </a:prstClr>
                </a:solidFill>
                <a:effectLst/>
                <a:uLnTx/>
                <a:uFillTx/>
                <a:latin typeface="Arial" charset="0"/>
                <a:ea typeface="Arial" charset="0"/>
                <a:cs typeface="Arial" charset="0"/>
              </a:rPr>
              <a:t>Pilot Test Case</a:t>
            </a:r>
          </a:p>
        </p:txBody>
      </p:sp>
      <p:sp>
        <p:nvSpPr>
          <p:cNvPr id="127" name="TextBox 126"/>
          <p:cNvSpPr txBox="1"/>
          <p:nvPr/>
        </p:nvSpPr>
        <p:spPr>
          <a:xfrm>
            <a:off x="3311298" y="884093"/>
            <a:ext cx="2489986" cy="3231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500" b="1" i="1" u="none" strike="noStrike" kern="1200" cap="none" spc="0" normalizeH="0" baseline="0" noProof="0">
                <a:ln>
                  <a:noFill/>
                </a:ln>
                <a:solidFill>
                  <a:prstClr val="black">
                    <a:lumMod val="50000"/>
                    <a:lumOff val="50000"/>
                  </a:prstClr>
                </a:solidFill>
                <a:effectLst/>
                <a:uLnTx/>
                <a:uFillTx/>
                <a:latin typeface="Arial" charset="0"/>
                <a:ea typeface="Arial" charset="0"/>
                <a:cs typeface="Arial" charset="0"/>
              </a:rPr>
              <a:t>Supply Chain</a:t>
            </a:r>
            <a:endParaRPr kumimoji="0" lang="en-US" sz="1500" b="1" i="1" u="none" strike="noStrike" kern="1200" cap="none" spc="0" normalizeH="0" baseline="0" noProof="0" dirty="0">
              <a:ln>
                <a:noFill/>
              </a:ln>
              <a:solidFill>
                <a:prstClr val="black">
                  <a:lumMod val="50000"/>
                  <a:lumOff val="50000"/>
                </a:prstClr>
              </a:solidFill>
              <a:effectLst/>
              <a:uLnTx/>
              <a:uFillTx/>
              <a:latin typeface="Arial" charset="0"/>
              <a:ea typeface="Arial" charset="0"/>
              <a:cs typeface="Arial" charset="0"/>
            </a:endParaRPr>
          </a:p>
        </p:txBody>
      </p:sp>
      <p:sp>
        <p:nvSpPr>
          <p:cNvPr id="128" name="TextBox 127"/>
          <p:cNvSpPr txBox="1"/>
          <p:nvPr/>
        </p:nvSpPr>
        <p:spPr>
          <a:xfrm>
            <a:off x="6387019" y="1042216"/>
            <a:ext cx="2489986" cy="3231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500" b="1" i="1" u="none" strike="noStrike" kern="1200" cap="none" spc="0" normalizeH="0" baseline="0" noProof="0" dirty="0">
                <a:ln>
                  <a:noFill/>
                </a:ln>
                <a:solidFill>
                  <a:prstClr val="black">
                    <a:lumMod val="50000"/>
                    <a:lumOff val="50000"/>
                  </a:prstClr>
                </a:solidFill>
                <a:effectLst/>
                <a:uLnTx/>
                <a:uFillTx/>
                <a:latin typeface="Arial" charset="0"/>
                <a:ea typeface="Arial" charset="0"/>
                <a:cs typeface="Arial" charset="0"/>
              </a:rPr>
              <a:t>Results</a:t>
            </a:r>
          </a:p>
        </p:txBody>
      </p:sp>
      <p:grpSp>
        <p:nvGrpSpPr>
          <p:cNvPr id="2075" name="Group 2074"/>
          <p:cNvGrpSpPr/>
          <p:nvPr/>
        </p:nvGrpSpPr>
        <p:grpSpPr>
          <a:xfrm>
            <a:off x="3186833" y="1517923"/>
            <a:ext cx="2794542" cy="3040205"/>
            <a:chOff x="5398707" y="272363"/>
            <a:chExt cx="4746016" cy="6112395"/>
          </a:xfrm>
        </p:grpSpPr>
        <p:pic>
          <p:nvPicPr>
            <p:cNvPr id="83" name="Picture 8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06884" y="1951366"/>
              <a:ext cx="1212003" cy="1138507"/>
            </a:xfrm>
            <a:prstGeom prst="rect">
              <a:avLst/>
            </a:prstGeom>
            <a:ln w="12700">
              <a:solidFill>
                <a:schemeClr val="tx2"/>
              </a:solidFill>
            </a:ln>
            <a:effectLst>
              <a:innerShdw blurRad="114300">
                <a:prstClr val="black"/>
              </a:innerShdw>
            </a:effectLst>
          </p:spPr>
        </p:pic>
        <p:pic>
          <p:nvPicPr>
            <p:cNvPr id="84" name="Picture 83"/>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432179" y="272372"/>
              <a:ext cx="1162667" cy="1151620"/>
            </a:xfrm>
            <a:prstGeom prst="rect">
              <a:avLst/>
            </a:prstGeom>
            <a:ln w="12700">
              <a:solidFill>
                <a:schemeClr val="tx2"/>
              </a:solidFill>
            </a:ln>
            <a:effectLst>
              <a:innerShdw blurRad="114300">
                <a:prstClr val="black"/>
              </a:innerShdw>
            </a:effectLst>
          </p:spPr>
        </p:pic>
        <p:pic>
          <p:nvPicPr>
            <p:cNvPr id="85" name="Picture 8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222335" y="272372"/>
              <a:ext cx="1136644" cy="1151620"/>
            </a:xfrm>
            <a:prstGeom prst="rect">
              <a:avLst/>
            </a:prstGeom>
            <a:ln w="12700">
              <a:solidFill>
                <a:schemeClr val="tx2"/>
              </a:solidFill>
            </a:ln>
            <a:effectLst>
              <a:innerShdw blurRad="114300">
                <a:prstClr val="black"/>
              </a:innerShdw>
            </a:effectLst>
          </p:spPr>
        </p:pic>
        <p:pic>
          <p:nvPicPr>
            <p:cNvPr id="86" name="Picture 85"/>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7222335" y="1951366"/>
              <a:ext cx="1136644" cy="1138507"/>
            </a:xfrm>
            <a:prstGeom prst="rect">
              <a:avLst/>
            </a:prstGeom>
            <a:noFill/>
            <a:ln w="12700">
              <a:solidFill>
                <a:schemeClr val="tx2"/>
              </a:solidFill>
              <a:miter lim="800000"/>
              <a:headEnd/>
              <a:tailEnd/>
            </a:ln>
            <a:effectLst>
              <a:innerShdw blurRad="114300">
                <a:prstClr val="black"/>
              </a:innerShdw>
            </a:effectLst>
            <a:extLst>
              <a:ext uri="{909E8E84-426E-40DD-AFC4-6F175D3DCCD1}">
                <a14:hiddenFill xmlns:a14="http://schemas.microsoft.com/office/drawing/2010/main">
                  <a:solidFill>
                    <a:schemeClr val="accent1"/>
                  </a:solidFill>
                </a14:hiddenFill>
              </a:ext>
            </a:extLst>
          </p:spPr>
        </p:pic>
        <p:pic>
          <p:nvPicPr>
            <p:cNvPr id="87" name="Picture 86"/>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8998930" y="1960840"/>
              <a:ext cx="1135793" cy="1138506"/>
            </a:xfrm>
            <a:prstGeom prst="rect">
              <a:avLst/>
            </a:prstGeom>
            <a:noFill/>
            <a:ln w="12700">
              <a:solidFill>
                <a:schemeClr val="tx2"/>
              </a:solidFill>
              <a:miter lim="800000"/>
              <a:headEnd/>
              <a:tailEnd/>
            </a:ln>
            <a:effectLst>
              <a:innerShdw blurRad="114300">
                <a:prstClr val="black"/>
              </a:innerShdw>
            </a:effectLst>
            <a:extLst>
              <a:ext uri="{909E8E84-426E-40DD-AFC4-6F175D3DCCD1}">
                <a14:hiddenFill xmlns:a14="http://schemas.microsoft.com/office/drawing/2010/main">
                  <a:solidFill>
                    <a:schemeClr val="accent1"/>
                  </a:solidFill>
                </a14:hiddenFill>
              </a:ext>
            </a:extLst>
          </p:spPr>
        </p:pic>
        <p:pic>
          <p:nvPicPr>
            <p:cNvPr id="88" name="Picture 87"/>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972434" y="272363"/>
              <a:ext cx="1138489" cy="1163865"/>
            </a:xfrm>
            <a:prstGeom prst="rect">
              <a:avLst/>
            </a:prstGeom>
            <a:ln w="12700">
              <a:solidFill>
                <a:schemeClr val="tx2"/>
              </a:solidFill>
            </a:ln>
            <a:effectLst>
              <a:innerShdw blurRad="114300">
                <a:prstClr val="black"/>
              </a:innerShdw>
            </a:effectLst>
          </p:spPr>
        </p:pic>
        <p:pic>
          <p:nvPicPr>
            <p:cNvPr id="89" name="Picture 88"/>
            <p:cNvPicPr>
              <a:picLocks noChangeAspect="1"/>
            </p:cNvPicPr>
            <p:nvPr/>
          </p:nvPicPr>
          <p:blipFill rotWithShape="1">
            <a:blip r:embed="rId9" cstate="print">
              <a:extLst>
                <a:ext uri="{28A0092B-C50C-407E-A947-70E740481C1C}">
                  <a14:useLocalDpi xmlns:a14="http://schemas.microsoft.com/office/drawing/2010/main"/>
                </a:ext>
              </a:extLst>
            </a:blip>
            <a:srcRect b="-2773"/>
            <a:stretch/>
          </p:blipFill>
          <p:spPr>
            <a:xfrm>
              <a:off x="5419140" y="3708929"/>
              <a:ext cx="1187373" cy="1138506"/>
            </a:xfrm>
            <a:prstGeom prst="rect">
              <a:avLst/>
            </a:prstGeom>
            <a:ln w="12700">
              <a:solidFill>
                <a:schemeClr val="tx2"/>
              </a:solidFill>
            </a:ln>
            <a:effectLst>
              <a:innerShdw blurRad="114300">
                <a:prstClr val="black"/>
              </a:innerShdw>
            </a:effectLst>
          </p:spPr>
        </p:pic>
        <p:pic>
          <p:nvPicPr>
            <p:cNvPr id="90" name="Picture 2" descr="C:\Users\m0kruse\AppData\Local\Microsoft\Windows\Temporary Internet Files\Content.IE5\44OCAKPE\walmart-truckclose-up-side-view_129821854433586541[1].jpg"/>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a:stretch/>
          </p:blipFill>
          <p:spPr bwMode="auto">
            <a:xfrm>
              <a:off x="7215252" y="3713356"/>
              <a:ext cx="1148193" cy="1079041"/>
            </a:xfrm>
            <a:prstGeom prst="rect">
              <a:avLst/>
            </a:prstGeom>
            <a:solidFill>
              <a:srgbClr val="FFFFFF">
                <a:shade val="85000"/>
              </a:srgbClr>
            </a:solidFill>
            <a:ln w="12700" cap="sq">
              <a:solidFill>
                <a:schemeClr val="tx2"/>
              </a:solidFill>
              <a:miter lim="800000"/>
            </a:ln>
            <a:effectLst>
              <a:innerShdw blurRad="114300">
                <a:prstClr val="black"/>
              </a:innerShdw>
            </a:effectLst>
            <a:scene3d>
              <a:camera prst="orthographicFront"/>
              <a:lightRig rig="twoPt" dir="t">
                <a:rot lat="0" lon="0" rev="7200000"/>
              </a:lightRig>
            </a:scene3d>
            <a:sp3d>
              <a:bevelT w="25400" h="19050"/>
              <a:contourClr>
                <a:srgbClr val="FFFFFF"/>
              </a:contourClr>
            </a:sp3d>
            <a:extLst/>
          </p:spPr>
        </p:pic>
        <p:pic>
          <p:nvPicPr>
            <p:cNvPr id="91" name="Picture 90"/>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9019360" y="3752335"/>
              <a:ext cx="1125363" cy="1068129"/>
            </a:xfrm>
            <a:prstGeom prst="rect">
              <a:avLst/>
            </a:prstGeom>
            <a:ln w="12700">
              <a:solidFill>
                <a:schemeClr val="tx2"/>
              </a:solidFill>
            </a:ln>
            <a:effectLst>
              <a:innerShdw blurRad="114300">
                <a:prstClr val="black"/>
              </a:innerShdw>
            </a:effectLst>
          </p:spPr>
        </p:pic>
        <p:pic>
          <p:nvPicPr>
            <p:cNvPr id="92" name="Picture 91"/>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9011879" y="5302468"/>
              <a:ext cx="1097716" cy="1082290"/>
            </a:xfrm>
            <a:prstGeom prst="rect">
              <a:avLst/>
            </a:prstGeom>
            <a:ln w="12700">
              <a:solidFill>
                <a:schemeClr val="tx2"/>
              </a:solidFill>
            </a:ln>
            <a:effectLst>
              <a:innerShdw blurRad="114300">
                <a:prstClr val="black"/>
              </a:innerShdw>
            </a:effectLst>
          </p:spPr>
        </p:pic>
        <p:pic>
          <p:nvPicPr>
            <p:cNvPr id="93" name="Picture 12" descr="N:\Frank Yiannas\Traceability\Thanksgiving_Meal_Holiday_2010.jpg"/>
            <p:cNvPicPr>
              <a:picLocks noChangeAspect="1" noChangeArrowheads="1"/>
            </p:cNvPicPr>
            <p:nvPr/>
          </p:nvPicPr>
          <p:blipFill rotWithShape="1">
            <a:blip r:embed="rId13" cstate="screen">
              <a:extLst>
                <a:ext uri="{28A0092B-C50C-407E-A947-70E740481C1C}">
                  <a14:useLocalDpi xmlns:a14="http://schemas.microsoft.com/office/drawing/2010/main"/>
                </a:ext>
              </a:extLst>
            </a:blip>
            <a:srcRect/>
            <a:stretch/>
          </p:blipFill>
          <p:spPr bwMode="auto">
            <a:xfrm>
              <a:off x="5398707" y="5302491"/>
              <a:ext cx="1187373" cy="1068130"/>
            </a:xfrm>
            <a:prstGeom prst="rect">
              <a:avLst/>
            </a:prstGeom>
            <a:solidFill>
              <a:srgbClr val="FFFFFF">
                <a:shade val="85000"/>
              </a:srgbClr>
            </a:solidFill>
            <a:ln w="12700">
              <a:solidFill>
                <a:schemeClr val="tx2"/>
              </a:solidFill>
            </a:ln>
            <a:effectLst>
              <a:innerShdw blurRad="114300">
                <a:prstClr val="black"/>
              </a:innerShdw>
            </a:effectLst>
            <a:extLst/>
          </p:spPr>
        </p:pic>
        <p:pic>
          <p:nvPicPr>
            <p:cNvPr id="94" name="Picture 11"/>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7215251" y="5302491"/>
              <a:ext cx="1144790" cy="1068130"/>
            </a:xfrm>
            <a:prstGeom prst="rect">
              <a:avLst/>
            </a:prstGeom>
            <a:noFill/>
            <a:ln w="12700">
              <a:solidFill>
                <a:schemeClr val="tx2"/>
              </a:solidFill>
              <a:miter lim="800000"/>
              <a:headEnd/>
              <a:tailEnd/>
            </a:ln>
            <a:effectLst>
              <a:innerShdw blurRad="114300">
                <a:prstClr val="black"/>
              </a:innerShdw>
            </a:effectLst>
            <a:extLst>
              <a:ext uri="{909E8E84-426E-40DD-AFC4-6F175D3DCCD1}">
                <a14:hiddenFill xmlns:a14="http://schemas.microsoft.com/office/drawing/2010/main">
                  <a:solidFill>
                    <a:schemeClr val="accent1"/>
                  </a:solidFill>
                </a14:hiddenFill>
              </a:ext>
            </a:extLst>
          </p:spPr>
        </p:pic>
      </p:grpSp>
      <p:cxnSp>
        <p:nvCxnSpPr>
          <p:cNvPr id="4" name="Straight Connector 3"/>
          <p:cNvCxnSpPr/>
          <p:nvPr/>
        </p:nvCxnSpPr>
        <p:spPr>
          <a:xfrm flipH="1">
            <a:off x="6597263" y="3131695"/>
            <a:ext cx="2069432" cy="0"/>
          </a:xfrm>
          <a:prstGeom prst="line">
            <a:avLst/>
          </a:prstGeom>
          <a:ln w="952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52" name="Text Placeholder 1"/>
          <p:cNvSpPr>
            <a:spLocks noGrp="1"/>
          </p:cNvSpPr>
          <p:nvPr>
            <p:ph type="body" sz="quarter" idx="13"/>
          </p:nvPr>
        </p:nvSpPr>
        <p:spPr>
          <a:xfrm>
            <a:off x="125730" y="144465"/>
            <a:ext cx="8399894" cy="1011698"/>
          </a:xfrm>
        </p:spPr>
        <p:txBody>
          <a:bodyPr>
            <a:normAutofit/>
          </a:bodyPr>
          <a:lstStyle/>
          <a:p>
            <a:r>
              <a:rPr lang="en-US" dirty="0"/>
              <a:t>The effectiveness of the IBM Food Trust solution was demonstrated with a Walmart mango pilot</a:t>
            </a:r>
          </a:p>
        </p:txBody>
      </p:sp>
    </p:spTree>
    <p:extLst>
      <p:ext uri="{BB962C8B-B14F-4D97-AF65-F5344CB8AC3E}">
        <p14:creationId xmlns:p14="http://schemas.microsoft.com/office/powerpoint/2010/main" val="2300560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CBD4A7-B81A-B446-86B8-971C99CD8200}"/>
              </a:ext>
            </a:extLst>
          </p:cNvPr>
          <p:cNvSpPr>
            <a:spLocks noGrp="1"/>
          </p:cNvSpPr>
          <p:nvPr>
            <p:ph type="body" sz="quarter" idx="13"/>
          </p:nvPr>
        </p:nvSpPr>
        <p:spPr>
          <a:xfrm>
            <a:off x="125730" y="165484"/>
            <a:ext cx="7768590" cy="485866"/>
          </a:xfrm>
        </p:spPr>
        <p:txBody>
          <a:bodyPr>
            <a:normAutofit/>
          </a:bodyPr>
          <a:lstStyle/>
          <a:p>
            <a:r>
              <a:rPr lang="en-US" dirty="0"/>
              <a:t>Where are we on our journey?</a:t>
            </a:r>
          </a:p>
        </p:txBody>
      </p:sp>
      <p:pic>
        <p:nvPicPr>
          <p:cNvPr id="4" name="Picture 2" descr="Image result for mango">
            <a:extLst>
              <a:ext uri="{FF2B5EF4-FFF2-40B4-BE49-F238E27FC236}">
                <a16:creationId xmlns:a16="http://schemas.microsoft.com/office/drawing/2014/main" id="{DC469A4C-E446-004A-A55C-4C34F69F2C77}"/>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602940" y="3639047"/>
            <a:ext cx="773052" cy="7624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porc">
            <a:extLst>
              <a:ext uri="{FF2B5EF4-FFF2-40B4-BE49-F238E27FC236}">
                <a16:creationId xmlns:a16="http://schemas.microsoft.com/office/drawing/2014/main" id="{F96EEB86-822B-F74A-A494-25DAA1FB5FC7}"/>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345588" y="2211187"/>
            <a:ext cx="1245960" cy="9962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F643C3F-8729-6147-BA88-F3A4C797B16A}"/>
              </a:ext>
            </a:extLst>
          </p:cNvPr>
          <p:cNvSpPr txBox="1"/>
          <p:nvPr/>
        </p:nvSpPr>
        <p:spPr>
          <a:xfrm>
            <a:off x="207648" y="2287742"/>
            <a:ext cx="1207605" cy="80021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45"/>
              </a:spcBef>
              <a:spcAft>
                <a:spcPts val="0"/>
              </a:spcAft>
              <a:buClr>
                <a:prstClr val="black"/>
              </a:buClr>
              <a:buSzTx/>
              <a:buFontTx/>
              <a:buNone/>
              <a:tabLst/>
              <a:defRPr/>
            </a:pPr>
            <a:r>
              <a:rPr kumimoji="0" lang="en-US" b="1" i="0" u="none" strike="noStrike" kern="1200" cap="none" spc="0" normalizeH="0" baseline="0" noProof="0" dirty="0">
                <a:ln>
                  <a:noFill/>
                </a:ln>
                <a:solidFill>
                  <a:schemeClr val="tx1">
                    <a:lumMod val="50000"/>
                    <a:lumOff val="50000"/>
                  </a:schemeClr>
                </a:solidFill>
                <a:effectLst/>
                <a:uLnTx/>
                <a:uFillTx/>
                <a:latin typeface="Helvetica Neue"/>
                <a:ea typeface="+mn-ea"/>
                <a:cs typeface="Calibri" panose="020F0502020204030204" pitchFamily="34" charset="0"/>
              </a:rPr>
              <a:t>Pork</a:t>
            </a:r>
          </a:p>
          <a:p>
            <a:pPr marL="0" marR="0" lvl="0" indent="0" algn="ctr" defTabSz="457200" rtl="0" eaLnBrk="1" fontAlgn="auto" latinLnBrk="0" hangingPunct="1">
              <a:lnSpc>
                <a:spcPct val="100000"/>
              </a:lnSpc>
              <a:spcBef>
                <a:spcPts val="45"/>
              </a:spcBef>
              <a:spcAft>
                <a:spcPts val="0"/>
              </a:spcAft>
              <a:buClr>
                <a:prstClr val="black"/>
              </a:buClr>
              <a:buSzTx/>
              <a:buFontTx/>
              <a:buNone/>
              <a:tabLst/>
              <a:defRPr/>
            </a:pPr>
            <a:r>
              <a:rPr kumimoji="0" lang="en-US" sz="1400" b="0" i="0" u="none" strike="noStrike" kern="1200" cap="none" spc="0" normalizeH="0" baseline="0" noProof="0" dirty="0">
                <a:ln>
                  <a:noFill/>
                </a:ln>
                <a:solidFill>
                  <a:prstClr val="black"/>
                </a:solidFill>
                <a:effectLst/>
                <a:uLnTx/>
                <a:uFillTx/>
                <a:latin typeface="Helvetica Neue"/>
                <a:ea typeface="+mn-ea"/>
                <a:cs typeface="Calibri" panose="020F0502020204030204" pitchFamily="34" charset="0"/>
              </a:rPr>
              <a:t>Traceability</a:t>
            </a:r>
            <a:r>
              <a:rPr kumimoji="0" lang="en-US" sz="1400" b="0" i="0" u="none" strike="noStrike" kern="1200" cap="none" spc="0" normalizeH="0" noProof="0" dirty="0">
                <a:ln>
                  <a:noFill/>
                </a:ln>
                <a:solidFill>
                  <a:prstClr val="black"/>
                </a:solidFill>
                <a:effectLst/>
                <a:uLnTx/>
                <a:uFillTx/>
                <a:latin typeface="Helvetica Neue"/>
                <a:ea typeface="+mn-ea"/>
                <a:cs typeface="Calibri" panose="020F0502020204030204" pitchFamily="34" charset="0"/>
              </a:rPr>
              <a:t> /</a:t>
            </a:r>
            <a:r>
              <a:rPr kumimoji="0" lang="en-US" sz="1400" b="0" i="0" u="none" strike="noStrike" kern="1200" cap="none" spc="0" normalizeH="0" baseline="0" noProof="0" dirty="0">
                <a:ln>
                  <a:noFill/>
                </a:ln>
                <a:solidFill>
                  <a:prstClr val="black"/>
                </a:solidFill>
                <a:effectLst/>
                <a:uLnTx/>
                <a:uFillTx/>
                <a:latin typeface="Helvetica Neue"/>
                <a:ea typeface="+mn-ea"/>
                <a:cs typeface="Calibri" panose="020F0502020204030204" pitchFamily="34" charset="0"/>
              </a:rPr>
              <a:t> safety</a:t>
            </a:r>
          </a:p>
        </p:txBody>
      </p:sp>
      <p:sp>
        <p:nvSpPr>
          <p:cNvPr id="7" name="TextBox 6">
            <a:extLst>
              <a:ext uri="{FF2B5EF4-FFF2-40B4-BE49-F238E27FC236}">
                <a16:creationId xmlns:a16="http://schemas.microsoft.com/office/drawing/2014/main" id="{B8DFA2F5-06E3-7445-B8D9-377A0D7FD32B}"/>
              </a:ext>
            </a:extLst>
          </p:cNvPr>
          <p:cNvSpPr txBox="1"/>
          <p:nvPr/>
        </p:nvSpPr>
        <p:spPr>
          <a:xfrm>
            <a:off x="218811" y="3601326"/>
            <a:ext cx="1265567" cy="80021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45"/>
              </a:spcBef>
              <a:spcAft>
                <a:spcPts val="0"/>
              </a:spcAft>
              <a:buClr>
                <a:prstClr val="black"/>
              </a:buClr>
              <a:buSzTx/>
              <a:buFontTx/>
              <a:buNone/>
              <a:tabLst/>
              <a:defRPr/>
            </a:pPr>
            <a:r>
              <a:rPr kumimoji="0" lang="en-US" sz="1800" b="1" i="0" u="none" strike="noStrike" kern="1200" cap="none" spc="0" normalizeH="0" baseline="0" noProof="0" dirty="0">
                <a:ln>
                  <a:noFill/>
                </a:ln>
                <a:solidFill>
                  <a:schemeClr val="tx1">
                    <a:lumMod val="50000"/>
                    <a:lumOff val="50000"/>
                  </a:schemeClr>
                </a:solidFill>
                <a:effectLst/>
                <a:uLnTx/>
                <a:uFillTx/>
                <a:latin typeface="Helvetica Neue"/>
                <a:ea typeface="+mn-ea"/>
                <a:cs typeface="Calibri" panose="020F0502020204030204" pitchFamily="34" charset="0"/>
              </a:rPr>
              <a:t>Mango</a:t>
            </a:r>
          </a:p>
          <a:p>
            <a:pPr marL="0" marR="0" lvl="0" indent="0" algn="ctr" defTabSz="457200" rtl="0" eaLnBrk="1" fontAlgn="auto" latinLnBrk="0" hangingPunct="1">
              <a:lnSpc>
                <a:spcPct val="100000"/>
              </a:lnSpc>
              <a:spcBef>
                <a:spcPts val="45"/>
              </a:spcBef>
              <a:spcAft>
                <a:spcPts val="0"/>
              </a:spcAft>
              <a:buClr>
                <a:prstClr val="black"/>
              </a:buClr>
              <a:buSzTx/>
              <a:buFontTx/>
              <a:buNone/>
              <a:tabLst/>
              <a:defRPr/>
            </a:pPr>
            <a:r>
              <a:rPr kumimoji="0" lang="en-US" sz="1400" b="0" i="0" u="none" strike="noStrike" kern="1200" cap="none" spc="0" normalizeH="0" baseline="0" noProof="0" dirty="0">
                <a:ln>
                  <a:noFill/>
                </a:ln>
                <a:solidFill>
                  <a:prstClr val="black"/>
                </a:solidFill>
                <a:effectLst/>
                <a:uLnTx/>
                <a:uFillTx/>
                <a:latin typeface="Helvetica Neue"/>
                <a:ea typeface="+mn-ea"/>
                <a:cs typeface="Calibri" panose="020F0502020204030204" pitchFamily="34" charset="0"/>
              </a:rPr>
              <a:t>Traceability / global trade</a:t>
            </a:r>
          </a:p>
        </p:txBody>
      </p:sp>
      <p:pic>
        <p:nvPicPr>
          <p:cNvPr id="2050" name="Picture 2" descr="Walmart logo.svg">
            <a:extLst>
              <a:ext uri="{FF2B5EF4-FFF2-40B4-BE49-F238E27FC236}">
                <a16:creationId xmlns:a16="http://schemas.microsoft.com/office/drawing/2014/main" id="{115913FA-71A6-2C4C-8B4E-0BDE6F9134F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83775" y="1370544"/>
            <a:ext cx="1514439" cy="37861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rrent Kroger logo.svg">
            <a:extLst>
              <a:ext uri="{FF2B5EF4-FFF2-40B4-BE49-F238E27FC236}">
                <a16:creationId xmlns:a16="http://schemas.microsoft.com/office/drawing/2014/main" id="{3F579749-6B59-5B40-A23A-CAAA84AFE75C}"/>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151559" y="2997564"/>
            <a:ext cx="635603" cy="52373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yson foods logo17.png">
            <a:extLst>
              <a:ext uri="{FF2B5EF4-FFF2-40B4-BE49-F238E27FC236}">
                <a16:creationId xmlns:a16="http://schemas.microsoft.com/office/drawing/2014/main" id="{9145C84A-FF02-8D47-9ECE-24E4C07785D3}"/>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224726" y="3493988"/>
            <a:ext cx="619589" cy="59287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Dole Logo.svg">
            <a:extLst>
              <a:ext uri="{FF2B5EF4-FFF2-40B4-BE49-F238E27FC236}">
                <a16:creationId xmlns:a16="http://schemas.microsoft.com/office/drawing/2014/main" id="{C27F7D9D-1DE5-AE42-BF05-9E39250DC3B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155206" y="2324638"/>
            <a:ext cx="729208" cy="37526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McLane logo.gif">
            <a:extLst>
              <a:ext uri="{FF2B5EF4-FFF2-40B4-BE49-F238E27FC236}">
                <a16:creationId xmlns:a16="http://schemas.microsoft.com/office/drawing/2014/main" id="{BAAA3AAE-7C13-F94B-825E-5244FAB70F24}"/>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250633" y="2947609"/>
            <a:ext cx="896452" cy="45719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Nestlé.svg">
            <a:extLst>
              <a:ext uri="{FF2B5EF4-FFF2-40B4-BE49-F238E27FC236}">
                <a16:creationId xmlns:a16="http://schemas.microsoft.com/office/drawing/2014/main" id="{606466C5-ECD4-E74A-AFC6-7A2FB62B6C72}"/>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3680517" y="3660007"/>
            <a:ext cx="1140988" cy="327083"/>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MCC Primary-Logo.jpg">
            <a:extLst>
              <a:ext uri="{FF2B5EF4-FFF2-40B4-BE49-F238E27FC236}">
                <a16:creationId xmlns:a16="http://schemas.microsoft.com/office/drawing/2014/main" id="{8E78CDAA-EB2B-3648-9C0E-6C0730B3552A}"/>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4359424" y="3038568"/>
            <a:ext cx="466028" cy="400618"/>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Image result">
            <a:extLst>
              <a:ext uri="{FF2B5EF4-FFF2-40B4-BE49-F238E27FC236}">
                <a16:creationId xmlns:a16="http://schemas.microsoft.com/office/drawing/2014/main" id="{731BEB61-4F7A-3848-A5B6-B584094EA037}"/>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5465114" y="2287742"/>
            <a:ext cx="588020" cy="58802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The current Unilever logo used since 2004.">
            <a:extLst>
              <a:ext uri="{FF2B5EF4-FFF2-40B4-BE49-F238E27FC236}">
                <a16:creationId xmlns:a16="http://schemas.microsoft.com/office/drawing/2014/main" id="{3F30E553-F5B1-5D40-8FF3-45F877F66F46}"/>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310525" y="4023364"/>
            <a:ext cx="493014" cy="54685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2954496-31DD-D640-A8EE-192B9DB2AD31}"/>
              </a:ext>
            </a:extLst>
          </p:cNvPr>
          <p:cNvSpPr txBox="1"/>
          <p:nvPr/>
        </p:nvSpPr>
        <p:spPr>
          <a:xfrm>
            <a:off x="6421940" y="1301039"/>
            <a:ext cx="2581966" cy="6924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chemeClr val="tx1">
                    <a:lumMod val="65000"/>
                    <a:lumOff val="35000"/>
                  </a:schemeClr>
                </a:solidFill>
                <a:effectLst/>
                <a:uLnTx/>
                <a:uFillTx/>
                <a:latin typeface="Arial"/>
                <a:ea typeface="+mn-ea"/>
                <a:cs typeface="+mn-cs"/>
              </a:rPr>
              <a:t>Onboarding agriculture, ingredient suppliers, retailers, CPGs, QSRs and others</a:t>
            </a:r>
          </a:p>
        </p:txBody>
      </p:sp>
      <p:sp>
        <p:nvSpPr>
          <p:cNvPr id="3" name="Rectangle 2"/>
          <p:cNvSpPr/>
          <p:nvPr/>
        </p:nvSpPr>
        <p:spPr>
          <a:xfrm>
            <a:off x="248556" y="2062704"/>
            <a:ext cx="2522152" cy="2593379"/>
          </a:xfrm>
          <a:prstGeom prst="rect">
            <a:avLst/>
          </a:prstGeom>
          <a:noFill/>
          <a:ln>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322712" y="1003162"/>
            <a:ext cx="8474149" cy="0"/>
          </a:xfrm>
          <a:prstGeom prst="line">
            <a:avLst/>
          </a:prstGeom>
          <a:ln w="12700">
            <a:solidFill>
              <a:schemeClr val="bg1">
                <a:lumMod val="50000"/>
              </a:schemeClr>
            </a:solidFill>
            <a:headEnd type="diamond"/>
            <a:tailEnd type="triangle"/>
          </a:ln>
        </p:spPr>
        <p:style>
          <a:lnRef idx="1">
            <a:schemeClr val="accent6"/>
          </a:lnRef>
          <a:fillRef idx="0">
            <a:schemeClr val="accent6"/>
          </a:fillRef>
          <a:effectRef idx="0">
            <a:schemeClr val="accent6"/>
          </a:effectRef>
          <a:fontRef idx="minor">
            <a:schemeClr val="tx1"/>
          </a:fontRef>
        </p:style>
      </p:cxnSp>
      <p:sp>
        <p:nvSpPr>
          <p:cNvPr id="13" name="TextBox 12"/>
          <p:cNvSpPr txBox="1"/>
          <p:nvPr/>
        </p:nvSpPr>
        <p:spPr>
          <a:xfrm>
            <a:off x="2957566" y="667644"/>
            <a:ext cx="582211" cy="307777"/>
          </a:xfrm>
          <a:prstGeom prst="rect">
            <a:avLst/>
          </a:prstGeom>
          <a:noFill/>
        </p:spPr>
        <p:txBody>
          <a:bodyPr wrap="none" rtlCol="0">
            <a:spAutoFit/>
          </a:bodyPr>
          <a:lstStyle/>
          <a:p>
            <a:r>
              <a:rPr lang="en-US" sz="1400" i="1" dirty="0">
                <a:solidFill>
                  <a:schemeClr val="bg1">
                    <a:lumMod val="50000"/>
                  </a:schemeClr>
                </a:solidFill>
              </a:rPr>
              <a:t>2017</a:t>
            </a:r>
          </a:p>
        </p:txBody>
      </p:sp>
      <p:sp>
        <p:nvSpPr>
          <p:cNvPr id="27" name="TextBox 26"/>
          <p:cNvSpPr txBox="1"/>
          <p:nvPr/>
        </p:nvSpPr>
        <p:spPr>
          <a:xfrm>
            <a:off x="6034403" y="673367"/>
            <a:ext cx="582211" cy="307777"/>
          </a:xfrm>
          <a:prstGeom prst="rect">
            <a:avLst/>
          </a:prstGeom>
          <a:noFill/>
        </p:spPr>
        <p:txBody>
          <a:bodyPr wrap="none" rtlCol="0">
            <a:spAutoFit/>
          </a:bodyPr>
          <a:lstStyle/>
          <a:p>
            <a:r>
              <a:rPr lang="en-US" sz="1400" i="1" dirty="0">
                <a:solidFill>
                  <a:schemeClr val="bg1">
                    <a:lumMod val="50000"/>
                  </a:schemeClr>
                </a:solidFill>
              </a:rPr>
              <a:t>2018</a:t>
            </a:r>
          </a:p>
        </p:txBody>
      </p:sp>
      <p:sp>
        <p:nvSpPr>
          <p:cNvPr id="15" name="Oval 14"/>
          <p:cNvSpPr/>
          <p:nvPr/>
        </p:nvSpPr>
        <p:spPr>
          <a:xfrm>
            <a:off x="1479051" y="939364"/>
            <a:ext cx="123889" cy="123889"/>
          </a:xfrm>
          <a:prstGeom prst="ellipse">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p:cNvCxnSpPr>
            <a:stCxn id="15" idx="4"/>
          </p:cNvCxnSpPr>
          <p:nvPr/>
        </p:nvCxnSpPr>
        <p:spPr>
          <a:xfrm>
            <a:off x="1540996" y="1063253"/>
            <a:ext cx="0" cy="212654"/>
          </a:xfrm>
          <a:prstGeom prst="line">
            <a:avLst/>
          </a:prstGeom>
          <a:ln w="19050">
            <a:solidFill>
              <a:srgbClr val="7030A0"/>
            </a:solidFill>
          </a:ln>
        </p:spPr>
        <p:style>
          <a:lnRef idx="1">
            <a:schemeClr val="accent6"/>
          </a:lnRef>
          <a:fillRef idx="0">
            <a:schemeClr val="accent6"/>
          </a:fillRef>
          <a:effectRef idx="0">
            <a:schemeClr val="accent6"/>
          </a:effectRef>
          <a:fontRef idx="minor">
            <a:schemeClr val="tx1"/>
          </a:fontRef>
        </p:style>
      </p:cxnSp>
      <p:sp>
        <p:nvSpPr>
          <p:cNvPr id="35" name="Rectangle 34"/>
          <p:cNvSpPr/>
          <p:nvPr/>
        </p:nvSpPr>
        <p:spPr>
          <a:xfrm>
            <a:off x="2988060" y="2052082"/>
            <a:ext cx="3285147" cy="2603579"/>
          </a:xfrm>
          <a:prstGeom prst="rect">
            <a:avLst/>
          </a:prstGeom>
          <a:noFill/>
          <a:ln>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573197" y="942147"/>
            <a:ext cx="123889" cy="123889"/>
          </a:xfrm>
          <a:prstGeom prst="ellipse">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 name="Straight Connector 36"/>
          <p:cNvCxnSpPr/>
          <p:nvPr/>
        </p:nvCxnSpPr>
        <p:spPr>
          <a:xfrm>
            <a:off x="4635142" y="1066036"/>
            <a:ext cx="0" cy="212654"/>
          </a:xfrm>
          <a:prstGeom prst="line">
            <a:avLst/>
          </a:prstGeom>
          <a:ln w="19050">
            <a:solidFill>
              <a:srgbClr val="7030A0"/>
            </a:solidFill>
          </a:ln>
        </p:spPr>
        <p:style>
          <a:lnRef idx="1">
            <a:schemeClr val="accent6"/>
          </a:lnRef>
          <a:fillRef idx="0">
            <a:schemeClr val="accent6"/>
          </a:fillRef>
          <a:effectRef idx="0">
            <a:schemeClr val="accent6"/>
          </a:effectRef>
          <a:fontRef idx="minor">
            <a:schemeClr val="tx1"/>
          </a:fontRef>
        </p:style>
      </p:cxnSp>
      <p:sp>
        <p:nvSpPr>
          <p:cNvPr id="39" name="Oval 38"/>
          <p:cNvSpPr/>
          <p:nvPr/>
        </p:nvSpPr>
        <p:spPr>
          <a:xfrm>
            <a:off x="7648755" y="939364"/>
            <a:ext cx="123889" cy="123889"/>
          </a:xfrm>
          <a:prstGeom prst="ellipse">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Connector 39"/>
          <p:cNvCxnSpPr/>
          <p:nvPr/>
        </p:nvCxnSpPr>
        <p:spPr>
          <a:xfrm>
            <a:off x="7710700" y="1063253"/>
            <a:ext cx="0" cy="212654"/>
          </a:xfrm>
          <a:prstGeom prst="line">
            <a:avLst/>
          </a:prstGeom>
          <a:ln w="19050">
            <a:solidFill>
              <a:srgbClr val="7030A0"/>
            </a:solidFill>
          </a:ln>
        </p:spPr>
        <p:style>
          <a:lnRef idx="1">
            <a:schemeClr val="accent6"/>
          </a:lnRef>
          <a:fillRef idx="0">
            <a:schemeClr val="accent6"/>
          </a:fillRef>
          <a:effectRef idx="0">
            <a:schemeClr val="accent6"/>
          </a:effectRef>
          <a:fontRef idx="minor">
            <a:schemeClr val="tx1"/>
          </a:fontRef>
        </p:style>
      </p:cxnSp>
      <p:sp>
        <p:nvSpPr>
          <p:cNvPr id="42" name="Rectangle 41"/>
          <p:cNvSpPr/>
          <p:nvPr/>
        </p:nvSpPr>
        <p:spPr>
          <a:xfrm>
            <a:off x="6511056" y="2052431"/>
            <a:ext cx="2399026" cy="2603246"/>
          </a:xfrm>
          <a:prstGeom prst="rect">
            <a:avLst/>
          </a:prstGeom>
          <a:noFill/>
          <a:ln>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6" name="Picture 8" descr="Driscoll's Logo.png">
            <a:extLst>
              <a:ext uri="{FF2B5EF4-FFF2-40B4-BE49-F238E27FC236}">
                <a16:creationId xmlns:a16="http://schemas.microsoft.com/office/drawing/2014/main" id="{6B91FAEE-4AE9-D945-A510-4E259F36EF27}"/>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4051560" y="2367582"/>
            <a:ext cx="1158146" cy="354883"/>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22954496-31DD-D640-A8EE-192B9DB2AD31}"/>
              </a:ext>
            </a:extLst>
          </p:cNvPr>
          <p:cNvSpPr txBox="1"/>
          <p:nvPr/>
        </p:nvSpPr>
        <p:spPr>
          <a:xfrm>
            <a:off x="3132841" y="1307827"/>
            <a:ext cx="3014244" cy="6924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chemeClr val="tx1">
                    <a:lumMod val="65000"/>
                    <a:lumOff val="35000"/>
                  </a:schemeClr>
                </a:solidFill>
                <a:effectLst/>
                <a:uLnTx/>
                <a:uFillTx/>
                <a:latin typeface="Arial"/>
                <a:ea typeface="+mn-ea"/>
                <a:cs typeface="+mn-cs"/>
              </a:rPr>
              <a:t>Additional partners joined the</a:t>
            </a:r>
            <a:r>
              <a:rPr kumimoji="0" lang="en-US" sz="1300" b="0" i="0" u="none" strike="noStrike" kern="1200" cap="none" spc="0" normalizeH="0" noProof="0" dirty="0">
                <a:ln>
                  <a:noFill/>
                </a:ln>
                <a:solidFill>
                  <a:schemeClr val="tx1">
                    <a:lumMod val="65000"/>
                    <a:lumOff val="35000"/>
                  </a:schemeClr>
                </a:solidFill>
                <a:effectLst/>
                <a:uLnTx/>
                <a:uFillTx/>
                <a:latin typeface="Arial"/>
                <a:ea typeface="+mn-ea"/>
                <a:cs typeface="+mn-cs"/>
              </a:rPr>
              <a:t> IBM Food Trust™ network, with growing food data transactions</a:t>
            </a:r>
            <a:endParaRPr kumimoji="0" lang="en-US" sz="1300" b="0" i="0" u="none" strike="noStrike" kern="1200" cap="none" spc="0" normalizeH="0" baseline="0" noProof="0" dirty="0">
              <a:ln>
                <a:noFill/>
              </a:ln>
              <a:solidFill>
                <a:schemeClr val="tx1">
                  <a:lumMod val="65000"/>
                  <a:lumOff val="35000"/>
                </a:schemeClr>
              </a:solidFill>
              <a:effectLst/>
              <a:uLnTx/>
              <a:uFillTx/>
              <a:latin typeface="Arial"/>
              <a:ea typeface="+mn-ea"/>
              <a:cs typeface="+mn-cs"/>
            </a:endParaRPr>
          </a:p>
        </p:txBody>
      </p:sp>
      <p:sp>
        <p:nvSpPr>
          <p:cNvPr id="45" name="TextBox 44">
            <a:extLst>
              <a:ext uri="{FF2B5EF4-FFF2-40B4-BE49-F238E27FC236}">
                <a16:creationId xmlns:a16="http://schemas.microsoft.com/office/drawing/2014/main" id="{22954496-31DD-D640-A8EE-192B9DB2AD31}"/>
              </a:ext>
            </a:extLst>
          </p:cNvPr>
          <p:cNvSpPr txBox="1"/>
          <p:nvPr/>
        </p:nvSpPr>
        <p:spPr>
          <a:xfrm>
            <a:off x="338772" y="1708822"/>
            <a:ext cx="2347242" cy="29238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chemeClr val="tx1">
                    <a:lumMod val="65000"/>
                    <a:lumOff val="35000"/>
                  </a:schemeClr>
                </a:solidFill>
                <a:effectLst/>
                <a:uLnTx/>
                <a:uFillTx/>
                <a:latin typeface="Arial"/>
                <a:ea typeface="+mn-ea"/>
                <a:cs typeface="+mn-cs"/>
              </a:rPr>
              <a:t>conducts traceability</a:t>
            </a:r>
            <a:r>
              <a:rPr kumimoji="0" lang="en-US" sz="1300" b="0" i="0" u="none" strike="noStrike" kern="1200" cap="none" spc="0" normalizeH="0" noProof="0" dirty="0">
                <a:ln>
                  <a:noFill/>
                </a:ln>
                <a:solidFill>
                  <a:schemeClr val="tx1">
                    <a:lumMod val="65000"/>
                    <a:lumOff val="35000"/>
                  </a:schemeClr>
                </a:solidFill>
                <a:effectLst/>
                <a:uLnTx/>
                <a:uFillTx/>
                <a:latin typeface="Arial"/>
                <a:ea typeface="+mn-ea"/>
                <a:cs typeface="+mn-cs"/>
              </a:rPr>
              <a:t> </a:t>
            </a:r>
            <a:r>
              <a:rPr kumimoji="0" lang="en-US" sz="1300" b="0" i="0" u="none" strike="noStrike" kern="1200" cap="none" spc="0" normalizeH="0" baseline="0" noProof="0" dirty="0">
                <a:ln>
                  <a:noFill/>
                </a:ln>
                <a:solidFill>
                  <a:schemeClr val="tx1">
                    <a:lumMod val="65000"/>
                    <a:lumOff val="35000"/>
                  </a:schemeClr>
                </a:solidFill>
                <a:effectLst/>
                <a:uLnTx/>
                <a:uFillTx/>
                <a:latin typeface="Arial"/>
                <a:ea typeface="+mn-ea"/>
                <a:cs typeface="+mn-cs"/>
              </a:rPr>
              <a:t>pilots</a:t>
            </a:r>
          </a:p>
        </p:txBody>
      </p:sp>
      <p:pic>
        <p:nvPicPr>
          <p:cNvPr id="48" name="Picture 47"/>
          <p:cNvPicPr>
            <a:picLocks noChangeAspect="1"/>
          </p:cNvPicPr>
          <p:nvPr/>
        </p:nvPicPr>
        <p:blipFill>
          <a:blip r:embed="rId14"/>
          <a:stretch>
            <a:fillRect/>
          </a:stretch>
        </p:blipFill>
        <p:spPr>
          <a:xfrm>
            <a:off x="6616877" y="3429195"/>
            <a:ext cx="2190154" cy="1150930"/>
          </a:xfrm>
          <a:prstGeom prst="rect">
            <a:avLst/>
          </a:prstGeom>
        </p:spPr>
      </p:pic>
      <p:pic>
        <p:nvPicPr>
          <p:cNvPr id="49" name="Picture 48"/>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6616614" y="2169146"/>
            <a:ext cx="2187910" cy="1163435"/>
          </a:xfrm>
          <a:prstGeom prst="rect">
            <a:avLst/>
          </a:prstGeom>
        </p:spPr>
      </p:pic>
      <p:pic>
        <p:nvPicPr>
          <p:cNvPr id="43" name="Picture 2" descr="Walmart logo.svg">
            <a:extLst>
              <a:ext uri="{FF2B5EF4-FFF2-40B4-BE49-F238E27FC236}">
                <a16:creationId xmlns:a16="http://schemas.microsoft.com/office/drawing/2014/main" id="{115913FA-71A6-2C4C-8B4E-0BDE6F9134F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310275" y="4200523"/>
            <a:ext cx="1527079" cy="38177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2988059" y="2062704"/>
            <a:ext cx="3285147" cy="2592957"/>
          </a:xfrm>
          <a:prstGeom prst="rect">
            <a:avLst/>
          </a:prstGeom>
          <a:solidFill>
            <a:srgbClr val="6E4594">
              <a:alpha val="10000"/>
            </a:srgbClr>
          </a:solidFill>
          <a:ln>
            <a:solidFill>
              <a:srgbClr val="6E4594">
                <a:alpha val="2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110969" y="661980"/>
            <a:ext cx="582211" cy="307777"/>
          </a:xfrm>
          <a:prstGeom prst="rect">
            <a:avLst/>
          </a:prstGeom>
          <a:noFill/>
        </p:spPr>
        <p:txBody>
          <a:bodyPr wrap="none" rtlCol="0">
            <a:spAutoFit/>
          </a:bodyPr>
          <a:lstStyle/>
          <a:p>
            <a:r>
              <a:rPr lang="en-US" sz="1400" i="1" dirty="0">
                <a:solidFill>
                  <a:schemeClr val="bg1">
                    <a:lumMod val="50000"/>
                  </a:schemeClr>
                </a:solidFill>
              </a:rPr>
              <a:t>2016</a:t>
            </a:r>
          </a:p>
        </p:txBody>
      </p:sp>
    </p:spTree>
    <p:extLst>
      <p:ext uri="{BB962C8B-B14F-4D97-AF65-F5344CB8AC3E}">
        <p14:creationId xmlns:p14="http://schemas.microsoft.com/office/powerpoint/2010/main" val="15081103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1"/>
          <p:cNvSpPr>
            <a:spLocks noGrp="1"/>
          </p:cNvSpPr>
          <p:nvPr>
            <p:ph type="body" sz="quarter" idx="13"/>
          </p:nvPr>
        </p:nvSpPr>
        <p:spPr>
          <a:xfrm>
            <a:off x="125731" y="144466"/>
            <a:ext cx="8399894" cy="1011698"/>
          </a:xfrm>
        </p:spPr>
        <p:txBody>
          <a:bodyPr vert="horz" lIns="68580" tIns="34290" rIns="68580" bIns="34290" rtlCol="0">
            <a:normAutofit/>
          </a:bodyPr>
          <a:lstStyle/>
          <a:p>
            <a:r>
              <a:rPr lang="en-US" dirty="0"/>
              <a:t>The IBM Food Trust solution is a set of modules built for the industry</a:t>
            </a:r>
          </a:p>
        </p:txBody>
      </p:sp>
      <p:sp>
        <p:nvSpPr>
          <p:cNvPr id="3" name="Triangle 2"/>
          <p:cNvSpPr/>
          <p:nvPr/>
        </p:nvSpPr>
        <p:spPr>
          <a:xfrm rot="10800000">
            <a:off x="3289301" y="1139148"/>
            <a:ext cx="2408064" cy="1027555"/>
          </a:xfrm>
          <a:prstGeom prst="triangle">
            <a:avLst/>
          </a:prstGeom>
          <a:solidFill>
            <a:srgbClr val="7030A0">
              <a:alpha val="18000"/>
            </a:srgbClr>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1" name="Pentagon 40"/>
          <p:cNvSpPr/>
          <p:nvPr/>
        </p:nvSpPr>
        <p:spPr>
          <a:xfrm flipH="1">
            <a:off x="5012046" y="1141654"/>
            <a:ext cx="3346960" cy="1556231"/>
          </a:xfrm>
          <a:prstGeom prst="homePlate">
            <a:avLst>
              <a:gd name="adj" fmla="val 56528"/>
            </a:avLst>
          </a:prstGeom>
          <a:solidFill>
            <a:srgbClr val="7030A0">
              <a:alpha val="18000"/>
            </a:srgbClr>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6" name="Pentagon 45"/>
          <p:cNvSpPr/>
          <p:nvPr/>
        </p:nvSpPr>
        <p:spPr>
          <a:xfrm>
            <a:off x="644141" y="2772150"/>
            <a:ext cx="3401433" cy="775075"/>
          </a:xfrm>
          <a:prstGeom prst="homePlate">
            <a:avLst/>
          </a:prstGeom>
          <a:solidFill>
            <a:schemeClr val="accent6"/>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50" name="TextBox 49"/>
          <p:cNvSpPr txBox="1"/>
          <p:nvPr/>
        </p:nvSpPr>
        <p:spPr>
          <a:xfrm>
            <a:off x="712933" y="2968897"/>
            <a:ext cx="2275539" cy="323165"/>
          </a:xfrm>
          <a:prstGeom prst="rect">
            <a:avLst/>
          </a:prstGeom>
          <a:noFill/>
        </p:spPr>
        <p:txBody>
          <a:bodyPr wrap="square" rtlCol="0">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626262"/>
                </a:solidFill>
                <a:effectLst/>
                <a:uLnTx/>
                <a:uFillTx/>
                <a:latin typeface="Arial"/>
                <a:ea typeface="+mn-ea"/>
                <a:cs typeface="+mn-cs"/>
              </a:rPr>
              <a:t>Future IBM Modules</a:t>
            </a:r>
          </a:p>
        </p:txBody>
      </p:sp>
      <p:sp>
        <p:nvSpPr>
          <p:cNvPr id="47" name="Pentagon 46"/>
          <p:cNvSpPr/>
          <p:nvPr/>
        </p:nvSpPr>
        <p:spPr>
          <a:xfrm flipH="1">
            <a:off x="5012045" y="2759450"/>
            <a:ext cx="3346959" cy="775075"/>
          </a:xfrm>
          <a:prstGeom prst="homePlate">
            <a:avLst/>
          </a:prstGeom>
          <a:solidFill>
            <a:schemeClr val="accent6"/>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51" name="TextBox 50"/>
          <p:cNvSpPr txBox="1"/>
          <p:nvPr/>
        </p:nvSpPr>
        <p:spPr>
          <a:xfrm>
            <a:off x="6152280" y="2853481"/>
            <a:ext cx="2313100" cy="553998"/>
          </a:xfrm>
          <a:prstGeom prst="rect">
            <a:avLst/>
          </a:prstGeom>
          <a:noFill/>
        </p:spPr>
        <p:txBody>
          <a:bodyPr wrap="square" rtlCol="0">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626262"/>
                </a:solidFill>
                <a:effectLst/>
                <a:uLnTx/>
                <a:uFillTx/>
                <a:latin typeface="Arial"/>
                <a:ea typeface="+mn-ea"/>
                <a:cs typeface="+mn-cs"/>
              </a:rPr>
              <a:t>Future 3</a:t>
            </a:r>
            <a:r>
              <a:rPr kumimoji="0" lang="en-US" sz="1500" b="1" i="0" u="none" strike="noStrike" kern="1200" cap="none" spc="0" normalizeH="0" baseline="30000" noProof="0" dirty="0">
                <a:ln>
                  <a:noFill/>
                </a:ln>
                <a:solidFill>
                  <a:srgbClr val="626262"/>
                </a:solidFill>
                <a:effectLst/>
                <a:uLnTx/>
                <a:uFillTx/>
                <a:latin typeface="Arial"/>
                <a:ea typeface="+mn-ea"/>
                <a:cs typeface="+mn-cs"/>
              </a:rPr>
              <a:t>rd</a:t>
            </a:r>
            <a:r>
              <a:rPr kumimoji="0" lang="en-US" sz="1500" b="1" i="0" u="none" strike="noStrike" kern="1200" cap="none" spc="0" normalizeH="0" baseline="0" noProof="0" dirty="0">
                <a:ln>
                  <a:noFill/>
                </a:ln>
                <a:solidFill>
                  <a:srgbClr val="626262"/>
                </a:solidFill>
                <a:effectLst/>
                <a:uLnTx/>
                <a:uFillTx/>
                <a:latin typeface="Arial"/>
                <a:ea typeface="+mn-ea"/>
                <a:cs typeface="+mn-cs"/>
              </a:rPr>
              <a:t> Party Modules / Capabilities</a:t>
            </a:r>
          </a:p>
        </p:txBody>
      </p:sp>
      <p:sp>
        <p:nvSpPr>
          <p:cNvPr id="6" name="Pentagon 5"/>
          <p:cNvSpPr/>
          <p:nvPr/>
        </p:nvSpPr>
        <p:spPr>
          <a:xfrm>
            <a:off x="644142" y="1173800"/>
            <a:ext cx="3346960" cy="1520568"/>
          </a:xfrm>
          <a:prstGeom prst="homePlate">
            <a:avLst>
              <a:gd name="adj" fmla="val 54896"/>
            </a:avLst>
          </a:prstGeom>
          <a:solidFill>
            <a:srgbClr val="7030A0">
              <a:alpha val="18000"/>
            </a:srgbClr>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36" name="object 19">
            <a:extLst>
              <a:ext uri="{FF2B5EF4-FFF2-40B4-BE49-F238E27FC236}">
                <a16:creationId xmlns:a16="http://schemas.microsoft.com/office/drawing/2014/main" id="{8F565AB3-CA74-48AF-ADEC-21BEE5B1FB04}"/>
              </a:ext>
            </a:extLst>
          </p:cNvPr>
          <p:cNvSpPr txBox="1"/>
          <p:nvPr/>
        </p:nvSpPr>
        <p:spPr>
          <a:xfrm>
            <a:off x="1008606" y="1631564"/>
            <a:ext cx="1659943" cy="892552"/>
          </a:xfrm>
          <a:prstGeom prst="rect">
            <a:avLst/>
          </a:prstGeom>
          <a:noFill/>
        </p:spPr>
        <p:txBody>
          <a:bodyPr vert="horz" wrap="square" lIns="0" tIns="0" rIns="0" bIns="0" rtlCol="0">
            <a:spAutoFit/>
          </a:bodyPr>
          <a:lstStyle>
            <a:defPPr>
              <a:defRPr lang="en-US"/>
            </a:defPPr>
            <a:lvl1pPr marL="114300" indent="-101600" defTabSz="914400">
              <a:spcAft>
                <a:spcPts val="400"/>
              </a:spcAft>
              <a:buFont typeface="Wingdings" charset="2"/>
              <a:buChar char="§"/>
              <a:defRPr sz="1200">
                <a:solidFill>
                  <a:prstClr val="black"/>
                </a:solidFill>
                <a:latin typeface="+mj-lt"/>
                <a:ea typeface="IBM Plex Sans Text" charset="0"/>
                <a:cs typeface="IBM Plex Sans Text" charset="0"/>
              </a:defRPr>
            </a:lvl1pPr>
          </a:lstStyle>
          <a:p>
            <a:pPr marL="114300" marR="0" lvl="0" indent="-101600" algn="l" defTabSz="914400" rtl="0" eaLnBrk="1" fontAlgn="auto" latinLnBrk="0" hangingPunct="1">
              <a:lnSpc>
                <a:spcPct val="100000"/>
              </a:lnSpc>
              <a:spcBef>
                <a:spcPts val="0"/>
              </a:spcBef>
              <a:spcAft>
                <a:spcPts val="400"/>
              </a:spcAft>
              <a:buClrTx/>
              <a:buSzTx/>
              <a:buFont typeface="Wingdings" charset="2"/>
              <a:buChar char="§"/>
              <a:tabLst/>
              <a:defRPr/>
            </a:pPr>
            <a:r>
              <a:rPr kumimoji="0" lang="en-US" sz="1200" b="0" i="0" u="none" strike="noStrike" kern="1200" cap="none" spc="0" normalizeH="0" baseline="0" noProof="0" dirty="0">
                <a:ln>
                  <a:noFill/>
                </a:ln>
                <a:solidFill>
                  <a:prstClr val="black"/>
                </a:solidFill>
                <a:effectLst/>
                <a:uLnTx/>
                <a:uFillTx/>
                <a:latin typeface="Arial"/>
              </a:rPr>
              <a:t>Manage Recalls</a:t>
            </a:r>
          </a:p>
          <a:p>
            <a:pPr marL="114300" marR="0" lvl="0" indent="-101600" algn="l" defTabSz="914400" rtl="0" eaLnBrk="1" fontAlgn="auto" latinLnBrk="0" hangingPunct="1">
              <a:lnSpc>
                <a:spcPct val="100000"/>
              </a:lnSpc>
              <a:spcBef>
                <a:spcPts val="0"/>
              </a:spcBef>
              <a:spcAft>
                <a:spcPts val="400"/>
              </a:spcAft>
              <a:buClrTx/>
              <a:buSzTx/>
              <a:buFont typeface="Wingdings" charset="2"/>
              <a:buChar char="§"/>
              <a:tabLst/>
              <a:defRPr/>
            </a:pPr>
            <a:r>
              <a:rPr kumimoji="0" lang="en-US" sz="1200" b="0" i="0" u="none" strike="noStrike" kern="1200" cap="none" spc="0" normalizeH="0" baseline="0" noProof="0" dirty="0">
                <a:ln>
                  <a:noFill/>
                </a:ln>
                <a:solidFill>
                  <a:prstClr val="black"/>
                </a:solidFill>
                <a:effectLst/>
                <a:uLnTx/>
                <a:uFillTx/>
                <a:latin typeface="Arial"/>
              </a:rPr>
              <a:t>Recall Post-Analysis</a:t>
            </a:r>
          </a:p>
          <a:p>
            <a:pPr marL="114300" marR="0" lvl="0" indent="-101600" algn="l" defTabSz="914400" rtl="0" eaLnBrk="1" fontAlgn="auto" latinLnBrk="0" hangingPunct="1">
              <a:lnSpc>
                <a:spcPct val="100000"/>
              </a:lnSpc>
              <a:spcBef>
                <a:spcPts val="0"/>
              </a:spcBef>
              <a:spcAft>
                <a:spcPts val="400"/>
              </a:spcAft>
              <a:buClrTx/>
              <a:buSzTx/>
              <a:buFont typeface="Wingdings" charset="2"/>
              <a:buChar char="§"/>
              <a:tabLst/>
              <a:defRPr/>
            </a:pPr>
            <a:r>
              <a:rPr kumimoji="0" lang="en-US" sz="1200" b="0" i="0" u="none" strike="noStrike" kern="1200" cap="none" spc="0" normalizeH="0" baseline="0" noProof="0" dirty="0">
                <a:ln>
                  <a:noFill/>
                </a:ln>
                <a:solidFill>
                  <a:prstClr val="black"/>
                </a:solidFill>
                <a:effectLst/>
                <a:uLnTx/>
                <a:uFillTx/>
                <a:latin typeface="Arial"/>
              </a:rPr>
              <a:t>Trace-forward &amp; back</a:t>
            </a:r>
          </a:p>
          <a:p>
            <a:pPr marL="114300" marR="0" lvl="0" indent="-101600" algn="l" defTabSz="914400" rtl="0" eaLnBrk="1" fontAlgn="auto" latinLnBrk="0" hangingPunct="1">
              <a:lnSpc>
                <a:spcPct val="100000"/>
              </a:lnSpc>
              <a:spcBef>
                <a:spcPts val="0"/>
              </a:spcBef>
              <a:spcAft>
                <a:spcPts val="400"/>
              </a:spcAft>
              <a:buClrTx/>
              <a:buSzTx/>
              <a:buFont typeface="Wingdings" charset="2"/>
              <a:buChar char="§"/>
              <a:tabLst/>
              <a:defRPr/>
            </a:pPr>
            <a:r>
              <a:rPr kumimoji="0" lang="en-US" sz="1200" b="0" i="0" u="none" strike="noStrike" kern="1200" cap="none" spc="0" normalizeH="0" baseline="0" noProof="0" dirty="0">
                <a:ln>
                  <a:noFill/>
                </a:ln>
                <a:solidFill>
                  <a:prstClr val="black"/>
                </a:solidFill>
                <a:effectLst/>
                <a:uLnTx/>
                <a:uFillTx/>
                <a:latin typeface="Arial"/>
              </a:rPr>
              <a:t>Recall Simulator</a:t>
            </a:r>
          </a:p>
        </p:txBody>
      </p:sp>
      <p:sp>
        <p:nvSpPr>
          <p:cNvPr id="48" name="TextBox 47"/>
          <p:cNvSpPr txBox="1"/>
          <p:nvPr/>
        </p:nvSpPr>
        <p:spPr>
          <a:xfrm>
            <a:off x="644142" y="1183890"/>
            <a:ext cx="1884713" cy="323165"/>
          </a:xfrm>
          <a:prstGeom prst="rect">
            <a:avLst/>
          </a:prstGeom>
          <a:noFill/>
        </p:spPr>
        <p:txBody>
          <a:bodyPr wrap="square" rtlCol="0" anchor="t">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052995"/>
                </a:solidFill>
                <a:effectLst/>
                <a:uLnTx/>
                <a:uFillTx/>
                <a:latin typeface="Arial"/>
                <a:ea typeface="+mn-ea"/>
                <a:cs typeface="+mn-cs"/>
              </a:rPr>
              <a:t>Trace &amp; Recall</a:t>
            </a:r>
          </a:p>
        </p:txBody>
      </p:sp>
      <p:sp>
        <p:nvSpPr>
          <p:cNvPr id="137" name="object 19">
            <a:extLst>
              <a:ext uri="{FF2B5EF4-FFF2-40B4-BE49-F238E27FC236}">
                <a16:creationId xmlns:a16="http://schemas.microsoft.com/office/drawing/2014/main" id="{A766FB6B-013A-4184-94AE-6BE9D16AD752}"/>
              </a:ext>
            </a:extLst>
          </p:cNvPr>
          <p:cNvSpPr txBox="1"/>
          <p:nvPr/>
        </p:nvSpPr>
        <p:spPr>
          <a:xfrm>
            <a:off x="6316257" y="1572158"/>
            <a:ext cx="2157869" cy="1077218"/>
          </a:xfrm>
          <a:prstGeom prst="rect">
            <a:avLst/>
          </a:prstGeom>
          <a:noFill/>
        </p:spPr>
        <p:txBody>
          <a:bodyPr vert="horz" wrap="square" lIns="0" tIns="0" rIns="0" bIns="0" rtlCol="0">
            <a:spAutoFit/>
          </a:bodyPr>
          <a:lstStyle>
            <a:defPPr>
              <a:defRPr lang="en-US"/>
            </a:defPPr>
            <a:lvl1pPr marL="241294" indent="-228594" defTabSz="914400">
              <a:spcAft>
                <a:spcPts val="400"/>
              </a:spcAft>
              <a:buFont typeface="Arial" panose="020B0604020202020204" pitchFamily="34" charset="0"/>
              <a:buChar char="•"/>
              <a:defRPr sz="1200">
                <a:solidFill>
                  <a:prstClr val="black"/>
                </a:solidFill>
                <a:latin typeface="+mj-lt"/>
                <a:ea typeface="IBM Plex Sans Text" charset="0"/>
                <a:cs typeface="IBM Plex Sans Text" charset="0"/>
              </a:defRPr>
            </a:lvl1pPr>
          </a:lstStyle>
          <a:p>
            <a:pPr marL="114297" marR="0" lvl="0" indent="-101597" algn="l" defTabSz="914400" rtl="0" eaLnBrk="1" fontAlgn="auto" latinLnBrk="0" hangingPunct="1">
              <a:lnSpc>
                <a:spcPct val="100000"/>
              </a:lnSpc>
              <a:spcBef>
                <a:spcPts val="0"/>
              </a:spcBef>
              <a:spcAft>
                <a:spcPts val="400"/>
              </a:spcAft>
              <a:buClrTx/>
              <a:buSzTx/>
              <a:buFont typeface="Wingdings" charset="2"/>
              <a:buChar char="§"/>
              <a:tabLst/>
              <a:defRPr/>
            </a:pPr>
            <a:r>
              <a:rPr kumimoji="0" lang="en-US" sz="1200" b="0" i="0" u="none" strike="noStrike" kern="1200" cap="none" spc="0" normalizeH="0" baseline="0" noProof="0" dirty="0">
                <a:ln>
                  <a:noFill/>
                </a:ln>
                <a:solidFill>
                  <a:prstClr val="black"/>
                </a:solidFill>
                <a:effectLst/>
                <a:uLnTx/>
                <a:uFillTx/>
                <a:latin typeface="Arial"/>
              </a:rPr>
              <a:t>Version Control</a:t>
            </a:r>
          </a:p>
          <a:p>
            <a:pPr marL="114297" marR="0" lvl="0" indent="-101597" algn="l" defTabSz="914400" rtl="0" eaLnBrk="1" fontAlgn="auto" latinLnBrk="0" hangingPunct="1">
              <a:lnSpc>
                <a:spcPct val="100000"/>
              </a:lnSpc>
              <a:spcBef>
                <a:spcPts val="0"/>
              </a:spcBef>
              <a:spcAft>
                <a:spcPts val="400"/>
              </a:spcAft>
              <a:buClrTx/>
              <a:buSzTx/>
              <a:buFont typeface="Wingdings" charset="2"/>
              <a:buChar char="§"/>
              <a:tabLst/>
              <a:defRPr/>
            </a:pPr>
            <a:r>
              <a:rPr kumimoji="0" lang="en-US" sz="1200" b="0" i="0" u="none" strike="noStrike" kern="1200" cap="none" spc="0" normalizeH="0" baseline="0" noProof="0" dirty="0">
                <a:ln>
                  <a:noFill/>
                </a:ln>
                <a:solidFill>
                  <a:prstClr val="black"/>
                </a:solidFill>
                <a:effectLst/>
                <a:uLnTx/>
                <a:uFillTx/>
                <a:latin typeface="Arial"/>
              </a:rPr>
              <a:t>Authenticity</a:t>
            </a:r>
          </a:p>
          <a:p>
            <a:pPr marL="114297" marR="0" lvl="0" indent="-101597" algn="l" defTabSz="914400" rtl="0" eaLnBrk="1" fontAlgn="auto" latinLnBrk="0" hangingPunct="1">
              <a:lnSpc>
                <a:spcPct val="100000"/>
              </a:lnSpc>
              <a:spcBef>
                <a:spcPts val="0"/>
              </a:spcBef>
              <a:spcAft>
                <a:spcPts val="400"/>
              </a:spcAft>
              <a:buClrTx/>
              <a:buSzTx/>
              <a:buFont typeface="Wingdings" charset="2"/>
              <a:buChar char="§"/>
              <a:tabLst/>
              <a:defRPr/>
            </a:pPr>
            <a:r>
              <a:rPr kumimoji="0" lang="en-US" sz="1200" b="0" i="0" u="none" strike="noStrike" kern="1200" cap="none" spc="0" normalizeH="0" baseline="0" noProof="0" dirty="0">
                <a:ln>
                  <a:noFill/>
                </a:ln>
                <a:solidFill>
                  <a:prstClr val="black"/>
                </a:solidFill>
                <a:effectLst/>
                <a:uLnTx/>
                <a:uFillTx/>
                <a:latin typeface="Arial"/>
              </a:rPr>
              <a:t>Automated lifecycle management</a:t>
            </a:r>
          </a:p>
          <a:p>
            <a:pPr marL="114297" marR="0" lvl="0" indent="-101597" algn="l" defTabSz="914400" rtl="0" eaLnBrk="1" fontAlgn="auto" latinLnBrk="0" hangingPunct="1">
              <a:lnSpc>
                <a:spcPct val="100000"/>
              </a:lnSpc>
              <a:spcBef>
                <a:spcPts val="0"/>
              </a:spcBef>
              <a:spcAft>
                <a:spcPts val="400"/>
              </a:spcAft>
              <a:buClrTx/>
              <a:buSzTx/>
              <a:buFont typeface="Wingdings" charset="2"/>
              <a:buChar char="§"/>
              <a:tabLst/>
              <a:defRPr/>
            </a:pPr>
            <a:r>
              <a:rPr kumimoji="0" lang="en-US" sz="1200" b="0" i="0" u="none" strike="noStrike" kern="1200" cap="none" spc="0" normalizeH="0" baseline="0" noProof="0" dirty="0">
                <a:ln>
                  <a:noFill/>
                </a:ln>
                <a:solidFill>
                  <a:prstClr val="black"/>
                </a:solidFill>
                <a:effectLst/>
                <a:uLnTx/>
                <a:uFillTx/>
                <a:latin typeface="Arial"/>
              </a:rPr>
              <a:t>Real-time Sharing</a:t>
            </a:r>
          </a:p>
        </p:txBody>
      </p:sp>
      <p:sp>
        <p:nvSpPr>
          <p:cNvPr id="52" name="TextBox 51"/>
          <p:cNvSpPr txBox="1"/>
          <p:nvPr/>
        </p:nvSpPr>
        <p:spPr>
          <a:xfrm>
            <a:off x="5917069" y="1147796"/>
            <a:ext cx="2441936" cy="323165"/>
          </a:xfrm>
          <a:prstGeom prst="rect">
            <a:avLst/>
          </a:prstGeom>
          <a:noFill/>
        </p:spPr>
        <p:txBody>
          <a:bodyPr wrap="square" rtlCol="0" anchor="t">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52995"/>
                </a:solidFill>
                <a:effectLst/>
                <a:uLnTx/>
                <a:uFillTx/>
                <a:latin typeface="Arial"/>
                <a:ea typeface="+mn-ea"/>
                <a:cs typeface="+mn-cs"/>
              </a:rPr>
              <a:t>Certificate Management</a:t>
            </a:r>
            <a:endParaRPr kumimoji="0" lang="en-US" sz="1500" b="1" i="0" u="none" strike="noStrike" kern="1200" cap="none" spc="0" normalizeH="0" baseline="0" noProof="0" dirty="0">
              <a:ln>
                <a:noFill/>
              </a:ln>
              <a:solidFill>
                <a:srgbClr val="052995"/>
              </a:solidFill>
              <a:effectLst/>
              <a:uLnTx/>
              <a:uFillTx/>
              <a:latin typeface="Arial"/>
              <a:ea typeface="+mn-ea"/>
              <a:cs typeface="+mn-cs"/>
            </a:endParaRPr>
          </a:p>
        </p:txBody>
      </p:sp>
      <p:pic>
        <p:nvPicPr>
          <p:cNvPr id="58" name="Picture 57">
            <a:extLst>
              <a:ext uri="{FF2B5EF4-FFF2-40B4-BE49-F238E27FC236}">
                <a16:creationId xmlns:a16="http://schemas.microsoft.com/office/drawing/2014/main" id="{3F8E78E1-24F0-4F74-9081-A9D8FF0B3A6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06698" y="1325236"/>
            <a:ext cx="3527821" cy="3243599"/>
          </a:xfrm>
          <a:prstGeom prst="rect">
            <a:avLst/>
          </a:prstGeom>
        </p:spPr>
      </p:pic>
      <p:sp>
        <p:nvSpPr>
          <p:cNvPr id="59" name="Oval 58">
            <a:extLst>
              <a:ext uri="{FF2B5EF4-FFF2-40B4-BE49-F238E27FC236}">
                <a16:creationId xmlns:a16="http://schemas.microsoft.com/office/drawing/2014/main" id="{2DBA276B-BB87-4AA5-859C-C1B927838504}"/>
              </a:ext>
            </a:extLst>
          </p:cNvPr>
          <p:cNvSpPr/>
          <p:nvPr/>
        </p:nvSpPr>
        <p:spPr>
          <a:xfrm>
            <a:off x="2842032" y="1423985"/>
            <a:ext cx="3313018" cy="3046102"/>
          </a:xfrm>
          <a:prstGeom prst="ellipse">
            <a:avLst/>
          </a:prstGeom>
          <a:solidFill>
            <a:srgbClr val="FFFFFF">
              <a:alpha val="74118"/>
            </a:srgbClr>
          </a:solidFill>
          <a:ln w="38100" cap="flat" cmpd="sng" algn="ctr">
            <a:solidFill>
              <a:srgbClr val="7030A0"/>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60" name="Rectangle 59">
            <a:extLst>
              <a:ext uri="{FF2B5EF4-FFF2-40B4-BE49-F238E27FC236}">
                <a16:creationId xmlns:a16="http://schemas.microsoft.com/office/drawing/2014/main" id="{0AF5B3BC-A117-44A4-895C-E32FDA69B10D}"/>
              </a:ext>
            </a:extLst>
          </p:cNvPr>
          <p:cNvSpPr/>
          <p:nvPr/>
        </p:nvSpPr>
        <p:spPr>
          <a:xfrm>
            <a:off x="3148592" y="3818016"/>
            <a:ext cx="2548773" cy="675748"/>
          </a:xfrm>
          <a:prstGeom prst="rect">
            <a:avLst/>
          </a:prstGeom>
          <a:solidFill>
            <a:sysClr val="window" lastClr="FFFFFF"/>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grpSp>
        <p:nvGrpSpPr>
          <p:cNvPr id="74" name="Group 73">
            <a:extLst>
              <a:ext uri="{FF2B5EF4-FFF2-40B4-BE49-F238E27FC236}">
                <a16:creationId xmlns:a16="http://schemas.microsoft.com/office/drawing/2014/main" id="{7411770D-7264-4C25-A037-D04AB15C7FCD}"/>
              </a:ext>
            </a:extLst>
          </p:cNvPr>
          <p:cNvGrpSpPr/>
          <p:nvPr/>
        </p:nvGrpSpPr>
        <p:grpSpPr>
          <a:xfrm>
            <a:off x="398776" y="3694419"/>
            <a:ext cx="8232689" cy="963175"/>
            <a:chOff x="665205" y="3344548"/>
            <a:chExt cx="7975515" cy="923196"/>
          </a:xfrm>
        </p:grpSpPr>
        <p:sp>
          <p:nvSpPr>
            <p:cNvPr id="76" name="Rectangle 75">
              <a:extLst>
                <a:ext uri="{FF2B5EF4-FFF2-40B4-BE49-F238E27FC236}">
                  <a16:creationId xmlns:a16="http://schemas.microsoft.com/office/drawing/2014/main" id="{5B8711BA-CBEC-4514-980D-01C10223A817}"/>
                </a:ext>
              </a:extLst>
            </p:cNvPr>
            <p:cNvSpPr/>
            <p:nvPr/>
          </p:nvSpPr>
          <p:spPr>
            <a:xfrm>
              <a:off x="665205" y="3344548"/>
              <a:ext cx="7965990" cy="408846"/>
            </a:xfrm>
            <a:prstGeom prst="rect">
              <a:avLst/>
            </a:prstGeom>
            <a:solidFill>
              <a:srgbClr val="1F497D"/>
            </a:solidFill>
            <a:ln w="19050" cap="flat" cmpd="sng" algn="ctr">
              <a:solidFill>
                <a:srgbClr val="EEECE1"/>
              </a:solidFill>
              <a:prstDash val="solid"/>
            </a:ln>
            <a:effectLst>
              <a:outerShdw blurRad="50800" dist="38100" dir="2700000" algn="tl" rotWithShape="0">
                <a:prstClr val="black">
                  <a:alpha val="40000"/>
                </a:prst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77" name="Rectangle 76">
              <a:extLst>
                <a:ext uri="{FF2B5EF4-FFF2-40B4-BE49-F238E27FC236}">
                  <a16:creationId xmlns:a16="http://schemas.microsoft.com/office/drawing/2014/main" id="{5C279AA5-7EE1-4E99-8876-92756A83356F}"/>
                </a:ext>
              </a:extLst>
            </p:cNvPr>
            <p:cNvSpPr/>
            <p:nvPr/>
          </p:nvSpPr>
          <p:spPr>
            <a:xfrm>
              <a:off x="674730" y="3858898"/>
              <a:ext cx="7965990" cy="408846"/>
            </a:xfrm>
            <a:prstGeom prst="rect">
              <a:avLst/>
            </a:prstGeom>
            <a:solidFill>
              <a:srgbClr val="1F497D"/>
            </a:solidFill>
            <a:ln w="19050" cap="flat" cmpd="sng" algn="ctr">
              <a:solidFill>
                <a:srgbClr val="EEECE1"/>
              </a:solidFill>
              <a:prstDash val="solid"/>
            </a:ln>
            <a:effectLst>
              <a:outerShdw blurRad="50800" dist="38100" dir="2700000" algn="tl" rotWithShape="0">
                <a:prstClr val="black">
                  <a:alpha val="40000"/>
                </a:prst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8" name="TextBox 77">
            <a:extLst>
              <a:ext uri="{FF2B5EF4-FFF2-40B4-BE49-F238E27FC236}">
                <a16:creationId xmlns:a16="http://schemas.microsoft.com/office/drawing/2014/main" id="{28CA8533-2911-451A-86B3-13FC17B0AA31}"/>
              </a:ext>
            </a:extLst>
          </p:cNvPr>
          <p:cNvSpPr txBox="1"/>
          <p:nvPr/>
        </p:nvSpPr>
        <p:spPr>
          <a:xfrm>
            <a:off x="2790689" y="3739478"/>
            <a:ext cx="3491382" cy="37965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20" normalizeH="0" baseline="0" noProof="0" dirty="0">
                <a:ln>
                  <a:noFill/>
                </a:ln>
                <a:solidFill>
                  <a:prstClr val="white"/>
                </a:solidFill>
                <a:effectLst/>
                <a:uLnTx/>
                <a:uFillTx/>
                <a:latin typeface="Calibri"/>
                <a:ea typeface="IBM Plex Sans Light" charset="0"/>
                <a:cs typeface="IBM Plex Sans Light" charset="0"/>
              </a:rPr>
              <a:t>IBM Blockchain Platform</a:t>
            </a:r>
            <a:endParaRPr kumimoji="0" lang="en-US" sz="1867" b="1" i="0" u="none" strike="noStrike" kern="1200" cap="none" spc="0" normalizeH="0" baseline="0" noProof="0" dirty="0">
              <a:ln>
                <a:noFill/>
              </a:ln>
              <a:solidFill>
                <a:prstClr val="white"/>
              </a:solidFill>
              <a:effectLst/>
              <a:uLnTx/>
              <a:uFillTx/>
              <a:latin typeface="Calibri"/>
              <a:ea typeface="IBM Plex Sans Light" charset="0"/>
              <a:cs typeface="IBM Plex Sans Light" charset="0"/>
            </a:endParaRPr>
          </a:p>
        </p:txBody>
      </p:sp>
      <p:sp>
        <p:nvSpPr>
          <p:cNvPr id="113" name="TextBox 112">
            <a:extLst>
              <a:ext uri="{FF2B5EF4-FFF2-40B4-BE49-F238E27FC236}">
                <a16:creationId xmlns:a16="http://schemas.microsoft.com/office/drawing/2014/main" id="{28CA8533-2911-451A-86B3-13FC17B0AA31}"/>
              </a:ext>
            </a:extLst>
          </p:cNvPr>
          <p:cNvSpPr txBox="1"/>
          <p:nvPr/>
        </p:nvSpPr>
        <p:spPr>
          <a:xfrm>
            <a:off x="2756150" y="4257113"/>
            <a:ext cx="3653142" cy="37965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prstClr val="white"/>
                </a:solidFill>
                <a:effectLst/>
                <a:uLnTx/>
                <a:uFillTx/>
                <a:latin typeface="Calibri"/>
                <a:ea typeface="IBM Plex Sans Light" charset="0"/>
                <a:cs typeface="IBM Plex Sans Light" charset="0"/>
              </a:rPr>
              <a:t>Hyperledger Fabric</a:t>
            </a:r>
          </a:p>
        </p:txBody>
      </p:sp>
      <p:sp>
        <p:nvSpPr>
          <p:cNvPr id="135" name="object 19">
            <a:extLst>
              <a:ext uri="{FF2B5EF4-FFF2-40B4-BE49-F238E27FC236}">
                <a16:creationId xmlns:a16="http://schemas.microsoft.com/office/drawing/2014/main" id="{84F4188B-1618-44D8-83F3-FEDB48FBC3C6}"/>
              </a:ext>
            </a:extLst>
          </p:cNvPr>
          <p:cNvSpPr txBox="1"/>
          <p:nvPr/>
        </p:nvSpPr>
        <p:spPr>
          <a:xfrm>
            <a:off x="3031256" y="2371650"/>
            <a:ext cx="3032201" cy="1015663"/>
          </a:xfrm>
          <a:prstGeom prst="rect">
            <a:avLst/>
          </a:prstGeom>
          <a:noFill/>
        </p:spPr>
        <p:txBody>
          <a:bodyPr vert="horz" wrap="square" lIns="0" tIns="0" rIns="0" bIns="0" rtlCol="0">
            <a:spAutoFit/>
          </a:bodyPr>
          <a:lstStyle/>
          <a:p>
            <a:pPr marL="165096" marR="0" lvl="0" indent="-165096" algn="l" defTabSz="457200" rtl="0" eaLnBrk="1" fontAlgn="auto" latinLnBrk="0" hangingPunct="1">
              <a:lnSpc>
                <a:spcPct val="100000"/>
              </a:lnSpc>
              <a:spcBef>
                <a:spcPts val="0"/>
              </a:spcBef>
              <a:spcAft>
                <a:spcPts val="400"/>
              </a:spcAft>
              <a:buClrTx/>
              <a:buSzTx/>
              <a:buFont typeface="Wingdings" charset="2"/>
              <a:buChar char="§"/>
              <a:tabLst/>
              <a:defRPr/>
            </a:pPr>
            <a:r>
              <a:rPr kumimoji="0" lang="en-US" sz="1400" b="0" i="0" u="none" strike="noStrike" kern="1200" cap="none" spc="0" normalizeH="0" baseline="0" noProof="0" dirty="0">
                <a:ln>
                  <a:noFill/>
                </a:ln>
                <a:solidFill>
                  <a:prstClr val="black"/>
                </a:solidFill>
                <a:effectLst/>
                <a:uLnTx/>
                <a:uFillTx/>
                <a:latin typeface="Arial"/>
                <a:ea typeface="IBM Plex Sans SemiBold" charset="0"/>
                <a:cs typeface="IBM Plex Sans SemiBold" charset="0"/>
              </a:rPr>
              <a:t>Permissioned Data Access &amp; Entry</a:t>
            </a:r>
          </a:p>
          <a:p>
            <a:pPr marL="165096" marR="0" lvl="0" indent="-165096" algn="l" defTabSz="457200" rtl="0" eaLnBrk="1" fontAlgn="auto" latinLnBrk="0" hangingPunct="1">
              <a:lnSpc>
                <a:spcPct val="100000"/>
              </a:lnSpc>
              <a:spcBef>
                <a:spcPts val="0"/>
              </a:spcBef>
              <a:spcAft>
                <a:spcPts val="400"/>
              </a:spcAft>
              <a:buClrTx/>
              <a:buSzTx/>
              <a:buFont typeface="Wingdings" charset="2"/>
              <a:buChar char="§"/>
              <a:tabLst/>
              <a:defRPr/>
            </a:pPr>
            <a:r>
              <a:rPr kumimoji="0" lang="en-US" sz="1400" b="0" i="0" u="none" strike="noStrike" kern="1200" cap="none" spc="0" normalizeH="0" baseline="0" noProof="0" dirty="0">
                <a:ln>
                  <a:noFill/>
                </a:ln>
                <a:solidFill>
                  <a:prstClr val="black"/>
                </a:solidFill>
                <a:effectLst/>
                <a:uLnTx/>
                <a:uFillTx/>
                <a:latin typeface="Arial"/>
                <a:ea typeface="IBM Plex Sans SemiBold" charset="0"/>
                <a:cs typeface="IBM Plex Sans SemiBold" charset="0"/>
              </a:rPr>
              <a:t>IBM Blockchain Provenance Engine</a:t>
            </a:r>
          </a:p>
          <a:p>
            <a:pPr marL="165096" marR="0" lvl="0" indent="-165096" algn="l" defTabSz="457200" rtl="0" eaLnBrk="1" fontAlgn="auto" latinLnBrk="0" hangingPunct="1">
              <a:lnSpc>
                <a:spcPct val="100000"/>
              </a:lnSpc>
              <a:spcBef>
                <a:spcPts val="0"/>
              </a:spcBef>
              <a:spcAft>
                <a:spcPts val="400"/>
              </a:spcAft>
              <a:buClrTx/>
              <a:buSzTx/>
              <a:buFont typeface="Wingdings" charset="2"/>
              <a:buChar char="§"/>
              <a:tabLst/>
              <a:defRPr/>
            </a:pPr>
            <a:r>
              <a:rPr kumimoji="0" lang="en-US" sz="1400" b="0" i="0" u="none" strike="noStrike" kern="1200" cap="none" spc="0" normalizeH="0" baseline="0" noProof="0" dirty="0">
                <a:ln>
                  <a:noFill/>
                </a:ln>
                <a:solidFill>
                  <a:prstClr val="black"/>
                </a:solidFill>
                <a:effectLst/>
                <a:uLnTx/>
                <a:uFillTx/>
                <a:latin typeface="Arial"/>
                <a:ea typeface="IBM Plex Sans SemiBold" charset="0"/>
                <a:cs typeface="IBM Plex Sans SemiBold" charset="0"/>
              </a:rPr>
              <a:t>Secure Document Storage</a:t>
            </a:r>
          </a:p>
          <a:p>
            <a:pPr marL="165096" marR="0" lvl="0" indent="-165096" algn="l" defTabSz="457200" rtl="0" eaLnBrk="1" fontAlgn="auto" latinLnBrk="0" hangingPunct="1">
              <a:lnSpc>
                <a:spcPct val="100000"/>
              </a:lnSpc>
              <a:spcBef>
                <a:spcPts val="0"/>
              </a:spcBef>
              <a:spcAft>
                <a:spcPts val="400"/>
              </a:spcAft>
              <a:buClrTx/>
              <a:buSzTx/>
              <a:buFont typeface="Wingdings" charset="2"/>
              <a:buChar char="§"/>
              <a:tabLst/>
              <a:defRPr/>
            </a:pPr>
            <a:r>
              <a:rPr kumimoji="0" lang="en-US" sz="1400" b="0" i="0" u="none" strike="noStrike" kern="1200" cap="none" spc="0" normalizeH="0" baseline="0" noProof="0" dirty="0">
                <a:ln>
                  <a:noFill/>
                </a:ln>
                <a:solidFill>
                  <a:prstClr val="black"/>
                </a:solidFill>
                <a:effectLst/>
                <a:uLnTx/>
                <a:uFillTx/>
                <a:latin typeface="Arial"/>
                <a:ea typeface="IBM Plex Sans SemiBold" charset="0"/>
                <a:cs typeface="IBM Plex Sans SemiBold" charset="0"/>
              </a:rPr>
              <a:t>API Integration</a:t>
            </a:r>
          </a:p>
        </p:txBody>
      </p:sp>
      <p:sp>
        <p:nvSpPr>
          <p:cNvPr id="49" name="TextBox 48"/>
          <p:cNvSpPr txBox="1"/>
          <p:nvPr/>
        </p:nvSpPr>
        <p:spPr>
          <a:xfrm>
            <a:off x="3424779" y="1133168"/>
            <a:ext cx="2147522" cy="323165"/>
          </a:xfrm>
          <a:prstGeom prst="rect">
            <a:avLst/>
          </a:prstGeom>
          <a:noFill/>
        </p:spPr>
        <p:txBody>
          <a:bodyPr wrap="square" rtlCol="0" anchor="t">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052995"/>
                </a:solidFill>
                <a:effectLst/>
                <a:uLnTx/>
                <a:uFillTx/>
                <a:latin typeface="Arial"/>
                <a:ea typeface="+mn-ea"/>
                <a:cs typeface="+mn-cs"/>
              </a:rPr>
              <a:t>Data Entry &amp; Access</a:t>
            </a:r>
          </a:p>
        </p:txBody>
      </p:sp>
      <p:sp>
        <p:nvSpPr>
          <p:cNvPr id="120" name="object 15">
            <a:extLst>
              <a:ext uri="{FF2B5EF4-FFF2-40B4-BE49-F238E27FC236}">
                <a16:creationId xmlns:a16="http://schemas.microsoft.com/office/drawing/2014/main" id="{E1377EA9-BCCD-4329-92D5-8E55CC960B26}"/>
              </a:ext>
            </a:extLst>
          </p:cNvPr>
          <p:cNvSpPr txBox="1"/>
          <p:nvPr/>
        </p:nvSpPr>
        <p:spPr>
          <a:xfrm>
            <a:off x="3450508" y="1644548"/>
            <a:ext cx="2096066" cy="553998"/>
          </a:xfrm>
          <a:prstGeom prst="rect">
            <a:avLst/>
          </a:prstGeom>
          <a:noFill/>
          <a:ln>
            <a:noFill/>
          </a:ln>
        </p:spPr>
        <p:txBody>
          <a:bodyPr vert="horz" wrap="square" lIns="0" tIns="0" rIns="0" bIns="0" rtlCol="0">
            <a:spAutoFit/>
          </a:bodyPr>
          <a:lstStyle/>
          <a:p>
            <a:pPr marL="1270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65" normalizeH="0" baseline="0" noProof="0" dirty="0">
                <a:ln>
                  <a:noFill/>
                </a:ln>
                <a:solidFill>
                  <a:srgbClr val="7030A0"/>
                </a:solidFill>
                <a:effectLst/>
                <a:uLnTx/>
                <a:uFillTx/>
                <a:latin typeface="Arial"/>
                <a:ea typeface="Arial" charset="0"/>
                <a:cs typeface="Arial" charset="0"/>
              </a:rPr>
              <a:t>IBM Food Trust Solution Core</a:t>
            </a:r>
            <a:endParaRPr kumimoji="0" sz="1800" b="1" i="0" u="none" strike="noStrike" kern="1200" cap="none" spc="0" normalizeH="0" baseline="0" noProof="0" dirty="0">
              <a:ln>
                <a:noFill/>
              </a:ln>
              <a:solidFill>
                <a:srgbClr val="7030A0"/>
              </a:solidFill>
              <a:effectLst/>
              <a:uLnTx/>
              <a:uFillTx/>
              <a:latin typeface="Arial"/>
              <a:ea typeface="Arial" charset="0"/>
              <a:cs typeface="Arial" charset="0"/>
            </a:endParaRPr>
          </a:p>
        </p:txBody>
      </p:sp>
    </p:spTree>
    <p:extLst>
      <p:ext uri="{BB962C8B-B14F-4D97-AF65-F5344CB8AC3E}">
        <p14:creationId xmlns:p14="http://schemas.microsoft.com/office/powerpoint/2010/main" val="760030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25729" y="144464"/>
            <a:ext cx="8007617" cy="1011698"/>
          </a:xfrm>
        </p:spPr>
        <p:txBody>
          <a:bodyPr/>
          <a:lstStyle/>
          <a:p>
            <a:r>
              <a:rPr lang="en-US" dirty="0"/>
              <a:t>Traceability provides the starting point for other use cases</a:t>
            </a:r>
          </a:p>
        </p:txBody>
      </p:sp>
      <p:grpSp>
        <p:nvGrpSpPr>
          <p:cNvPr id="8" name="Group 7"/>
          <p:cNvGrpSpPr/>
          <p:nvPr/>
        </p:nvGrpSpPr>
        <p:grpSpPr>
          <a:xfrm>
            <a:off x="7184428" y="3424629"/>
            <a:ext cx="1771650" cy="1616478"/>
            <a:chOff x="7184428" y="3424629"/>
            <a:chExt cx="1771650" cy="1616478"/>
          </a:xfrm>
        </p:grpSpPr>
        <p:sp>
          <p:nvSpPr>
            <p:cNvPr id="9" name="Rectangle 8"/>
            <p:cNvSpPr/>
            <p:nvPr/>
          </p:nvSpPr>
          <p:spPr>
            <a:xfrm>
              <a:off x="7184428" y="3424629"/>
              <a:ext cx="1771650" cy="1272392"/>
            </a:xfrm>
            <a:prstGeom prst="rect">
              <a:avLst/>
            </a:prstGeom>
            <a:solidFill>
              <a:schemeClr val="bg2"/>
            </a:solidFill>
          </p:spPr>
          <p:txBody>
            <a:bodyPr wrap="square" lIns="0" tIns="0" rIns="0" bIns="0" rtlCol="0" anchor="ctr">
              <a:noAutofit/>
            </a:bodyPr>
            <a:lstStyle/>
            <a:p>
              <a:pPr algn="ctr" defTabSz="685800">
                <a:defRPr/>
              </a:pPr>
              <a:endParaRPr lang="en-US" sz="1200" dirty="0">
                <a:solidFill>
                  <a:srgbClr val="FFFFFF"/>
                </a:solidFill>
                <a:latin typeface="Arial"/>
                <a:cs typeface="Arial"/>
              </a:endParaRPr>
            </a:p>
          </p:txBody>
        </p:sp>
        <p:sp>
          <p:nvSpPr>
            <p:cNvPr id="10" name="Rectangle 9"/>
            <p:cNvSpPr/>
            <p:nvPr/>
          </p:nvSpPr>
          <p:spPr>
            <a:xfrm>
              <a:off x="7359650" y="4466492"/>
              <a:ext cx="1277938" cy="574615"/>
            </a:xfrm>
            <a:prstGeom prst="rect">
              <a:avLst/>
            </a:prstGeom>
            <a:solidFill>
              <a:schemeClr val="bg2"/>
            </a:solidFill>
          </p:spPr>
          <p:txBody>
            <a:bodyPr wrap="square" lIns="0" tIns="0" rIns="0" bIns="0" rtlCol="0" anchor="ctr">
              <a:noAutofit/>
            </a:bodyPr>
            <a:lstStyle/>
            <a:p>
              <a:pPr algn="ctr" defTabSz="685800">
                <a:defRPr/>
              </a:pPr>
              <a:endParaRPr lang="en-US" sz="1200" dirty="0">
                <a:solidFill>
                  <a:srgbClr val="FFFFFF"/>
                </a:solidFill>
                <a:latin typeface="Arial"/>
                <a:cs typeface="Arial"/>
              </a:endParaRPr>
            </a:p>
          </p:txBody>
        </p:sp>
      </p:grpSp>
      <p:pic>
        <p:nvPicPr>
          <p:cNvPr id="11" name="Picture 10">
            <a:extLst>
              <a:ext uri="{FF2B5EF4-FFF2-40B4-BE49-F238E27FC236}">
                <a16:creationId xmlns:a16="http://schemas.microsoft.com/office/drawing/2014/main" id="{EDB3B573-E1A1-4E43-97B1-AC3684DE172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32654" y="685907"/>
            <a:ext cx="2395235" cy="1590225"/>
          </a:xfrm>
          <a:prstGeom prst="rect">
            <a:avLst/>
          </a:prstGeom>
        </p:spPr>
      </p:pic>
      <p:pic>
        <p:nvPicPr>
          <p:cNvPr id="12" name="Picture 11">
            <a:extLst>
              <a:ext uri="{FF2B5EF4-FFF2-40B4-BE49-F238E27FC236}">
                <a16:creationId xmlns:a16="http://schemas.microsoft.com/office/drawing/2014/main" id="{17D09509-6671-A841-9BBF-5F62A75161C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5979" y="965734"/>
            <a:ext cx="2420540" cy="1613693"/>
          </a:xfrm>
          <a:prstGeom prst="rect">
            <a:avLst/>
          </a:prstGeom>
        </p:spPr>
      </p:pic>
      <p:pic>
        <p:nvPicPr>
          <p:cNvPr id="13" name="Picture 12">
            <a:extLst>
              <a:ext uri="{FF2B5EF4-FFF2-40B4-BE49-F238E27FC236}">
                <a16:creationId xmlns:a16="http://schemas.microsoft.com/office/drawing/2014/main" id="{D841C2F5-46BB-2644-B180-A9F68D134D3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62055" y="637049"/>
            <a:ext cx="2425013" cy="1616099"/>
          </a:xfrm>
          <a:prstGeom prst="rect">
            <a:avLst/>
          </a:prstGeom>
        </p:spPr>
      </p:pic>
      <p:pic>
        <p:nvPicPr>
          <p:cNvPr id="14" name="Picture 13">
            <a:extLst>
              <a:ext uri="{FF2B5EF4-FFF2-40B4-BE49-F238E27FC236}">
                <a16:creationId xmlns:a16="http://schemas.microsoft.com/office/drawing/2014/main" id="{F832A011-B3E3-4F47-BF31-573BEE7404E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132955" y="3034332"/>
            <a:ext cx="2599399" cy="1732933"/>
          </a:xfrm>
          <a:prstGeom prst="rect">
            <a:avLst/>
          </a:prstGeom>
        </p:spPr>
      </p:pic>
      <p:sp>
        <p:nvSpPr>
          <p:cNvPr id="15" name="TextBox 22">
            <a:extLst>
              <a:ext uri="{FF2B5EF4-FFF2-40B4-BE49-F238E27FC236}">
                <a16:creationId xmlns:a16="http://schemas.microsoft.com/office/drawing/2014/main" id="{9AFA6240-82CD-D544-AED5-878D9BA5C7C8}"/>
              </a:ext>
            </a:extLst>
          </p:cNvPr>
          <p:cNvSpPr txBox="1">
            <a:spLocks noChangeArrowheads="1"/>
          </p:cNvSpPr>
          <p:nvPr/>
        </p:nvSpPr>
        <p:spPr bwMode="auto">
          <a:xfrm>
            <a:off x="3672631" y="2253148"/>
            <a:ext cx="2003861" cy="646331"/>
          </a:xfrm>
          <a:prstGeom prst="rect">
            <a:avLst/>
          </a:prstGeom>
          <a:noFill/>
          <a:ln w="9525">
            <a:noFill/>
            <a:miter lim="800000"/>
            <a:headEnd/>
            <a:tailEnd/>
          </a:ln>
        </p:spPr>
        <p:txBody>
          <a:bodyPr wrap="square">
            <a:spAutoFit/>
          </a:bodyPr>
          <a:lstStyle/>
          <a:p>
            <a:pPr algn="ctr" defTabSz="457189">
              <a:spcAft>
                <a:spcPct val="20000"/>
              </a:spcAft>
            </a:pPr>
            <a:r>
              <a:rPr lang="en-US" dirty="0">
                <a:ea typeface="Arial" charset="0"/>
                <a:cs typeface="Arial" charset="0"/>
                <a:sym typeface="Arial" pitchFamily="34" charset="0"/>
              </a:rPr>
              <a:t>Freshness Management</a:t>
            </a:r>
          </a:p>
        </p:txBody>
      </p:sp>
      <p:sp>
        <p:nvSpPr>
          <p:cNvPr id="16" name="TextBox 22">
            <a:extLst>
              <a:ext uri="{FF2B5EF4-FFF2-40B4-BE49-F238E27FC236}">
                <a16:creationId xmlns:a16="http://schemas.microsoft.com/office/drawing/2014/main" id="{602A5352-735D-EF41-A90D-A114240F6673}"/>
              </a:ext>
            </a:extLst>
          </p:cNvPr>
          <p:cNvSpPr txBox="1">
            <a:spLocks noChangeArrowheads="1"/>
          </p:cNvSpPr>
          <p:nvPr/>
        </p:nvSpPr>
        <p:spPr bwMode="auto">
          <a:xfrm>
            <a:off x="5132955" y="4721971"/>
            <a:ext cx="2565988" cy="369332"/>
          </a:xfrm>
          <a:prstGeom prst="rect">
            <a:avLst/>
          </a:prstGeom>
          <a:noFill/>
          <a:ln w="9525">
            <a:noFill/>
            <a:miter lim="800000"/>
            <a:headEnd/>
            <a:tailEnd/>
          </a:ln>
        </p:spPr>
        <p:txBody>
          <a:bodyPr wrap="square">
            <a:spAutoFit/>
          </a:bodyPr>
          <a:lstStyle/>
          <a:p>
            <a:pPr algn="ctr" defTabSz="457189">
              <a:spcAft>
                <a:spcPct val="20000"/>
              </a:spcAft>
            </a:pPr>
            <a:r>
              <a:rPr lang="en-US" dirty="0">
                <a:ea typeface="Arial" charset="0"/>
                <a:cs typeface="Arial" charset="0"/>
                <a:sym typeface="Arial" pitchFamily="34" charset="0"/>
              </a:rPr>
              <a:t>Inventory Optimization</a:t>
            </a:r>
          </a:p>
        </p:txBody>
      </p:sp>
      <p:sp>
        <p:nvSpPr>
          <p:cNvPr id="17" name="TextBox 22">
            <a:extLst>
              <a:ext uri="{FF2B5EF4-FFF2-40B4-BE49-F238E27FC236}">
                <a16:creationId xmlns:a16="http://schemas.microsoft.com/office/drawing/2014/main" id="{7D3A2A57-2A63-F345-B9DA-B935926B04E7}"/>
              </a:ext>
            </a:extLst>
          </p:cNvPr>
          <p:cNvSpPr txBox="1">
            <a:spLocks noChangeArrowheads="1"/>
          </p:cNvSpPr>
          <p:nvPr/>
        </p:nvSpPr>
        <p:spPr bwMode="auto">
          <a:xfrm>
            <a:off x="464318" y="2565910"/>
            <a:ext cx="2003861" cy="701731"/>
          </a:xfrm>
          <a:prstGeom prst="rect">
            <a:avLst/>
          </a:prstGeom>
          <a:noFill/>
          <a:ln w="9525">
            <a:noFill/>
            <a:miter lim="800000"/>
            <a:headEnd/>
            <a:tailEnd/>
          </a:ln>
        </p:spPr>
        <p:txBody>
          <a:bodyPr wrap="square">
            <a:spAutoFit/>
          </a:bodyPr>
          <a:lstStyle/>
          <a:p>
            <a:pPr algn="ctr" defTabSz="457189">
              <a:spcAft>
                <a:spcPct val="20000"/>
              </a:spcAft>
            </a:pPr>
            <a:r>
              <a:rPr lang="en-US" dirty="0">
                <a:ea typeface="Arial" charset="0"/>
                <a:cs typeface="Arial" charset="0"/>
                <a:sym typeface="Arial" pitchFamily="34" charset="0"/>
              </a:rPr>
              <a:t>Sustainability</a:t>
            </a:r>
          </a:p>
          <a:p>
            <a:pPr algn="ctr" defTabSz="457189">
              <a:spcAft>
                <a:spcPct val="20000"/>
              </a:spcAft>
            </a:pPr>
            <a:r>
              <a:rPr lang="en-US" dirty="0">
                <a:ea typeface="Arial" charset="0"/>
                <a:cs typeface="Arial" charset="0"/>
                <a:sym typeface="Arial" pitchFamily="34" charset="0"/>
              </a:rPr>
              <a:t>Initiatives</a:t>
            </a:r>
          </a:p>
        </p:txBody>
      </p:sp>
      <p:sp>
        <p:nvSpPr>
          <p:cNvPr id="18" name="TextBox 22">
            <a:extLst>
              <a:ext uri="{FF2B5EF4-FFF2-40B4-BE49-F238E27FC236}">
                <a16:creationId xmlns:a16="http://schemas.microsoft.com/office/drawing/2014/main" id="{0E8B9A3F-27DC-E443-97C9-5F8D8E34E1CF}"/>
              </a:ext>
            </a:extLst>
          </p:cNvPr>
          <p:cNvSpPr txBox="1">
            <a:spLocks noChangeArrowheads="1"/>
          </p:cNvSpPr>
          <p:nvPr/>
        </p:nvSpPr>
        <p:spPr bwMode="auto">
          <a:xfrm>
            <a:off x="6628341" y="2279733"/>
            <a:ext cx="2003861" cy="701731"/>
          </a:xfrm>
          <a:prstGeom prst="rect">
            <a:avLst/>
          </a:prstGeom>
          <a:noFill/>
          <a:ln w="9525">
            <a:noFill/>
            <a:miter lim="800000"/>
            <a:headEnd/>
            <a:tailEnd/>
          </a:ln>
        </p:spPr>
        <p:txBody>
          <a:bodyPr wrap="square">
            <a:spAutoFit/>
          </a:bodyPr>
          <a:lstStyle/>
          <a:p>
            <a:pPr algn="ctr" defTabSz="457189">
              <a:spcAft>
                <a:spcPct val="20000"/>
              </a:spcAft>
            </a:pPr>
            <a:r>
              <a:rPr lang="en-US" dirty="0">
                <a:ea typeface="Arial" charset="0"/>
                <a:cs typeface="Arial" charset="0"/>
                <a:sym typeface="Arial" pitchFamily="34" charset="0"/>
              </a:rPr>
              <a:t>Transportation</a:t>
            </a:r>
          </a:p>
          <a:p>
            <a:pPr algn="ctr" defTabSz="457189">
              <a:spcAft>
                <a:spcPct val="20000"/>
              </a:spcAft>
            </a:pPr>
            <a:r>
              <a:rPr lang="en-US" dirty="0">
                <a:ea typeface="Arial" charset="0"/>
                <a:cs typeface="Arial" charset="0"/>
                <a:sym typeface="Arial" pitchFamily="34" charset="0"/>
              </a:rPr>
              <a:t>Optimization</a:t>
            </a:r>
          </a:p>
        </p:txBody>
      </p:sp>
      <p:sp>
        <p:nvSpPr>
          <p:cNvPr id="19" name="TextBox 22">
            <a:extLst>
              <a:ext uri="{FF2B5EF4-FFF2-40B4-BE49-F238E27FC236}">
                <a16:creationId xmlns:a16="http://schemas.microsoft.com/office/drawing/2014/main" id="{F32D991F-4EE4-4448-97EF-DDF971EAEA2B}"/>
              </a:ext>
            </a:extLst>
          </p:cNvPr>
          <p:cNvSpPr txBox="1">
            <a:spLocks noChangeArrowheads="1"/>
          </p:cNvSpPr>
          <p:nvPr/>
        </p:nvSpPr>
        <p:spPr bwMode="auto">
          <a:xfrm>
            <a:off x="2023248" y="4762202"/>
            <a:ext cx="2565988" cy="369332"/>
          </a:xfrm>
          <a:prstGeom prst="rect">
            <a:avLst/>
          </a:prstGeom>
          <a:noFill/>
          <a:ln w="9525">
            <a:noFill/>
            <a:miter lim="800000"/>
            <a:headEnd/>
            <a:tailEnd/>
          </a:ln>
        </p:spPr>
        <p:txBody>
          <a:bodyPr wrap="square">
            <a:spAutoFit/>
          </a:bodyPr>
          <a:lstStyle/>
          <a:p>
            <a:pPr algn="ctr" defTabSz="457189">
              <a:spcAft>
                <a:spcPct val="20000"/>
              </a:spcAft>
            </a:pPr>
            <a:r>
              <a:rPr lang="en-US" dirty="0">
                <a:ea typeface="Arial" charset="0"/>
                <a:cs typeface="Arial" charset="0"/>
                <a:sym typeface="Arial" pitchFamily="34" charset="0"/>
              </a:rPr>
              <a:t>Provenance</a:t>
            </a:r>
          </a:p>
        </p:txBody>
      </p:sp>
      <p:pic>
        <p:nvPicPr>
          <p:cNvPr id="20" name="Picture 19">
            <a:extLst>
              <a:ext uri="{FF2B5EF4-FFF2-40B4-BE49-F238E27FC236}">
                <a16:creationId xmlns:a16="http://schemas.microsoft.com/office/drawing/2014/main" id="{1E5985EA-733B-E84B-A98A-819962675D6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056658" y="3031422"/>
            <a:ext cx="2617902" cy="1745580"/>
          </a:xfrm>
          <a:prstGeom prst="rect">
            <a:avLst/>
          </a:prstGeom>
        </p:spPr>
      </p:pic>
    </p:spTree>
    <p:extLst>
      <p:ext uri="{BB962C8B-B14F-4D97-AF65-F5344CB8AC3E}">
        <p14:creationId xmlns:p14="http://schemas.microsoft.com/office/powerpoint/2010/main" val="38816170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Con-way"/>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4493342" y="0"/>
            <a:ext cx="4650658"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4493342" y="0"/>
            <a:ext cx="2359742" cy="5143500"/>
          </a:xfrm>
          <a:prstGeom prst="rect">
            <a:avLst/>
          </a:prstGeom>
          <a:gradFill flip="none" rotWithShape="1">
            <a:gsLst>
              <a:gs pos="0">
                <a:schemeClr val="bg1">
                  <a:lumMod val="0"/>
                  <a:lumOff val="100000"/>
                </a:schemeClr>
              </a:gs>
              <a:gs pos="99000">
                <a:schemeClr val="bg1">
                  <a:lumMod val="0"/>
                  <a:lumOff val="100000"/>
                  <a:alpha val="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 Placeholder 1"/>
          <p:cNvSpPr>
            <a:spLocks noGrp="1"/>
          </p:cNvSpPr>
          <p:nvPr>
            <p:ph type="body" sz="quarter" idx="13"/>
          </p:nvPr>
        </p:nvSpPr>
        <p:spPr>
          <a:xfrm>
            <a:off x="1600568" y="2022425"/>
            <a:ext cx="3836670" cy="642116"/>
          </a:xfrm>
        </p:spPr>
        <p:txBody>
          <a:bodyPr/>
          <a:lstStyle/>
          <a:p>
            <a:r>
              <a:rPr lang="en-US" dirty="0" err="1"/>
              <a:t>TradeLens</a:t>
            </a:r>
            <a:endParaRPr lang="en-US" dirty="0"/>
          </a:p>
        </p:txBody>
      </p:sp>
      <p:pic>
        <p:nvPicPr>
          <p:cNvPr id="11" name="Picture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31265" y="1705077"/>
            <a:ext cx="1118051" cy="1118051"/>
          </a:xfrm>
          <a:prstGeom prst="rect">
            <a:avLst/>
          </a:prstGeom>
        </p:spPr>
      </p:pic>
    </p:spTree>
    <p:extLst>
      <p:ext uri="{BB962C8B-B14F-4D97-AF65-F5344CB8AC3E}">
        <p14:creationId xmlns:p14="http://schemas.microsoft.com/office/powerpoint/2010/main" val="2517136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82E3DD-7C5B-4C06-A0D4-1F4B36F252B6}"/>
              </a:ext>
            </a:extLst>
          </p:cNvPr>
          <p:cNvSpPr>
            <a:spLocks noGrp="1"/>
          </p:cNvSpPr>
          <p:nvPr>
            <p:ph type="body" sz="quarter" idx="13"/>
          </p:nvPr>
        </p:nvSpPr>
        <p:spPr>
          <a:xfrm>
            <a:off x="125729" y="144464"/>
            <a:ext cx="8470831" cy="1011698"/>
          </a:xfrm>
        </p:spPr>
        <p:txBody>
          <a:bodyPr>
            <a:noAutofit/>
          </a:bodyPr>
          <a:lstStyle/>
          <a:p>
            <a:r>
              <a:rPr lang="en-US" dirty="0"/>
              <a:t>IBM and Maersk have launched </a:t>
            </a:r>
            <a:r>
              <a:rPr lang="en-US" dirty="0" err="1"/>
              <a:t>TradeLens</a:t>
            </a:r>
            <a:endParaRPr lang="en-US" dirty="0"/>
          </a:p>
          <a:p>
            <a:r>
              <a:rPr lang="en-US" sz="2000" dirty="0"/>
              <a:t>An open and neutral supply chain platform poised to transform the industry</a:t>
            </a:r>
          </a:p>
        </p:txBody>
      </p:sp>
      <p:sp>
        <p:nvSpPr>
          <p:cNvPr id="3" name="Text Placeholder 2">
            <a:extLst>
              <a:ext uri="{FF2B5EF4-FFF2-40B4-BE49-F238E27FC236}">
                <a16:creationId xmlns:a16="http://schemas.microsoft.com/office/drawing/2014/main" id="{F7AFF11E-363E-42BB-8419-868DC43366C8}"/>
              </a:ext>
            </a:extLst>
          </p:cNvPr>
          <p:cNvSpPr>
            <a:spLocks noGrp="1"/>
          </p:cNvSpPr>
          <p:nvPr>
            <p:ph type="body" sz="quarter" idx="22"/>
          </p:nvPr>
        </p:nvSpPr>
        <p:spPr>
          <a:xfrm>
            <a:off x="125729" y="1318520"/>
            <a:ext cx="4458462" cy="3253480"/>
          </a:xfrm>
        </p:spPr>
        <p:txBody>
          <a:bodyPr>
            <a:normAutofit lnSpcReduction="10000"/>
          </a:bodyPr>
          <a:lstStyle/>
          <a:p>
            <a:r>
              <a:rPr lang="en-US" sz="1400" dirty="0" err="1">
                <a:latin typeface="Arial" panose="020B0604020202020204" pitchFamily="34" charset="0"/>
                <a:cs typeface="Arial" panose="020B0604020202020204" pitchFamily="34" charset="0"/>
              </a:rPr>
              <a:t>TradeLens</a:t>
            </a:r>
            <a:r>
              <a:rPr lang="en-US" sz="1400" dirty="0">
                <a:latin typeface="Arial" panose="020B0604020202020204" pitchFamily="34" charset="0"/>
                <a:cs typeface="Arial" panose="020B0604020202020204" pitchFamily="34" charset="0"/>
              </a:rPr>
              <a:t> is built for the industry and offers benefits to trade participants from across the supply chain ecosystem</a:t>
            </a:r>
          </a:p>
          <a:p>
            <a:r>
              <a:rPr lang="en-US" sz="1400" dirty="0">
                <a:latin typeface="Arial" panose="020B0604020202020204" pitchFamily="34" charset="0"/>
                <a:cs typeface="Arial" panose="020B0604020202020204" pitchFamily="34" charset="0"/>
              </a:rPr>
              <a:t>Responding to industry feedback, IBM and Maersk have revised the approach and are proceeding under a Collaboration Agreement, which offers greater flexibility and responsiveness to industry feedback</a:t>
            </a:r>
          </a:p>
          <a:p>
            <a:r>
              <a:rPr lang="en-US" sz="1400" dirty="0">
                <a:latin typeface="Arial" panose="020B0604020202020204" pitchFamily="34" charset="0"/>
                <a:cs typeface="Arial" panose="020B0604020202020204" pitchFamily="34" charset="0"/>
              </a:rPr>
              <a:t>An Industry Advisory Board will help to shape the platform and drive standards</a:t>
            </a:r>
          </a:p>
          <a:p>
            <a:r>
              <a:rPr lang="en-US" sz="1400" dirty="0">
                <a:latin typeface="Arial" panose="020B0604020202020204" pitchFamily="34" charset="0"/>
                <a:cs typeface="Arial" panose="020B0604020202020204" pitchFamily="34" charset="0"/>
              </a:rPr>
              <a:t>Maersk Line and Hamburg-Sud are participants under the same terms as other network members</a:t>
            </a:r>
          </a:p>
          <a:p>
            <a:r>
              <a:rPr lang="en-US" sz="1400" dirty="0">
                <a:latin typeface="Arial" panose="020B0604020202020204" pitchFamily="34" charset="0"/>
                <a:cs typeface="Arial" panose="020B0604020202020204" pitchFamily="34" charset="0"/>
              </a:rPr>
              <a:t>Core platform components are available today under an Early Adopter program; full release remains on target for Q4 2018</a:t>
            </a:r>
          </a:p>
        </p:txBody>
      </p:sp>
      <p:pic>
        <p:nvPicPr>
          <p:cNvPr id="7" name="Picture 6">
            <a:extLst>
              <a:ext uri="{FF2B5EF4-FFF2-40B4-BE49-F238E27FC236}">
                <a16:creationId xmlns:a16="http://schemas.microsoft.com/office/drawing/2014/main" id="{44FC3B4C-A118-A445-8C29-7515E9EA5134}"/>
              </a:ext>
            </a:extLst>
          </p:cNvPr>
          <p:cNvPicPr>
            <a:picLocks noChangeAspect="1"/>
          </p:cNvPicPr>
          <p:nvPr/>
        </p:nvPicPr>
        <p:blipFill>
          <a:blip r:embed="rId3"/>
          <a:stretch>
            <a:fillRect/>
          </a:stretch>
        </p:blipFill>
        <p:spPr>
          <a:xfrm>
            <a:off x="4899841" y="1156162"/>
            <a:ext cx="4176781" cy="1692916"/>
          </a:xfrm>
          <a:prstGeom prst="rect">
            <a:avLst/>
          </a:prstGeom>
        </p:spPr>
      </p:pic>
      <p:pic>
        <p:nvPicPr>
          <p:cNvPr id="8" name="Picture 7">
            <a:extLst>
              <a:ext uri="{FF2B5EF4-FFF2-40B4-BE49-F238E27FC236}">
                <a16:creationId xmlns:a16="http://schemas.microsoft.com/office/drawing/2014/main" id="{3DCCEF34-588D-144A-B0C9-4857BF46577D}"/>
              </a:ext>
            </a:extLst>
          </p:cNvPr>
          <p:cNvPicPr>
            <a:picLocks noChangeAspect="1"/>
          </p:cNvPicPr>
          <p:nvPr/>
        </p:nvPicPr>
        <p:blipFill>
          <a:blip r:embed="rId4"/>
          <a:stretch>
            <a:fillRect/>
          </a:stretch>
        </p:blipFill>
        <p:spPr>
          <a:xfrm>
            <a:off x="4899841" y="2926080"/>
            <a:ext cx="4176781" cy="1645920"/>
          </a:xfrm>
          <a:prstGeom prst="rect">
            <a:avLst/>
          </a:prstGeom>
        </p:spPr>
      </p:pic>
    </p:spTree>
    <p:extLst>
      <p:ext uri="{BB962C8B-B14F-4D97-AF65-F5344CB8AC3E}">
        <p14:creationId xmlns:p14="http://schemas.microsoft.com/office/powerpoint/2010/main" val="11724149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801998-B5B0-476F-B868-A9FE302FC338}"/>
              </a:ext>
            </a:extLst>
          </p:cNvPr>
          <p:cNvSpPr>
            <a:spLocks noGrp="1"/>
          </p:cNvSpPr>
          <p:nvPr>
            <p:ph type="body" sz="quarter" idx="13"/>
          </p:nvPr>
        </p:nvSpPr>
        <p:spPr/>
        <p:txBody>
          <a:bodyPr>
            <a:normAutofit fontScale="92500"/>
          </a:bodyPr>
          <a:lstStyle/>
          <a:p>
            <a:r>
              <a:rPr lang="en-US" dirty="0"/>
              <a:t>The cost of global trade is estimated at $1.8 trillion annually</a:t>
            </a:r>
            <a:r>
              <a:rPr lang="en-US" baseline="30000" dirty="0"/>
              <a:t>1</a:t>
            </a:r>
            <a:r>
              <a:rPr lang="en-US" dirty="0"/>
              <a:t> with potential savings from more efficient processes of ~10%</a:t>
            </a:r>
          </a:p>
        </p:txBody>
      </p:sp>
      <p:sp>
        <p:nvSpPr>
          <p:cNvPr id="12" name="TextBox 11">
            <a:extLst>
              <a:ext uri="{FF2B5EF4-FFF2-40B4-BE49-F238E27FC236}">
                <a16:creationId xmlns:a16="http://schemas.microsoft.com/office/drawing/2014/main" id="{48FA4D1F-B1A3-4998-AE82-D8BA64486755}"/>
              </a:ext>
            </a:extLst>
          </p:cNvPr>
          <p:cNvSpPr txBox="1"/>
          <p:nvPr/>
        </p:nvSpPr>
        <p:spPr>
          <a:xfrm>
            <a:off x="8562694" y="4872867"/>
            <a:ext cx="528320" cy="230832"/>
          </a:xfrm>
          <a:prstGeom prst="rect">
            <a:avLst/>
          </a:prstGeom>
          <a:noFill/>
        </p:spPr>
        <p:txBody>
          <a:bodyPr wrap="square" rtlCol="0">
            <a:spAutoFit/>
          </a:bodyPr>
          <a:lstStyle/>
          <a:p>
            <a:pPr algn="r"/>
            <a:fld id="{213620BF-9500-5846-90F5-A7283DB76046}" type="slidenum">
              <a:rPr lang="en-US" sz="900" smtClean="0"/>
              <a:pPr algn="r"/>
              <a:t>28</a:t>
            </a:fld>
            <a:endParaRPr lang="en-US" sz="900" dirty="0"/>
          </a:p>
        </p:txBody>
      </p:sp>
      <p:pic>
        <p:nvPicPr>
          <p:cNvPr id="27" name="Picture 26">
            <a:extLst>
              <a:ext uri="{FF2B5EF4-FFF2-40B4-BE49-F238E27FC236}">
                <a16:creationId xmlns:a16="http://schemas.microsoft.com/office/drawing/2014/main" id="{531C5B7E-85AB-4562-8DF3-CF0F61310E3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120109" y="4779231"/>
            <a:ext cx="2011684" cy="238049"/>
          </a:xfrm>
          <a:prstGeom prst="rect">
            <a:avLst/>
          </a:prstGeom>
        </p:spPr>
      </p:pic>
      <p:graphicFrame>
        <p:nvGraphicFramePr>
          <p:cNvPr id="4" name="Table 3">
            <a:extLst>
              <a:ext uri="{FF2B5EF4-FFF2-40B4-BE49-F238E27FC236}">
                <a16:creationId xmlns:a16="http://schemas.microsoft.com/office/drawing/2014/main" id="{F10621A5-6BE9-4C11-9CFD-F34BBBBB296C}"/>
              </a:ext>
            </a:extLst>
          </p:cNvPr>
          <p:cNvGraphicFramePr>
            <a:graphicFrameLocks noGrp="1"/>
          </p:cNvGraphicFramePr>
          <p:nvPr>
            <p:extLst/>
          </p:nvPr>
        </p:nvGraphicFramePr>
        <p:xfrm>
          <a:off x="230218" y="1421063"/>
          <a:ext cx="8465008" cy="2275624"/>
        </p:xfrm>
        <a:graphic>
          <a:graphicData uri="http://schemas.openxmlformats.org/drawingml/2006/table">
            <a:tbl>
              <a:tblPr firstRow="1" bandRow="1">
                <a:tableStyleId>{5C22544A-7EE6-4342-B048-85BDC9FD1C3A}</a:tableStyleId>
              </a:tblPr>
              <a:tblGrid>
                <a:gridCol w="2116252">
                  <a:extLst>
                    <a:ext uri="{9D8B030D-6E8A-4147-A177-3AD203B41FA5}">
                      <a16:colId xmlns:a16="http://schemas.microsoft.com/office/drawing/2014/main" val="3337219052"/>
                    </a:ext>
                  </a:extLst>
                </a:gridCol>
                <a:gridCol w="2116252">
                  <a:extLst>
                    <a:ext uri="{9D8B030D-6E8A-4147-A177-3AD203B41FA5}">
                      <a16:colId xmlns:a16="http://schemas.microsoft.com/office/drawing/2014/main" val="2295065273"/>
                    </a:ext>
                  </a:extLst>
                </a:gridCol>
                <a:gridCol w="2116252">
                  <a:extLst>
                    <a:ext uri="{9D8B030D-6E8A-4147-A177-3AD203B41FA5}">
                      <a16:colId xmlns:a16="http://schemas.microsoft.com/office/drawing/2014/main" val="2878152824"/>
                    </a:ext>
                  </a:extLst>
                </a:gridCol>
                <a:gridCol w="2116252">
                  <a:extLst>
                    <a:ext uri="{9D8B030D-6E8A-4147-A177-3AD203B41FA5}">
                      <a16:colId xmlns:a16="http://schemas.microsoft.com/office/drawing/2014/main" val="389533012"/>
                    </a:ext>
                  </a:extLst>
                </a:gridCol>
              </a:tblGrid>
              <a:tr h="690664">
                <a:tc>
                  <a:txBody>
                    <a:bodyPr/>
                    <a:lstStyle/>
                    <a:p>
                      <a:endParaRPr lang="en-US" dirty="0"/>
                    </a:p>
                  </a:txBody>
                  <a:tcPr>
                    <a:lnL w="12700" cmpd="sng">
                      <a:noFill/>
                    </a:lnL>
                    <a:lnR w="3175"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lang="en-US"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lang="en-US"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lang="en-US" dirty="0"/>
                    </a:p>
                  </a:txBody>
                  <a:tcPr>
                    <a:lnL w="3175"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3018376"/>
                  </a:ext>
                </a:extLst>
              </a:tr>
              <a:tr h="370840">
                <a:tc>
                  <a:txBody>
                    <a:bodyPr/>
                    <a:lstStyle/>
                    <a:p>
                      <a:pPr marL="117475" indent="0"/>
                      <a:r>
                        <a:rPr lang="en-US" sz="1400" dirty="0">
                          <a:solidFill>
                            <a:schemeClr val="tx1"/>
                          </a:solidFill>
                        </a:rPr>
                        <a:t>More than </a:t>
                      </a:r>
                      <a:r>
                        <a:rPr lang="en-US" sz="1400" b="1" dirty="0">
                          <a:solidFill>
                            <a:schemeClr val="accent1"/>
                          </a:solidFill>
                        </a:rPr>
                        <a:t>$16 trillion </a:t>
                      </a:r>
                      <a:br>
                        <a:rPr lang="en-US" sz="1400" b="1" dirty="0">
                          <a:solidFill>
                            <a:schemeClr val="tx1"/>
                          </a:solidFill>
                        </a:rPr>
                      </a:br>
                      <a:r>
                        <a:rPr lang="en-US" sz="1400" dirty="0">
                          <a:solidFill>
                            <a:schemeClr val="tx1"/>
                          </a:solidFill>
                        </a:rPr>
                        <a:t>in goods are shipped across international borders each year</a:t>
                      </a:r>
                    </a:p>
                  </a:txBody>
                  <a:tcP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58738" indent="0"/>
                      <a:r>
                        <a:rPr lang="en-US" sz="1400" b="1" dirty="0">
                          <a:solidFill>
                            <a:schemeClr val="accent1"/>
                          </a:solidFill>
                        </a:rPr>
                        <a:t>80% </a:t>
                      </a:r>
                      <a:r>
                        <a:rPr lang="en-US" sz="1400" dirty="0">
                          <a:solidFill>
                            <a:schemeClr val="tx1"/>
                          </a:solidFill>
                        </a:rPr>
                        <a:t>of the goods consumers use daily </a:t>
                      </a:r>
                      <a:br>
                        <a:rPr lang="en-US" sz="1400" dirty="0">
                          <a:solidFill>
                            <a:schemeClr val="tx1"/>
                          </a:solidFill>
                        </a:rPr>
                      </a:br>
                      <a:r>
                        <a:rPr lang="en-US" sz="1400" dirty="0">
                          <a:solidFill>
                            <a:schemeClr val="tx1"/>
                          </a:solidFill>
                        </a:rPr>
                        <a:t>are carried by the </a:t>
                      </a:r>
                      <a:br>
                        <a:rPr lang="en-US" sz="1400" dirty="0">
                          <a:solidFill>
                            <a:schemeClr val="tx1"/>
                          </a:solidFill>
                        </a:rPr>
                      </a:br>
                      <a:r>
                        <a:rPr lang="en-US" sz="1400" dirty="0">
                          <a:solidFill>
                            <a:schemeClr val="tx1"/>
                          </a:solidFill>
                        </a:rPr>
                        <a:t>ocean shipping industry</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58738"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By reducing barriers within the international supply chain, global trade could increase </a:t>
                      </a:r>
                      <a:br>
                        <a:rPr lang="en-US" sz="1400" dirty="0">
                          <a:solidFill>
                            <a:schemeClr val="tx1"/>
                          </a:solidFill>
                        </a:rPr>
                      </a:br>
                      <a:r>
                        <a:rPr lang="en-US" sz="1400" dirty="0">
                          <a:solidFill>
                            <a:schemeClr val="tx1"/>
                          </a:solidFill>
                        </a:rPr>
                        <a:t>by nearly </a:t>
                      </a:r>
                      <a:r>
                        <a:rPr lang="en-US" sz="1400" b="1" dirty="0">
                          <a:solidFill>
                            <a:schemeClr val="accent1"/>
                          </a:solidFill>
                        </a:rPr>
                        <a:t>15%</a:t>
                      </a:r>
                      <a:r>
                        <a:rPr lang="en-US" sz="1400" b="0" dirty="0">
                          <a:solidFill>
                            <a:schemeClr val="tx1"/>
                          </a:solidFill>
                        </a:rPr>
                        <a:t>,</a:t>
                      </a:r>
                      <a:r>
                        <a:rPr lang="en-US" sz="1400" b="1" dirty="0">
                          <a:solidFill>
                            <a:schemeClr val="tx1"/>
                          </a:solidFill>
                        </a:rPr>
                        <a:t> </a:t>
                      </a:r>
                      <a:r>
                        <a:rPr lang="en-US" sz="1400" dirty="0">
                          <a:solidFill>
                            <a:schemeClr val="tx1"/>
                          </a:solidFill>
                        </a:rPr>
                        <a:t>boosting economies </a:t>
                      </a:r>
                      <a:br>
                        <a:rPr lang="en-US" sz="1400" dirty="0">
                          <a:solidFill>
                            <a:schemeClr val="tx1"/>
                          </a:solidFill>
                        </a:rPr>
                      </a:br>
                      <a:r>
                        <a:rPr lang="en-US" sz="1400" dirty="0">
                          <a:solidFill>
                            <a:schemeClr val="tx1"/>
                          </a:solidFill>
                        </a:rPr>
                        <a:t>and creating jobs</a:t>
                      </a:r>
                      <a:r>
                        <a:rPr lang="en-US" sz="1400" baseline="30000" dirty="0">
                          <a:solidFill>
                            <a:schemeClr val="tx1"/>
                          </a:solidFill>
                        </a:rPr>
                        <a:t>2</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58738" indent="0"/>
                      <a:r>
                        <a:rPr lang="en-US" sz="1400" dirty="0">
                          <a:solidFill>
                            <a:schemeClr val="tx1"/>
                          </a:solidFill>
                        </a:rPr>
                        <a:t>In many cases the administrative cost of moving a container is </a:t>
                      </a:r>
                      <a:r>
                        <a:rPr lang="en-US" sz="1400" b="1" dirty="0">
                          <a:solidFill>
                            <a:schemeClr val="accent1"/>
                          </a:solidFill>
                        </a:rPr>
                        <a:t>higher</a:t>
                      </a:r>
                      <a:r>
                        <a:rPr lang="en-US" sz="1400" dirty="0">
                          <a:solidFill>
                            <a:schemeClr val="tx1"/>
                          </a:solidFill>
                        </a:rPr>
                        <a:t> than the cost of physically moving it</a:t>
                      </a:r>
                    </a:p>
                  </a:txBody>
                  <a:tcP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4495074"/>
                  </a:ext>
                </a:extLst>
              </a:tr>
            </a:tbl>
          </a:graphicData>
        </a:graphic>
      </p:graphicFrame>
      <p:sp>
        <p:nvSpPr>
          <p:cNvPr id="8" name="TextBox 7">
            <a:extLst>
              <a:ext uri="{FF2B5EF4-FFF2-40B4-BE49-F238E27FC236}">
                <a16:creationId xmlns:a16="http://schemas.microsoft.com/office/drawing/2014/main" id="{8B076C64-33B0-4775-B8F9-7F8F4DC5D585}"/>
              </a:ext>
            </a:extLst>
          </p:cNvPr>
          <p:cNvSpPr txBox="1"/>
          <p:nvPr/>
        </p:nvSpPr>
        <p:spPr>
          <a:xfrm>
            <a:off x="2939392" y="4280627"/>
            <a:ext cx="4361434" cy="415498"/>
          </a:xfrm>
          <a:prstGeom prst="rect">
            <a:avLst/>
          </a:prstGeom>
          <a:noFill/>
        </p:spPr>
        <p:txBody>
          <a:bodyPr wrap="square" rtlCol="0">
            <a:spAutoFit/>
          </a:bodyPr>
          <a:lstStyle/>
          <a:p>
            <a:r>
              <a:rPr lang="en-US" sz="700" dirty="0"/>
              <a:t>1) Maersk Strategy Group (May 19, 2016) based on World Bank data for World Trade Costs </a:t>
            </a:r>
          </a:p>
          <a:p>
            <a:r>
              <a:rPr lang="en-US" sz="700" dirty="0"/>
              <a:t>2) The World Economic Forum: Enabling Trade Valuing Growth Opportunities 2013</a:t>
            </a:r>
          </a:p>
          <a:p>
            <a:r>
              <a:rPr lang="en-US" sz="700" dirty="0"/>
              <a:t> </a:t>
            </a:r>
          </a:p>
        </p:txBody>
      </p:sp>
      <p:grpSp>
        <p:nvGrpSpPr>
          <p:cNvPr id="34" name="Group 33">
            <a:extLst>
              <a:ext uri="{FF2B5EF4-FFF2-40B4-BE49-F238E27FC236}">
                <a16:creationId xmlns:a16="http://schemas.microsoft.com/office/drawing/2014/main" id="{179E64A8-028A-4C14-821D-F522EB757895}"/>
              </a:ext>
            </a:extLst>
          </p:cNvPr>
          <p:cNvGrpSpPr/>
          <p:nvPr/>
        </p:nvGrpSpPr>
        <p:grpSpPr>
          <a:xfrm>
            <a:off x="3027768" y="1386358"/>
            <a:ext cx="712788" cy="561974"/>
            <a:chOff x="2093913" y="338138"/>
            <a:chExt cx="712788" cy="561974"/>
          </a:xfrm>
          <a:solidFill>
            <a:srgbClr val="272727"/>
          </a:solidFill>
        </p:grpSpPr>
        <p:sp>
          <p:nvSpPr>
            <p:cNvPr id="35" name="Rectangle 5">
              <a:extLst>
                <a:ext uri="{FF2B5EF4-FFF2-40B4-BE49-F238E27FC236}">
                  <a16:creationId xmlns:a16="http://schemas.microsoft.com/office/drawing/2014/main" id="{7BB67890-BB77-42FA-9E63-ACE2485CCDB1}"/>
                </a:ext>
              </a:extLst>
            </p:cNvPr>
            <p:cNvSpPr>
              <a:spLocks noChangeArrowheads="1"/>
            </p:cNvSpPr>
            <p:nvPr/>
          </p:nvSpPr>
          <p:spPr bwMode="auto">
            <a:xfrm>
              <a:off x="2165351" y="579438"/>
              <a:ext cx="22225" cy="206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72727"/>
                </a:solidFill>
              </a:endParaRPr>
            </a:p>
          </p:txBody>
        </p:sp>
        <p:sp>
          <p:nvSpPr>
            <p:cNvPr id="36" name="Rectangle 6">
              <a:extLst>
                <a:ext uri="{FF2B5EF4-FFF2-40B4-BE49-F238E27FC236}">
                  <a16:creationId xmlns:a16="http://schemas.microsoft.com/office/drawing/2014/main" id="{EAF8C9C5-B916-462D-96B5-B00B09F40149}"/>
                </a:ext>
              </a:extLst>
            </p:cNvPr>
            <p:cNvSpPr>
              <a:spLocks noChangeArrowheads="1"/>
            </p:cNvSpPr>
            <p:nvPr/>
          </p:nvSpPr>
          <p:spPr bwMode="auto">
            <a:xfrm>
              <a:off x="2197101" y="579438"/>
              <a:ext cx="22225" cy="206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72727"/>
                </a:solidFill>
              </a:endParaRPr>
            </a:p>
          </p:txBody>
        </p:sp>
        <p:sp>
          <p:nvSpPr>
            <p:cNvPr id="37" name="Rectangle 7">
              <a:extLst>
                <a:ext uri="{FF2B5EF4-FFF2-40B4-BE49-F238E27FC236}">
                  <a16:creationId xmlns:a16="http://schemas.microsoft.com/office/drawing/2014/main" id="{0E648AAB-308D-42BC-884A-144CC37680CC}"/>
                </a:ext>
              </a:extLst>
            </p:cNvPr>
            <p:cNvSpPr>
              <a:spLocks noChangeArrowheads="1"/>
            </p:cNvSpPr>
            <p:nvPr/>
          </p:nvSpPr>
          <p:spPr bwMode="auto">
            <a:xfrm>
              <a:off x="2165351" y="611188"/>
              <a:ext cx="222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72727"/>
                </a:solidFill>
              </a:endParaRPr>
            </a:p>
          </p:txBody>
        </p:sp>
        <p:sp>
          <p:nvSpPr>
            <p:cNvPr id="38" name="Rectangle 8">
              <a:extLst>
                <a:ext uri="{FF2B5EF4-FFF2-40B4-BE49-F238E27FC236}">
                  <a16:creationId xmlns:a16="http://schemas.microsoft.com/office/drawing/2014/main" id="{56C1BED3-CC0E-4102-8EA0-F2F140518583}"/>
                </a:ext>
              </a:extLst>
            </p:cNvPr>
            <p:cNvSpPr>
              <a:spLocks noChangeArrowheads="1"/>
            </p:cNvSpPr>
            <p:nvPr/>
          </p:nvSpPr>
          <p:spPr bwMode="auto">
            <a:xfrm>
              <a:off x="2197101" y="611188"/>
              <a:ext cx="222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72727"/>
                </a:solidFill>
              </a:endParaRPr>
            </a:p>
          </p:txBody>
        </p:sp>
        <p:sp>
          <p:nvSpPr>
            <p:cNvPr id="39" name="Rectangle 9">
              <a:extLst>
                <a:ext uri="{FF2B5EF4-FFF2-40B4-BE49-F238E27FC236}">
                  <a16:creationId xmlns:a16="http://schemas.microsoft.com/office/drawing/2014/main" id="{4134817D-E7D7-47A1-A418-8AE9F93BAE78}"/>
                </a:ext>
              </a:extLst>
            </p:cNvPr>
            <p:cNvSpPr>
              <a:spLocks noChangeArrowheads="1"/>
            </p:cNvSpPr>
            <p:nvPr/>
          </p:nvSpPr>
          <p:spPr bwMode="auto">
            <a:xfrm>
              <a:off x="2165351" y="644525"/>
              <a:ext cx="222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72727"/>
                </a:solidFill>
              </a:endParaRPr>
            </a:p>
          </p:txBody>
        </p:sp>
        <p:sp>
          <p:nvSpPr>
            <p:cNvPr id="40" name="Rectangle 10">
              <a:extLst>
                <a:ext uri="{FF2B5EF4-FFF2-40B4-BE49-F238E27FC236}">
                  <a16:creationId xmlns:a16="http://schemas.microsoft.com/office/drawing/2014/main" id="{1027A8E6-127D-40B7-B473-8B656048DB8E}"/>
                </a:ext>
              </a:extLst>
            </p:cNvPr>
            <p:cNvSpPr>
              <a:spLocks noChangeArrowheads="1"/>
            </p:cNvSpPr>
            <p:nvPr/>
          </p:nvSpPr>
          <p:spPr bwMode="auto">
            <a:xfrm>
              <a:off x="2197101" y="644525"/>
              <a:ext cx="222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72727"/>
                </a:solidFill>
              </a:endParaRPr>
            </a:p>
          </p:txBody>
        </p:sp>
        <p:sp>
          <p:nvSpPr>
            <p:cNvPr id="41" name="Freeform 11">
              <a:extLst>
                <a:ext uri="{FF2B5EF4-FFF2-40B4-BE49-F238E27FC236}">
                  <a16:creationId xmlns:a16="http://schemas.microsoft.com/office/drawing/2014/main" id="{0D327B3E-2034-41CA-ABBC-D64EC483603D}"/>
                </a:ext>
              </a:extLst>
            </p:cNvPr>
            <p:cNvSpPr>
              <a:spLocks noEditPoints="1"/>
            </p:cNvSpPr>
            <p:nvPr/>
          </p:nvSpPr>
          <p:spPr bwMode="auto">
            <a:xfrm>
              <a:off x="2098676" y="338138"/>
              <a:ext cx="187325" cy="350837"/>
            </a:xfrm>
            <a:custGeom>
              <a:avLst/>
              <a:gdLst>
                <a:gd name="T0" fmla="*/ 234 w 234"/>
                <a:gd name="T1" fmla="*/ 207 h 441"/>
                <a:gd name="T2" fmla="*/ 200 w 234"/>
                <a:gd name="T3" fmla="*/ 207 h 441"/>
                <a:gd name="T4" fmla="*/ 200 w 234"/>
                <a:gd name="T5" fmla="*/ 145 h 441"/>
                <a:gd name="T6" fmla="*/ 172 w 234"/>
                <a:gd name="T7" fmla="*/ 145 h 441"/>
                <a:gd name="T8" fmla="*/ 172 w 234"/>
                <a:gd name="T9" fmla="*/ 0 h 441"/>
                <a:gd name="T10" fmla="*/ 145 w 234"/>
                <a:gd name="T11" fmla="*/ 0 h 441"/>
                <a:gd name="T12" fmla="*/ 145 w 234"/>
                <a:gd name="T13" fmla="*/ 145 h 441"/>
                <a:gd name="T14" fmla="*/ 34 w 234"/>
                <a:gd name="T15" fmla="*/ 145 h 441"/>
                <a:gd name="T16" fmla="*/ 34 w 234"/>
                <a:gd name="T17" fmla="*/ 207 h 441"/>
                <a:gd name="T18" fmla="*/ 0 w 234"/>
                <a:gd name="T19" fmla="*/ 207 h 441"/>
                <a:gd name="T20" fmla="*/ 0 w 234"/>
                <a:gd name="T21" fmla="*/ 283 h 441"/>
                <a:gd name="T22" fmla="*/ 34 w 234"/>
                <a:gd name="T23" fmla="*/ 283 h 441"/>
                <a:gd name="T24" fmla="*/ 34 w 234"/>
                <a:gd name="T25" fmla="*/ 441 h 441"/>
                <a:gd name="T26" fmla="*/ 62 w 234"/>
                <a:gd name="T27" fmla="*/ 441 h 441"/>
                <a:gd name="T28" fmla="*/ 62 w 234"/>
                <a:gd name="T29" fmla="*/ 283 h 441"/>
                <a:gd name="T30" fmla="*/ 172 w 234"/>
                <a:gd name="T31" fmla="*/ 283 h 441"/>
                <a:gd name="T32" fmla="*/ 172 w 234"/>
                <a:gd name="T33" fmla="*/ 441 h 441"/>
                <a:gd name="T34" fmla="*/ 200 w 234"/>
                <a:gd name="T35" fmla="*/ 441 h 441"/>
                <a:gd name="T36" fmla="*/ 200 w 234"/>
                <a:gd name="T37" fmla="*/ 283 h 441"/>
                <a:gd name="T38" fmla="*/ 234 w 234"/>
                <a:gd name="T39" fmla="*/ 283 h 441"/>
                <a:gd name="T40" fmla="*/ 234 w 234"/>
                <a:gd name="T41" fmla="*/ 207 h 441"/>
                <a:gd name="T42" fmla="*/ 62 w 234"/>
                <a:gd name="T43" fmla="*/ 172 h 441"/>
                <a:gd name="T44" fmla="*/ 172 w 234"/>
                <a:gd name="T45" fmla="*/ 172 h 441"/>
                <a:gd name="T46" fmla="*/ 172 w 234"/>
                <a:gd name="T47" fmla="*/ 207 h 441"/>
                <a:gd name="T48" fmla="*/ 62 w 234"/>
                <a:gd name="T49" fmla="*/ 207 h 441"/>
                <a:gd name="T50" fmla="*/ 62 w 234"/>
                <a:gd name="T51" fmla="*/ 172 h 441"/>
                <a:gd name="T52" fmla="*/ 207 w 234"/>
                <a:gd name="T53" fmla="*/ 255 h 441"/>
                <a:gd name="T54" fmla="*/ 200 w 234"/>
                <a:gd name="T55" fmla="*/ 255 h 441"/>
                <a:gd name="T56" fmla="*/ 34 w 234"/>
                <a:gd name="T57" fmla="*/ 255 h 441"/>
                <a:gd name="T58" fmla="*/ 27 w 234"/>
                <a:gd name="T59" fmla="*/ 255 h 441"/>
                <a:gd name="T60" fmla="*/ 27 w 234"/>
                <a:gd name="T61" fmla="*/ 234 h 441"/>
                <a:gd name="T62" fmla="*/ 34 w 234"/>
                <a:gd name="T63" fmla="*/ 234 h 441"/>
                <a:gd name="T64" fmla="*/ 200 w 234"/>
                <a:gd name="T65" fmla="*/ 234 h 441"/>
                <a:gd name="T66" fmla="*/ 207 w 234"/>
                <a:gd name="T67" fmla="*/ 234 h 441"/>
                <a:gd name="T68" fmla="*/ 207 w 234"/>
                <a:gd name="T69" fmla="*/ 255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441">
                  <a:moveTo>
                    <a:pt x="234" y="207"/>
                  </a:moveTo>
                  <a:lnTo>
                    <a:pt x="200" y="207"/>
                  </a:lnTo>
                  <a:lnTo>
                    <a:pt x="200" y="145"/>
                  </a:lnTo>
                  <a:lnTo>
                    <a:pt x="172" y="145"/>
                  </a:lnTo>
                  <a:lnTo>
                    <a:pt x="172" y="0"/>
                  </a:lnTo>
                  <a:lnTo>
                    <a:pt x="145" y="0"/>
                  </a:lnTo>
                  <a:lnTo>
                    <a:pt x="145" y="145"/>
                  </a:lnTo>
                  <a:lnTo>
                    <a:pt x="34" y="145"/>
                  </a:lnTo>
                  <a:lnTo>
                    <a:pt x="34" y="207"/>
                  </a:lnTo>
                  <a:lnTo>
                    <a:pt x="0" y="207"/>
                  </a:lnTo>
                  <a:lnTo>
                    <a:pt x="0" y="283"/>
                  </a:lnTo>
                  <a:lnTo>
                    <a:pt x="34" y="283"/>
                  </a:lnTo>
                  <a:lnTo>
                    <a:pt x="34" y="441"/>
                  </a:lnTo>
                  <a:lnTo>
                    <a:pt x="62" y="441"/>
                  </a:lnTo>
                  <a:lnTo>
                    <a:pt x="62" y="283"/>
                  </a:lnTo>
                  <a:lnTo>
                    <a:pt x="172" y="283"/>
                  </a:lnTo>
                  <a:lnTo>
                    <a:pt x="172" y="441"/>
                  </a:lnTo>
                  <a:lnTo>
                    <a:pt x="200" y="441"/>
                  </a:lnTo>
                  <a:lnTo>
                    <a:pt x="200" y="283"/>
                  </a:lnTo>
                  <a:lnTo>
                    <a:pt x="234" y="283"/>
                  </a:lnTo>
                  <a:lnTo>
                    <a:pt x="234" y="207"/>
                  </a:lnTo>
                  <a:close/>
                  <a:moveTo>
                    <a:pt x="62" y="172"/>
                  </a:moveTo>
                  <a:lnTo>
                    <a:pt x="172" y="172"/>
                  </a:lnTo>
                  <a:lnTo>
                    <a:pt x="172" y="207"/>
                  </a:lnTo>
                  <a:lnTo>
                    <a:pt x="62" y="207"/>
                  </a:lnTo>
                  <a:lnTo>
                    <a:pt x="62" y="172"/>
                  </a:lnTo>
                  <a:close/>
                  <a:moveTo>
                    <a:pt x="207" y="255"/>
                  </a:moveTo>
                  <a:lnTo>
                    <a:pt x="200" y="255"/>
                  </a:lnTo>
                  <a:lnTo>
                    <a:pt x="34" y="255"/>
                  </a:lnTo>
                  <a:lnTo>
                    <a:pt x="27" y="255"/>
                  </a:lnTo>
                  <a:lnTo>
                    <a:pt x="27" y="234"/>
                  </a:lnTo>
                  <a:lnTo>
                    <a:pt x="34" y="234"/>
                  </a:lnTo>
                  <a:lnTo>
                    <a:pt x="200" y="234"/>
                  </a:lnTo>
                  <a:lnTo>
                    <a:pt x="207" y="234"/>
                  </a:lnTo>
                  <a:lnTo>
                    <a:pt x="207" y="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72727"/>
                </a:solidFill>
              </a:endParaRPr>
            </a:p>
          </p:txBody>
        </p:sp>
        <p:sp>
          <p:nvSpPr>
            <p:cNvPr id="42" name="Freeform 12">
              <a:extLst>
                <a:ext uri="{FF2B5EF4-FFF2-40B4-BE49-F238E27FC236}">
                  <a16:creationId xmlns:a16="http://schemas.microsoft.com/office/drawing/2014/main" id="{C69506CE-9834-44DA-BB99-8D8AE780AEEE}"/>
                </a:ext>
              </a:extLst>
            </p:cNvPr>
            <p:cNvSpPr>
              <a:spLocks noEditPoints="1"/>
            </p:cNvSpPr>
            <p:nvPr/>
          </p:nvSpPr>
          <p:spPr bwMode="auto">
            <a:xfrm>
              <a:off x="2679701" y="573088"/>
              <a:ext cx="103188" cy="104775"/>
            </a:xfrm>
            <a:custGeom>
              <a:avLst/>
              <a:gdLst>
                <a:gd name="T0" fmla="*/ 131 w 131"/>
                <a:gd name="T1" fmla="*/ 131 h 131"/>
                <a:gd name="T2" fmla="*/ 0 w 131"/>
                <a:gd name="T3" fmla="*/ 131 h 131"/>
                <a:gd name="T4" fmla="*/ 0 w 131"/>
                <a:gd name="T5" fmla="*/ 0 h 131"/>
                <a:gd name="T6" fmla="*/ 131 w 131"/>
                <a:gd name="T7" fmla="*/ 0 h 131"/>
                <a:gd name="T8" fmla="*/ 131 w 131"/>
                <a:gd name="T9" fmla="*/ 131 h 131"/>
                <a:gd name="T10" fmla="*/ 28 w 131"/>
                <a:gd name="T11" fmla="*/ 104 h 131"/>
                <a:gd name="T12" fmla="*/ 103 w 131"/>
                <a:gd name="T13" fmla="*/ 104 h 131"/>
                <a:gd name="T14" fmla="*/ 103 w 131"/>
                <a:gd name="T15" fmla="*/ 28 h 131"/>
                <a:gd name="T16" fmla="*/ 28 w 131"/>
                <a:gd name="T17" fmla="*/ 28 h 131"/>
                <a:gd name="T18" fmla="*/ 28 w 131"/>
                <a:gd name="T19"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131">
                  <a:moveTo>
                    <a:pt x="131" y="131"/>
                  </a:moveTo>
                  <a:lnTo>
                    <a:pt x="0" y="131"/>
                  </a:lnTo>
                  <a:lnTo>
                    <a:pt x="0" y="0"/>
                  </a:lnTo>
                  <a:lnTo>
                    <a:pt x="131" y="0"/>
                  </a:lnTo>
                  <a:lnTo>
                    <a:pt x="131" y="131"/>
                  </a:lnTo>
                  <a:close/>
                  <a:moveTo>
                    <a:pt x="28" y="104"/>
                  </a:moveTo>
                  <a:lnTo>
                    <a:pt x="103" y="104"/>
                  </a:lnTo>
                  <a:lnTo>
                    <a:pt x="103" y="28"/>
                  </a:lnTo>
                  <a:lnTo>
                    <a:pt x="28" y="28"/>
                  </a:lnTo>
                  <a:lnTo>
                    <a:pt x="28"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72727"/>
                </a:solidFill>
              </a:endParaRPr>
            </a:p>
          </p:txBody>
        </p:sp>
        <p:sp>
          <p:nvSpPr>
            <p:cNvPr id="43" name="Freeform 13">
              <a:extLst>
                <a:ext uri="{FF2B5EF4-FFF2-40B4-BE49-F238E27FC236}">
                  <a16:creationId xmlns:a16="http://schemas.microsoft.com/office/drawing/2014/main" id="{60DBF437-112F-4EB7-BF13-E0603494816A}"/>
                </a:ext>
              </a:extLst>
            </p:cNvPr>
            <p:cNvSpPr>
              <a:spLocks noEditPoints="1"/>
            </p:cNvSpPr>
            <p:nvPr/>
          </p:nvSpPr>
          <p:spPr bwMode="auto">
            <a:xfrm>
              <a:off x="2563813" y="508000"/>
              <a:ext cx="104775" cy="103187"/>
            </a:xfrm>
            <a:custGeom>
              <a:avLst/>
              <a:gdLst>
                <a:gd name="T0" fmla="*/ 131 w 131"/>
                <a:gd name="T1" fmla="*/ 131 h 131"/>
                <a:gd name="T2" fmla="*/ 0 w 131"/>
                <a:gd name="T3" fmla="*/ 131 h 131"/>
                <a:gd name="T4" fmla="*/ 0 w 131"/>
                <a:gd name="T5" fmla="*/ 0 h 131"/>
                <a:gd name="T6" fmla="*/ 131 w 131"/>
                <a:gd name="T7" fmla="*/ 0 h 131"/>
                <a:gd name="T8" fmla="*/ 131 w 131"/>
                <a:gd name="T9" fmla="*/ 131 h 131"/>
                <a:gd name="T10" fmla="*/ 28 w 131"/>
                <a:gd name="T11" fmla="*/ 103 h 131"/>
                <a:gd name="T12" fmla="*/ 104 w 131"/>
                <a:gd name="T13" fmla="*/ 103 h 131"/>
                <a:gd name="T14" fmla="*/ 104 w 131"/>
                <a:gd name="T15" fmla="*/ 27 h 131"/>
                <a:gd name="T16" fmla="*/ 28 w 131"/>
                <a:gd name="T17" fmla="*/ 27 h 131"/>
                <a:gd name="T18" fmla="*/ 28 w 131"/>
                <a:gd name="T19" fmla="*/ 10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131">
                  <a:moveTo>
                    <a:pt x="131" y="131"/>
                  </a:moveTo>
                  <a:lnTo>
                    <a:pt x="0" y="131"/>
                  </a:lnTo>
                  <a:lnTo>
                    <a:pt x="0" y="0"/>
                  </a:lnTo>
                  <a:lnTo>
                    <a:pt x="131" y="0"/>
                  </a:lnTo>
                  <a:lnTo>
                    <a:pt x="131" y="131"/>
                  </a:lnTo>
                  <a:close/>
                  <a:moveTo>
                    <a:pt x="28" y="103"/>
                  </a:moveTo>
                  <a:lnTo>
                    <a:pt x="104" y="103"/>
                  </a:lnTo>
                  <a:lnTo>
                    <a:pt x="104" y="27"/>
                  </a:lnTo>
                  <a:lnTo>
                    <a:pt x="28" y="27"/>
                  </a:lnTo>
                  <a:lnTo>
                    <a:pt x="28"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72727"/>
                </a:solidFill>
              </a:endParaRPr>
            </a:p>
          </p:txBody>
        </p:sp>
        <p:sp>
          <p:nvSpPr>
            <p:cNvPr id="44" name="Freeform 14">
              <a:extLst>
                <a:ext uri="{FF2B5EF4-FFF2-40B4-BE49-F238E27FC236}">
                  <a16:creationId xmlns:a16="http://schemas.microsoft.com/office/drawing/2014/main" id="{E1CF64C3-0EAB-403C-A5C2-0D36F14A17F3}"/>
                </a:ext>
              </a:extLst>
            </p:cNvPr>
            <p:cNvSpPr>
              <a:spLocks noEditPoints="1"/>
            </p:cNvSpPr>
            <p:nvPr/>
          </p:nvSpPr>
          <p:spPr bwMode="auto">
            <a:xfrm>
              <a:off x="2449513" y="458788"/>
              <a:ext cx="103188" cy="103187"/>
            </a:xfrm>
            <a:custGeom>
              <a:avLst/>
              <a:gdLst>
                <a:gd name="T0" fmla="*/ 131 w 131"/>
                <a:gd name="T1" fmla="*/ 131 h 131"/>
                <a:gd name="T2" fmla="*/ 0 w 131"/>
                <a:gd name="T3" fmla="*/ 131 h 131"/>
                <a:gd name="T4" fmla="*/ 0 w 131"/>
                <a:gd name="T5" fmla="*/ 0 h 131"/>
                <a:gd name="T6" fmla="*/ 131 w 131"/>
                <a:gd name="T7" fmla="*/ 0 h 131"/>
                <a:gd name="T8" fmla="*/ 131 w 131"/>
                <a:gd name="T9" fmla="*/ 131 h 131"/>
                <a:gd name="T10" fmla="*/ 27 w 131"/>
                <a:gd name="T11" fmla="*/ 103 h 131"/>
                <a:gd name="T12" fmla="*/ 103 w 131"/>
                <a:gd name="T13" fmla="*/ 103 h 131"/>
                <a:gd name="T14" fmla="*/ 103 w 131"/>
                <a:gd name="T15" fmla="*/ 27 h 131"/>
                <a:gd name="T16" fmla="*/ 27 w 131"/>
                <a:gd name="T17" fmla="*/ 27 h 131"/>
                <a:gd name="T18" fmla="*/ 27 w 131"/>
                <a:gd name="T19" fmla="*/ 10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131">
                  <a:moveTo>
                    <a:pt x="131" y="131"/>
                  </a:moveTo>
                  <a:lnTo>
                    <a:pt x="0" y="131"/>
                  </a:lnTo>
                  <a:lnTo>
                    <a:pt x="0" y="0"/>
                  </a:lnTo>
                  <a:lnTo>
                    <a:pt x="131" y="0"/>
                  </a:lnTo>
                  <a:lnTo>
                    <a:pt x="131" y="131"/>
                  </a:lnTo>
                  <a:close/>
                  <a:moveTo>
                    <a:pt x="27" y="103"/>
                  </a:moveTo>
                  <a:lnTo>
                    <a:pt x="103" y="103"/>
                  </a:lnTo>
                  <a:lnTo>
                    <a:pt x="103" y="27"/>
                  </a:lnTo>
                  <a:lnTo>
                    <a:pt x="27" y="27"/>
                  </a:lnTo>
                  <a:lnTo>
                    <a:pt x="27"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72727"/>
                </a:solidFill>
              </a:endParaRPr>
            </a:p>
          </p:txBody>
        </p:sp>
        <p:sp>
          <p:nvSpPr>
            <p:cNvPr id="45" name="Freeform 15">
              <a:extLst>
                <a:ext uri="{FF2B5EF4-FFF2-40B4-BE49-F238E27FC236}">
                  <a16:creationId xmlns:a16="http://schemas.microsoft.com/office/drawing/2014/main" id="{3BE73B3F-B642-4C46-BED7-83F046D6A65D}"/>
                </a:ext>
              </a:extLst>
            </p:cNvPr>
            <p:cNvSpPr>
              <a:spLocks noEditPoints="1"/>
            </p:cNvSpPr>
            <p:nvPr/>
          </p:nvSpPr>
          <p:spPr bwMode="auto">
            <a:xfrm>
              <a:off x="2411413" y="573088"/>
              <a:ext cx="141288" cy="153987"/>
            </a:xfrm>
            <a:custGeom>
              <a:avLst/>
              <a:gdLst>
                <a:gd name="T0" fmla="*/ 179 w 179"/>
                <a:gd name="T1" fmla="*/ 193 h 193"/>
                <a:gd name="T2" fmla="*/ 0 w 179"/>
                <a:gd name="T3" fmla="*/ 193 h 193"/>
                <a:gd name="T4" fmla="*/ 0 w 179"/>
                <a:gd name="T5" fmla="*/ 0 h 193"/>
                <a:gd name="T6" fmla="*/ 179 w 179"/>
                <a:gd name="T7" fmla="*/ 0 h 193"/>
                <a:gd name="T8" fmla="*/ 179 w 179"/>
                <a:gd name="T9" fmla="*/ 193 h 193"/>
                <a:gd name="T10" fmla="*/ 27 w 179"/>
                <a:gd name="T11" fmla="*/ 166 h 193"/>
                <a:gd name="T12" fmla="*/ 151 w 179"/>
                <a:gd name="T13" fmla="*/ 166 h 193"/>
                <a:gd name="T14" fmla="*/ 151 w 179"/>
                <a:gd name="T15" fmla="*/ 28 h 193"/>
                <a:gd name="T16" fmla="*/ 27 w 179"/>
                <a:gd name="T17" fmla="*/ 28 h 193"/>
                <a:gd name="T18" fmla="*/ 27 w 179"/>
                <a:gd name="T19" fmla="*/ 16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93">
                  <a:moveTo>
                    <a:pt x="179" y="193"/>
                  </a:moveTo>
                  <a:lnTo>
                    <a:pt x="0" y="193"/>
                  </a:lnTo>
                  <a:lnTo>
                    <a:pt x="0" y="0"/>
                  </a:lnTo>
                  <a:lnTo>
                    <a:pt x="179" y="0"/>
                  </a:lnTo>
                  <a:lnTo>
                    <a:pt x="179" y="193"/>
                  </a:lnTo>
                  <a:close/>
                  <a:moveTo>
                    <a:pt x="27" y="166"/>
                  </a:moveTo>
                  <a:lnTo>
                    <a:pt x="151" y="166"/>
                  </a:lnTo>
                  <a:lnTo>
                    <a:pt x="151" y="28"/>
                  </a:lnTo>
                  <a:lnTo>
                    <a:pt x="27" y="28"/>
                  </a:lnTo>
                  <a:lnTo>
                    <a:pt x="27"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72727"/>
                </a:solidFill>
              </a:endParaRPr>
            </a:p>
          </p:txBody>
        </p:sp>
        <p:sp>
          <p:nvSpPr>
            <p:cNvPr id="46" name="Freeform 16">
              <a:extLst>
                <a:ext uri="{FF2B5EF4-FFF2-40B4-BE49-F238E27FC236}">
                  <a16:creationId xmlns:a16="http://schemas.microsoft.com/office/drawing/2014/main" id="{780B76E2-D93B-49F9-8871-4B9044A07127}"/>
                </a:ext>
              </a:extLst>
            </p:cNvPr>
            <p:cNvSpPr>
              <a:spLocks noEditPoints="1"/>
            </p:cNvSpPr>
            <p:nvPr/>
          </p:nvSpPr>
          <p:spPr bwMode="auto">
            <a:xfrm>
              <a:off x="2563813" y="622300"/>
              <a:ext cx="104775" cy="104775"/>
            </a:xfrm>
            <a:custGeom>
              <a:avLst/>
              <a:gdLst>
                <a:gd name="T0" fmla="*/ 131 w 131"/>
                <a:gd name="T1" fmla="*/ 131 h 131"/>
                <a:gd name="T2" fmla="*/ 0 w 131"/>
                <a:gd name="T3" fmla="*/ 131 h 131"/>
                <a:gd name="T4" fmla="*/ 0 w 131"/>
                <a:gd name="T5" fmla="*/ 0 h 131"/>
                <a:gd name="T6" fmla="*/ 131 w 131"/>
                <a:gd name="T7" fmla="*/ 0 h 131"/>
                <a:gd name="T8" fmla="*/ 131 w 131"/>
                <a:gd name="T9" fmla="*/ 131 h 131"/>
                <a:gd name="T10" fmla="*/ 28 w 131"/>
                <a:gd name="T11" fmla="*/ 104 h 131"/>
                <a:gd name="T12" fmla="*/ 104 w 131"/>
                <a:gd name="T13" fmla="*/ 104 h 131"/>
                <a:gd name="T14" fmla="*/ 104 w 131"/>
                <a:gd name="T15" fmla="*/ 28 h 131"/>
                <a:gd name="T16" fmla="*/ 28 w 131"/>
                <a:gd name="T17" fmla="*/ 28 h 131"/>
                <a:gd name="T18" fmla="*/ 28 w 131"/>
                <a:gd name="T19"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131">
                  <a:moveTo>
                    <a:pt x="131" y="131"/>
                  </a:moveTo>
                  <a:lnTo>
                    <a:pt x="0" y="131"/>
                  </a:lnTo>
                  <a:lnTo>
                    <a:pt x="0" y="0"/>
                  </a:lnTo>
                  <a:lnTo>
                    <a:pt x="131" y="0"/>
                  </a:lnTo>
                  <a:lnTo>
                    <a:pt x="131" y="131"/>
                  </a:lnTo>
                  <a:close/>
                  <a:moveTo>
                    <a:pt x="28" y="104"/>
                  </a:moveTo>
                  <a:lnTo>
                    <a:pt x="104" y="104"/>
                  </a:lnTo>
                  <a:lnTo>
                    <a:pt x="104" y="28"/>
                  </a:lnTo>
                  <a:lnTo>
                    <a:pt x="28" y="28"/>
                  </a:lnTo>
                  <a:lnTo>
                    <a:pt x="28"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72727"/>
                </a:solidFill>
              </a:endParaRPr>
            </a:p>
          </p:txBody>
        </p:sp>
        <p:sp>
          <p:nvSpPr>
            <p:cNvPr id="47" name="Rectangle 17">
              <a:extLst>
                <a:ext uri="{FF2B5EF4-FFF2-40B4-BE49-F238E27FC236}">
                  <a16:creationId xmlns:a16="http://schemas.microsoft.com/office/drawing/2014/main" id="{665A90FA-39D3-4400-86C9-87F5663D6C8A}"/>
                </a:ext>
              </a:extLst>
            </p:cNvPr>
            <p:cNvSpPr>
              <a:spLocks noChangeArrowheads="1"/>
            </p:cNvSpPr>
            <p:nvPr/>
          </p:nvSpPr>
          <p:spPr bwMode="auto">
            <a:xfrm>
              <a:off x="2503488" y="606425"/>
              <a:ext cx="11113" cy="87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72727"/>
                </a:solidFill>
              </a:endParaRPr>
            </a:p>
          </p:txBody>
        </p:sp>
        <p:sp>
          <p:nvSpPr>
            <p:cNvPr id="48" name="Rectangle 18">
              <a:extLst>
                <a:ext uri="{FF2B5EF4-FFF2-40B4-BE49-F238E27FC236}">
                  <a16:creationId xmlns:a16="http://schemas.microsoft.com/office/drawing/2014/main" id="{2AC0C86C-DC46-470B-A23B-27BCC2906106}"/>
                </a:ext>
              </a:extLst>
            </p:cNvPr>
            <p:cNvSpPr>
              <a:spLocks noChangeArrowheads="1"/>
            </p:cNvSpPr>
            <p:nvPr/>
          </p:nvSpPr>
          <p:spPr bwMode="auto">
            <a:xfrm>
              <a:off x="2476501" y="606425"/>
              <a:ext cx="11113" cy="87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72727"/>
                </a:solidFill>
              </a:endParaRPr>
            </a:p>
          </p:txBody>
        </p:sp>
        <p:sp>
          <p:nvSpPr>
            <p:cNvPr id="49" name="Rectangle 19">
              <a:extLst>
                <a:ext uri="{FF2B5EF4-FFF2-40B4-BE49-F238E27FC236}">
                  <a16:creationId xmlns:a16="http://schemas.microsoft.com/office/drawing/2014/main" id="{E2636372-EDD7-42F8-B13D-3C1C3F2A1C1D}"/>
                </a:ext>
              </a:extLst>
            </p:cNvPr>
            <p:cNvSpPr>
              <a:spLocks noChangeArrowheads="1"/>
            </p:cNvSpPr>
            <p:nvPr/>
          </p:nvSpPr>
          <p:spPr bwMode="auto">
            <a:xfrm>
              <a:off x="2449513" y="606425"/>
              <a:ext cx="11113" cy="87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72727"/>
                </a:solidFill>
              </a:endParaRPr>
            </a:p>
          </p:txBody>
        </p:sp>
        <p:sp>
          <p:nvSpPr>
            <p:cNvPr id="50" name="Rectangle 20">
              <a:extLst>
                <a:ext uri="{FF2B5EF4-FFF2-40B4-BE49-F238E27FC236}">
                  <a16:creationId xmlns:a16="http://schemas.microsoft.com/office/drawing/2014/main" id="{5EF87870-DDA5-4090-9AA2-91F29CEEF8F2}"/>
                </a:ext>
              </a:extLst>
            </p:cNvPr>
            <p:cNvSpPr>
              <a:spLocks noChangeArrowheads="1"/>
            </p:cNvSpPr>
            <p:nvPr/>
          </p:nvSpPr>
          <p:spPr bwMode="auto">
            <a:xfrm>
              <a:off x="2624138" y="655638"/>
              <a:ext cx="11113"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72727"/>
                </a:solidFill>
              </a:endParaRPr>
            </a:p>
          </p:txBody>
        </p:sp>
        <p:sp>
          <p:nvSpPr>
            <p:cNvPr id="51" name="Rectangle 21">
              <a:extLst>
                <a:ext uri="{FF2B5EF4-FFF2-40B4-BE49-F238E27FC236}">
                  <a16:creationId xmlns:a16="http://schemas.microsoft.com/office/drawing/2014/main" id="{E2FDD678-3282-49FD-9B04-246444ADB4E9}"/>
                </a:ext>
              </a:extLst>
            </p:cNvPr>
            <p:cNvSpPr>
              <a:spLocks noChangeArrowheads="1"/>
            </p:cNvSpPr>
            <p:nvPr/>
          </p:nvSpPr>
          <p:spPr bwMode="auto">
            <a:xfrm>
              <a:off x="2597151" y="655638"/>
              <a:ext cx="11113"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72727"/>
                </a:solidFill>
              </a:endParaRPr>
            </a:p>
          </p:txBody>
        </p:sp>
        <p:sp>
          <p:nvSpPr>
            <p:cNvPr id="52" name="Rectangle 22">
              <a:extLst>
                <a:ext uri="{FF2B5EF4-FFF2-40B4-BE49-F238E27FC236}">
                  <a16:creationId xmlns:a16="http://schemas.microsoft.com/office/drawing/2014/main" id="{2D8A7B50-B30C-4E81-A18E-F7689601DC9F}"/>
                </a:ext>
              </a:extLst>
            </p:cNvPr>
            <p:cNvSpPr>
              <a:spLocks noChangeArrowheads="1"/>
            </p:cNvSpPr>
            <p:nvPr/>
          </p:nvSpPr>
          <p:spPr bwMode="auto">
            <a:xfrm>
              <a:off x="2624138" y="541338"/>
              <a:ext cx="11113"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72727"/>
                </a:solidFill>
              </a:endParaRPr>
            </a:p>
          </p:txBody>
        </p:sp>
        <p:sp>
          <p:nvSpPr>
            <p:cNvPr id="53" name="Rectangle 23">
              <a:extLst>
                <a:ext uri="{FF2B5EF4-FFF2-40B4-BE49-F238E27FC236}">
                  <a16:creationId xmlns:a16="http://schemas.microsoft.com/office/drawing/2014/main" id="{B37E85EF-049C-4E76-B499-6D0F8744EF9D}"/>
                </a:ext>
              </a:extLst>
            </p:cNvPr>
            <p:cNvSpPr>
              <a:spLocks noChangeArrowheads="1"/>
            </p:cNvSpPr>
            <p:nvPr/>
          </p:nvSpPr>
          <p:spPr bwMode="auto">
            <a:xfrm>
              <a:off x="2597151" y="541338"/>
              <a:ext cx="11113"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72727"/>
                </a:solidFill>
              </a:endParaRPr>
            </a:p>
          </p:txBody>
        </p:sp>
        <p:sp>
          <p:nvSpPr>
            <p:cNvPr id="54" name="Rectangle 24">
              <a:extLst>
                <a:ext uri="{FF2B5EF4-FFF2-40B4-BE49-F238E27FC236}">
                  <a16:creationId xmlns:a16="http://schemas.microsoft.com/office/drawing/2014/main" id="{74532A58-C8CF-44B4-912F-6FA4D7FD6F6B}"/>
                </a:ext>
              </a:extLst>
            </p:cNvPr>
            <p:cNvSpPr>
              <a:spLocks noChangeArrowheads="1"/>
            </p:cNvSpPr>
            <p:nvPr/>
          </p:nvSpPr>
          <p:spPr bwMode="auto">
            <a:xfrm>
              <a:off x="2509838" y="492125"/>
              <a:ext cx="11113"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72727"/>
                </a:solidFill>
              </a:endParaRPr>
            </a:p>
          </p:txBody>
        </p:sp>
        <p:sp>
          <p:nvSpPr>
            <p:cNvPr id="55" name="Rectangle 25">
              <a:extLst>
                <a:ext uri="{FF2B5EF4-FFF2-40B4-BE49-F238E27FC236}">
                  <a16:creationId xmlns:a16="http://schemas.microsoft.com/office/drawing/2014/main" id="{C560BA80-2C3A-4E00-B645-54E814110DFE}"/>
                </a:ext>
              </a:extLst>
            </p:cNvPr>
            <p:cNvSpPr>
              <a:spLocks noChangeArrowheads="1"/>
            </p:cNvSpPr>
            <p:nvPr/>
          </p:nvSpPr>
          <p:spPr bwMode="auto">
            <a:xfrm>
              <a:off x="2482851" y="492125"/>
              <a:ext cx="952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72727"/>
                </a:solidFill>
              </a:endParaRPr>
            </a:p>
          </p:txBody>
        </p:sp>
        <p:sp>
          <p:nvSpPr>
            <p:cNvPr id="56" name="Freeform 26">
              <a:extLst>
                <a:ext uri="{FF2B5EF4-FFF2-40B4-BE49-F238E27FC236}">
                  <a16:creationId xmlns:a16="http://schemas.microsoft.com/office/drawing/2014/main" id="{CCCB8E6D-C946-458D-AD66-7DD16D9B7971}"/>
                </a:ext>
              </a:extLst>
            </p:cNvPr>
            <p:cNvSpPr>
              <a:spLocks noEditPoints="1"/>
            </p:cNvSpPr>
            <p:nvPr/>
          </p:nvSpPr>
          <p:spPr bwMode="auto">
            <a:xfrm>
              <a:off x="2295526" y="584200"/>
              <a:ext cx="104775" cy="104775"/>
            </a:xfrm>
            <a:custGeom>
              <a:avLst/>
              <a:gdLst>
                <a:gd name="T0" fmla="*/ 131 w 131"/>
                <a:gd name="T1" fmla="*/ 131 h 131"/>
                <a:gd name="T2" fmla="*/ 0 w 131"/>
                <a:gd name="T3" fmla="*/ 131 h 131"/>
                <a:gd name="T4" fmla="*/ 0 w 131"/>
                <a:gd name="T5" fmla="*/ 0 h 131"/>
                <a:gd name="T6" fmla="*/ 131 w 131"/>
                <a:gd name="T7" fmla="*/ 0 h 131"/>
                <a:gd name="T8" fmla="*/ 131 w 131"/>
                <a:gd name="T9" fmla="*/ 131 h 131"/>
                <a:gd name="T10" fmla="*/ 27 w 131"/>
                <a:gd name="T11" fmla="*/ 104 h 131"/>
                <a:gd name="T12" fmla="*/ 103 w 131"/>
                <a:gd name="T13" fmla="*/ 104 h 131"/>
                <a:gd name="T14" fmla="*/ 103 w 131"/>
                <a:gd name="T15" fmla="*/ 28 h 131"/>
                <a:gd name="T16" fmla="*/ 27 w 131"/>
                <a:gd name="T17" fmla="*/ 28 h 131"/>
                <a:gd name="T18" fmla="*/ 27 w 131"/>
                <a:gd name="T19"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131">
                  <a:moveTo>
                    <a:pt x="131" y="131"/>
                  </a:moveTo>
                  <a:lnTo>
                    <a:pt x="0" y="131"/>
                  </a:lnTo>
                  <a:lnTo>
                    <a:pt x="0" y="0"/>
                  </a:lnTo>
                  <a:lnTo>
                    <a:pt x="131" y="0"/>
                  </a:lnTo>
                  <a:lnTo>
                    <a:pt x="131" y="131"/>
                  </a:lnTo>
                  <a:close/>
                  <a:moveTo>
                    <a:pt x="27" y="104"/>
                  </a:moveTo>
                  <a:lnTo>
                    <a:pt x="103" y="104"/>
                  </a:lnTo>
                  <a:lnTo>
                    <a:pt x="103" y="28"/>
                  </a:lnTo>
                  <a:lnTo>
                    <a:pt x="27" y="28"/>
                  </a:lnTo>
                  <a:lnTo>
                    <a:pt x="27"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72727"/>
                </a:solidFill>
              </a:endParaRPr>
            </a:p>
          </p:txBody>
        </p:sp>
        <p:sp>
          <p:nvSpPr>
            <p:cNvPr id="57" name="Rectangle 27">
              <a:extLst>
                <a:ext uri="{FF2B5EF4-FFF2-40B4-BE49-F238E27FC236}">
                  <a16:creationId xmlns:a16="http://schemas.microsoft.com/office/drawing/2014/main" id="{1E5D1743-B9B1-4C67-A97A-1E7D0C939942}"/>
                </a:ext>
              </a:extLst>
            </p:cNvPr>
            <p:cNvSpPr>
              <a:spLocks noChangeArrowheads="1"/>
            </p:cNvSpPr>
            <p:nvPr/>
          </p:nvSpPr>
          <p:spPr bwMode="auto">
            <a:xfrm>
              <a:off x="2355851" y="617538"/>
              <a:ext cx="11113"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72727"/>
                </a:solidFill>
              </a:endParaRPr>
            </a:p>
          </p:txBody>
        </p:sp>
        <p:sp>
          <p:nvSpPr>
            <p:cNvPr id="58" name="Rectangle 28">
              <a:extLst>
                <a:ext uri="{FF2B5EF4-FFF2-40B4-BE49-F238E27FC236}">
                  <a16:creationId xmlns:a16="http://schemas.microsoft.com/office/drawing/2014/main" id="{2F2C7983-FDC0-4B90-9B19-5F6320D23119}"/>
                </a:ext>
              </a:extLst>
            </p:cNvPr>
            <p:cNvSpPr>
              <a:spLocks noChangeArrowheads="1"/>
            </p:cNvSpPr>
            <p:nvPr/>
          </p:nvSpPr>
          <p:spPr bwMode="auto">
            <a:xfrm>
              <a:off x="2328863" y="617538"/>
              <a:ext cx="11113"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72727"/>
                </a:solidFill>
              </a:endParaRPr>
            </a:p>
          </p:txBody>
        </p:sp>
        <p:sp>
          <p:nvSpPr>
            <p:cNvPr id="59" name="Rectangle 29">
              <a:extLst>
                <a:ext uri="{FF2B5EF4-FFF2-40B4-BE49-F238E27FC236}">
                  <a16:creationId xmlns:a16="http://schemas.microsoft.com/office/drawing/2014/main" id="{51B900C9-C1E6-4B35-8E39-ABB0DE710827}"/>
                </a:ext>
              </a:extLst>
            </p:cNvPr>
            <p:cNvSpPr>
              <a:spLocks noChangeArrowheads="1"/>
            </p:cNvSpPr>
            <p:nvPr/>
          </p:nvSpPr>
          <p:spPr bwMode="auto">
            <a:xfrm>
              <a:off x="2738438" y="606425"/>
              <a:ext cx="11113"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72727"/>
                </a:solidFill>
              </a:endParaRPr>
            </a:p>
          </p:txBody>
        </p:sp>
        <p:sp>
          <p:nvSpPr>
            <p:cNvPr id="60" name="Rectangle 30">
              <a:extLst>
                <a:ext uri="{FF2B5EF4-FFF2-40B4-BE49-F238E27FC236}">
                  <a16:creationId xmlns:a16="http://schemas.microsoft.com/office/drawing/2014/main" id="{B8232E0D-73FB-46AD-8494-B5A71C56775B}"/>
                </a:ext>
              </a:extLst>
            </p:cNvPr>
            <p:cNvSpPr>
              <a:spLocks noChangeArrowheads="1"/>
            </p:cNvSpPr>
            <p:nvPr/>
          </p:nvSpPr>
          <p:spPr bwMode="auto">
            <a:xfrm>
              <a:off x="2711451" y="606425"/>
              <a:ext cx="11113"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72727"/>
                </a:solidFill>
              </a:endParaRPr>
            </a:p>
          </p:txBody>
        </p:sp>
        <p:sp>
          <p:nvSpPr>
            <p:cNvPr id="61" name="Freeform 31">
              <a:extLst>
                <a:ext uri="{FF2B5EF4-FFF2-40B4-BE49-F238E27FC236}">
                  <a16:creationId xmlns:a16="http://schemas.microsoft.com/office/drawing/2014/main" id="{02D672E4-4EC7-4D24-84CE-1E932D4C7039}"/>
                </a:ext>
              </a:extLst>
            </p:cNvPr>
            <p:cNvSpPr>
              <a:spLocks noEditPoints="1"/>
            </p:cNvSpPr>
            <p:nvPr/>
          </p:nvSpPr>
          <p:spPr bwMode="auto">
            <a:xfrm>
              <a:off x="2093913" y="688975"/>
              <a:ext cx="712788" cy="211137"/>
            </a:xfrm>
            <a:custGeom>
              <a:avLst/>
              <a:gdLst>
                <a:gd name="T0" fmla="*/ 899 w 899"/>
                <a:gd name="T1" fmla="*/ 0 h 267"/>
                <a:gd name="T2" fmla="*/ 728 w 899"/>
                <a:gd name="T3" fmla="*/ 62 h 267"/>
                <a:gd name="T4" fmla="*/ 308 w 899"/>
                <a:gd name="T5" fmla="*/ 14 h 267"/>
                <a:gd name="T6" fmla="*/ 84 w 899"/>
                <a:gd name="T7" fmla="*/ 205 h 267"/>
                <a:gd name="T8" fmla="*/ 19 w 899"/>
                <a:gd name="T9" fmla="*/ 227 h 267"/>
                <a:gd name="T10" fmla="*/ 29 w 899"/>
                <a:gd name="T11" fmla="*/ 253 h 267"/>
                <a:gd name="T12" fmla="*/ 164 w 899"/>
                <a:gd name="T13" fmla="*/ 212 h 267"/>
                <a:gd name="T14" fmla="*/ 222 w 899"/>
                <a:gd name="T15" fmla="*/ 200 h 267"/>
                <a:gd name="T16" fmla="*/ 276 w 899"/>
                <a:gd name="T17" fmla="*/ 193 h 267"/>
                <a:gd name="T18" fmla="*/ 325 w 899"/>
                <a:gd name="T19" fmla="*/ 191 h 267"/>
                <a:gd name="T20" fmla="*/ 369 w 899"/>
                <a:gd name="T21" fmla="*/ 195 h 267"/>
                <a:gd name="T22" fmla="*/ 405 w 899"/>
                <a:gd name="T23" fmla="*/ 205 h 267"/>
                <a:gd name="T24" fmla="*/ 437 w 899"/>
                <a:gd name="T25" fmla="*/ 219 h 267"/>
                <a:gd name="T26" fmla="*/ 456 w 899"/>
                <a:gd name="T27" fmla="*/ 233 h 267"/>
                <a:gd name="T28" fmla="*/ 472 w 899"/>
                <a:gd name="T29" fmla="*/ 243 h 267"/>
                <a:gd name="T30" fmla="*/ 499 w 899"/>
                <a:gd name="T31" fmla="*/ 258 h 267"/>
                <a:gd name="T32" fmla="*/ 524 w 899"/>
                <a:gd name="T33" fmla="*/ 265 h 267"/>
                <a:gd name="T34" fmla="*/ 536 w 899"/>
                <a:gd name="T35" fmla="*/ 265 h 267"/>
                <a:gd name="T36" fmla="*/ 548 w 899"/>
                <a:gd name="T37" fmla="*/ 267 h 267"/>
                <a:gd name="T38" fmla="*/ 577 w 899"/>
                <a:gd name="T39" fmla="*/ 264 h 267"/>
                <a:gd name="T40" fmla="*/ 603 w 899"/>
                <a:gd name="T41" fmla="*/ 255 h 267"/>
                <a:gd name="T42" fmla="*/ 651 w 899"/>
                <a:gd name="T43" fmla="*/ 227 h 267"/>
                <a:gd name="T44" fmla="*/ 673 w 899"/>
                <a:gd name="T45" fmla="*/ 215 h 267"/>
                <a:gd name="T46" fmla="*/ 706 w 899"/>
                <a:gd name="T47" fmla="*/ 200 h 267"/>
                <a:gd name="T48" fmla="*/ 730 w 899"/>
                <a:gd name="T49" fmla="*/ 195 h 267"/>
                <a:gd name="T50" fmla="*/ 742 w 899"/>
                <a:gd name="T51" fmla="*/ 195 h 267"/>
                <a:gd name="T52" fmla="*/ 768 w 899"/>
                <a:gd name="T53" fmla="*/ 200 h 267"/>
                <a:gd name="T54" fmla="*/ 792 w 899"/>
                <a:gd name="T55" fmla="*/ 210 h 267"/>
                <a:gd name="T56" fmla="*/ 816 w 899"/>
                <a:gd name="T57" fmla="*/ 229 h 267"/>
                <a:gd name="T58" fmla="*/ 840 w 899"/>
                <a:gd name="T59" fmla="*/ 253 h 267"/>
                <a:gd name="T60" fmla="*/ 861 w 899"/>
                <a:gd name="T61" fmla="*/ 234 h 267"/>
                <a:gd name="T62" fmla="*/ 830 w 899"/>
                <a:gd name="T63" fmla="*/ 203 h 267"/>
                <a:gd name="T64" fmla="*/ 797 w 899"/>
                <a:gd name="T65" fmla="*/ 183 h 267"/>
                <a:gd name="T66" fmla="*/ 637 w 899"/>
                <a:gd name="T67" fmla="*/ 205 h 267"/>
                <a:gd name="T68" fmla="*/ 615 w 899"/>
                <a:gd name="T69" fmla="*/ 219 h 267"/>
                <a:gd name="T70" fmla="*/ 579 w 899"/>
                <a:gd name="T71" fmla="*/ 234 h 267"/>
                <a:gd name="T72" fmla="*/ 553 w 899"/>
                <a:gd name="T73" fmla="*/ 239 h 267"/>
                <a:gd name="T74" fmla="*/ 539 w 899"/>
                <a:gd name="T75" fmla="*/ 239 h 267"/>
                <a:gd name="T76" fmla="*/ 518 w 899"/>
                <a:gd name="T77" fmla="*/ 234 h 267"/>
                <a:gd name="T78" fmla="*/ 486 w 899"/>
                <a:gd name="T79" fmla="*/ 220 h 267"/>
                <a:gd name="T80" fmla="*/ 472 w 899"/>
                <a:gd name="T81" fmla="*/ 210 h 267"/>
                <a:gd name="T82" fmla="*/ 451 w 899"/>
                <a:gd name="T83" fmla="*/ 196 h 267"/>
                <a:gd name="T84" fmla="*/ 422 w 899"/>
                <a:gd name="T85" fmla="*/ 181 h 267"/>
                <a:gd name="T86" fmla="*/ 389 w 899"/>
                <a:gd name="T87" fmla="*/ 171 h 267"/>
                <a:gd name="T88" fmla="*/ 353 w 899"/>
                <a:gd name="T89" fmla="*/ 165 h 267"/>
                <a:gd name="T90" fmla="*/ 312 w 899"/>
                <a:gd name="T91" fmla="*/ 164 h 267"/>
                <a:gd name="T92" fmla="*/ 220 w 899"/>
                <a:gd name="T93" fmla="*/ 172 h 267"/>
                <a:gd name="T94" fmla="*/ 112 w 899"/>
                <a:gd name="T95" fmla="*/ 198 h 267"/>
                <a:gd name="T96" fmla="*/ 298 w 899"/>
                <a:gd name="T97" fmla="*/ 41 h 267"/>
                <a:gd name="T98" fmla="*/ 746 w 899"/>
                <a:gd name="T99" fmla="*/ 90 h 267"/>
                <a:gd name="T100" fmla="*/ 851 w 899"/>
                <a:gd name="T101" fmla="*/ 28 h 267"/>
                <a:gd name="T102" fmla="*/ 770 w 899"/>
                <a:gd name="T103" fmla="*/ 172 h 267"/>
                <a:gd name="T104" fmla="*/ 746 w 899"/>
                <a:gd name="T105" fmla="*/ 167 h 267"/>
                <a:gd name="T106" fmla="*/ 728 w 899"/>
                <a:gd name="T107" fmla="*/ 167 h 267"/>
                <a:gd name="T108" fmla="*/ 699 w 899"/>
                <a:gd name="T109" fmla="*/ 172 h 267"/>
                <a:gd name="T110" fmla="*/ 661 w 899"/>
                <a:gd name="T111" fmla="*/ 189 h 267"/>
                <a:gd name="T112" fmla="*/ 637 w 899"/>
                <a:gd name="T113" fmla="*/ 20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9" h="267">
                  <a:moveTo>
                    <a:pt x="797" y="183"/>
                  </a:moveTo>
                  <a:lnTo>
                    <a:pt x="899" y="0"/>
                  </a:lnTo>
                  <a:lnTo>
                    <a:pt x="763" y="0"/>
                  </a:lnTo>
                  <a:lnTo>
                    <a:pt x="728" y="62"/>
                  </a:lnTo>
                  <a:lnTo>
                    <a:pt x="377" y="62"/>
                  </a:lnTo>
                  <a:lnTo>
                    <a:pt x="308" y="14"/>
                  </a:lnTo>
                  <a:lnTo>
                    <a:pt x="0" y="14"/>
                  </a:lnTo>
                  <a:lnTo>
                    <a:pt x="84" y="205"/>
                  </a:lnTo>
                  <a:lnTo>
                    <a:pt x="84" y="205"/>
                  </a:lnTo>
                  <a:lnTo>
                    <a:pt x="19" y="227"/>
                  </a:lnTo>
                  <a:lnTo>
                    <a:pt x="29" y="253"/>
                  </a:lnTo>
                  <a:lnTo>
                    <a:pt x="29" y="253"/>
                  </a:lnTo>
                  <a:lnTo>
                    <a:pt x="98" y="229"/>
                  </a:lnTo>
                  <a:lnTo>
                    <a:pt x="164" y="212"/>
                  </a:lnTo>
                  <a:lnTo>
                    <a:pt x="193" y="205"/>
                  </a:lnTo>
                  <a:lnTo>
                    <a:pt x="222" y="200"/>
                  </a:lnTo>
                  <a:lnTo>
                    <a:pt x="250" y="195"/>
                  </a:lnTo>
                  <a:lnTo>
                    <a:pt x="276" y="193"/>
                  </a:lnTo>
                  <a:lnTo>
                    <a:pt x="301" y="191"/>
                  </a:lnTo>
                  <a:lnTo>
                    <a:pt x="325" y="191"/>
                  </a:lnTo>
                  <a:lnTo>
                    <a:pt x="346" y="193"/>
                  </a:lnTo>
                  <a:lnTo>
                    <a:pt x="369" y="195"/>
                  </a:lnTo>
                  <a:lnTo>
                    <a:pt x="387" y="200"/>
                  </a:lnTo>
                  <a:lnTo>
                    <a:pt x="405" y="205"/>
                  </a:lnTo>
                  <a:lnTo>
                    <a:pt x="422" y="212"/>
                  </a:lnTo>
                  <a:lnTo>
                    <a:pt x="437" y="219"/>
                  </a:lnTo>
                  <a:lnTo>
                    <a:pt x="437" y="219"/>
                  </a:lnTo>
                  <a:lnTo>
                    <a:pt x="456" y="233"/>
                  </a:lnTo>
                  <a:lnTo>
                    <a:pt x="456" y="233"/>
                  </a:lnTo>
                  <a:lnTo>
                    <a:pt x="472" y="243"/>
                  </a:lnTo>
                  <a:lnTo>
                    <a:pt x="489" y="253"/>
                  </a:lnTo>
                  <a:lnTo>
                    <a:pt x="499" y="258"/>
                  </a:lnTo>
                  <a:lnTo>
                    <a:pt x="511" y="262"/>
                  </a:lnTo>
                  <a:lnTo>
                    <a:pt x="524" y="265"/>
                  </a:lnTo>
                  <a:lnTo>
                    <a:pt x="536" y="265"/>
                  </a:lnTo>
                  <a:lnTo>
                    <a:pt x="536" y="265"/>
                  </a:lnTo>
                  <a:lnTo>
                    <a:pt x="548" y="267"/>
                  </a:lnTo>
                  <a:lnTo>
                    <a:pt x="548" y="267"/>
                  </a:lnTo>
                  <a:lnTo>
                    <a:pt x="561" y="265"/>
                  </a:lnTo>
                  <a:lnTo>
                    <a:pt x="577" y="264"/>
                  </a:lnTo>
                  <a:lnTo>
                    <a:pt x="591" y="260"/>
                  </a:lnTo>
                  <a:lnTo>
                    <a:pt x="603" y="255"/>
                  </a:lnTo>
                  <a:lnTo>
                    <a:pt x="629" y="241"/>
                  </a:lnTo>
                  <a:lnTo>
                    <a:pt x="651" y="227"/>
                  </a:lnTo>
                  <a:lnTo>
                    <a:pt x="651" y="227"/>
                  </a:lnTo>
                  <a:lnTo>
                    <a:pt x="673" y="215"/>
                  </a:lnTo>
                  <a:lnTo>
                    <a:pt x="696" y="203"/>
                  </a:lnTo>
                  <a:lnTo>
                    <a:pt x="706" y="200"/>
                  </a:lnTo>
                  <a:lnTo>
                    <a:pt x="718" y="196"/>
                  </a:lnTo>
                  <a:lnTo>
                    <a:pt x="730" y="195"/>
                  </a:lnTo>
                  <a:lnTo>
                    <a:pt x="742" y="195"/>
                  </a:lnTo>
                  <a:lnTo>
                    <a:pt x="742" y="195"/>
                  </a:lnTo>
                  <a:lnTo>
                    <a:pt x="756" y="196"/>
                  </a:lnTo>
                  <a:lnTo>
                    <a:pt x="768" y="200"/>
                  </a:lnTo>
                  <a:lnTo>
                    <a:pt x="780" y="205"/>
                  </a:lnTo>
                  <a:lnTo>
                    <a:pt x="792" y="210"/>
                  </a:lnTo>
                  <a:lnTo>
                    <a:pt x="804" y="219"/>
                  </a:lnTo>
                  <a:lnTo>
                    <a:pt x="816" y="229"/>
                  </a:lnTo>
                  <a:lnTo>
                    <a:pt x="828" y="239"/>
                  </a:lnTo>
                  <a:lnTo>
                    <a:pt x="840" y="253"/>
                  </a:lnTo>
                  <a:lnTo>
                    <a:pt x="861" y="234"/>
                  </a:lnTo>
                  <a:lnTo>
                    <a:pt x="861" y="234"/>
                  </a:lnTo>
                  <a:lnTo>
                    <a:pt x="846" y="217"/>
                  </a:lnTo>
                  <a:lnTo>
                    <a:pt x="830" y="203"/>
                  </a:lnTo>
                  <a:lnTo>
                    <a:pt x="813" y="191"/>
                  </a:lnTo>
                  <a:lnTo>
                    <a:pt x="797" y="183"/>
                  </a:lnTo>
                  <a:lnTo>
                    <a:pt x="797" y="183"/>
                  </a:lnTo>
                  <a:close/>
                  <a:moveTo>
                    <a:pt x="637" y="205"/>
                  </a:moveTo>
                  <a:lnTo>
                    <a:pt x="637" y="205"/>
                  </a:lnTo>
                  <a:lnTo>
                    <a:pt x="615" y="219"/>
                  </a:lnTo>
                  <a:lnTo>
                    <a:pt x="591" y="229"/>
                  </a:lnTo>
                  <a:lnTo>
                    <a:pt x="579" y="234"/>
                  </a:lnTo>
                  <a:lnTo>
                    <a:pt x="565" y="238"/>
                  </a:lnTo>
                  <a:lnTo>
                    <a:pt x="553" y="239"/>
                  </a:lnTo>
                  <a:lnTo>
                    <a:pt x="539" y="239"/>
                  </a:lnTo>
                  <a:lnTo>
                    <a:pt x="539" y="239"/>
                  </a:lnTo>
                  <a:lnTo>
                    <a:pt x="529" y="238"/>
                  </a:lnTo>
                  <a:lnTo>
                    <a:pt x="518" y="234"/>
                  </a:lnTo>
                  <a:lnTo>
                    <a:pt x="501" y="229"/>
                  </a:lnTo>
                  <a:lnTo>
                    <a:pt x="486" y="220"/>
                  </a:lnTo>
                  <a:lnTo>
                    <a:pt x="472" y="210"/>
                  </a:lnTo>
                  <a:lnTo>
                    <a:pt x="472" y="210"/>
                  </a:lnTo>
                  <a:lnTo>
                    <a:pt x="451" y="196"/>
                  </a:lnTo>
                  <a:lnTo>
                    <a:pt x="451" y="196"/>
                  </a:lnTo>
                  <a:lnTo>
                    <a:pt x="437" y="188"/>
                  </a:lnTo>
                  <a:lnTo>
                    <a:pt x="422" y="181"/>
                  </a:lnTo>
                  <a:lnTo>
                    <a:pt x="406" y="176"/>
                  </a:lnTo>
                  <a:lnTo>
                    <a:pt x="389" y="171"/>
                  </a:lnTo>
                  <a:lnTo>
                    <a:pt x="372" y="167"/>
                  </a:lnTo>
                  <a:lnTo>
                    <a:pt x="353" y="165"/>
                  </a:lnTo>
                  <a:lnTo>
                    <a:pt x="332" y="164"/>
                  </a:lnTo>
                  <a:lnTo>
                    <a:pt x="312" y="164"/>
                  </a:lnTo>
                  <a:lnTo>
                    <a:pt x="269" y="165"/>
                  </a:lnTo>
                  <a:lnTo>
                    <a:pt x="220" y="172"/>
                  </a:lnTo>
                  <a:lnTo>
                    <a:pt x="167" y="183"/>
                  </a:lnTo>
                  <a:lnTo>
                    <a:pt x="112" y="198"/>
                  </a:lnTo>
                  <a:lnTo>
                    <a:pt x="41" y="41"/>
                  </a:lnTo>
                  <a:lnTo>
                    <a:pt x="298" y="41"/>
                  </a:lnTo>
                  <a:lnTo>
                    <a:pt x="367" y="90"/>
                  </a:lnTo>
                  <a:lnTo>
                    <a:pt x="746" y="90"/>
                  </a:lnTo>
                  <a:lnTo>
                    <a:pt x="780" y="28"/>
                  </a:lnTo>
                  <a:lnTo>
                    <a:pt x="851" y="28"/>
                  </a:lnTo>
                  <a:lnTo>
                    <a:pt x="770" y="172"/>
                  </a:lnTo>
                  <a:lnTo>
                    <a:pt x="770" y="172"/>
                  </a:lnTo>
                  <a:lnTo>
                    <a:pt x="758" y="169"/>
                  </a:lnTo>
                  <a:lnTo>
                    <a:pt x="746" y="167"/>
                  </a:lnTo>
                  <a:lnTo>
                    <a:pt x="746" y="167"/>
                  </a:lnTo>
                  <a:lnTo>
                    <a:pt x="728" y="167"/>
                  </a:lnTo>
                  <a:lnTo>
                    <a:pt x="715" y="169"/>
                  </a:lnTo>
                  <a:lnTo>
                    <a:pt x="699" y="172"/>
                  </a:lnTo>
                  <a:lnTo>
                    <a:pt x="687" y="177"/>
                  </a:lnTo>
                  <a:lnTo>
                    <a:pt x="661" y="189"/>
                  </a:lnTo>
                  <a:lnTo>
                    <a:pt x="637" y="205"/>
                  </a:lnTo>
                  <a:lnTo>
                    <a:pt x="637"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72727"/>
                </a:solidFill>
              </a:endParaRPr>
            </a:p>
          </p:txBody>
        </p:sp>
      </p:grpSp>
      <p:grpSp>
        <p:nvGrpSpPr>
          <p:cNvPr id="62" name="Group 61">
            <a:extLst>
              <a:ext uri="{FF2B5EF4-FFF2-40B4-BE49-F238E27FC236}">
                <a16:creationId xmlns:a16="http://schemas.microsoft.com/office/drawing/2014/main" id="{0CFB4B3D-544B-4FF5-887D-9E98CE682436}"/>
              </a:ext>
            </a:extLst>
          </p:cNvPr>
          <p:cNvGrpSpPr/>
          <p:nvPr/>
        </p:nvGrpSpPr>
        <p:grpSpPr>
          <a:xfrm>
            <a:off x="926591" y="1356954"/>
            <a:ext cx="711200" cy="658813"/>
            <a:chOff x="2093913" y="2708275"/>
            <a:chExt cx="711200" cy="658813"/>
          </a:xfrm>
          <a:solidFill>
            <a:srgbClr val="272727"/>
          </a:solidFill>
        </p:grpSpPr>
        <p:sp>
          <p:nvSpPr>
            <p:cNvPr id="63" name="Rectangle 165">
              <a:extLst>
                <a:ext uri="{FF2B5EF4-FFF2-40B4-BE49-F238E27FC236}">
                  <a16:creationId xmlns:a16="http://schemas.microsoft.com/office/drawing/2014/main" id="{BB99D881-247E-4AA3-ADC1-3AE23C73AE41}"/>
                </a:ext>
              </a:extLst>
            </p:cNvPr>
            <p:cNvSpPr>
              <a:spLocks noChangeArrowheads="1"/>
            </p:cNvSpPr>
            <p:nvPr/>
          </p:nvSpPr>
          <p:spPr bwMode="auto">
            <a:xfrm>
              <a:off x="2165351" y="3028950"/>
              <a:ext cx="22225" cy="206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Rectangle 166">
              <a:extLst>
                <a:ext uri="{FF2B5EF4-FFF2-40B4-BE49-F238E27FC236}">
                  <a16:creationId xmlns:a16="http://schemas.microsoft.com/office/drawing/2014/main" id="{CC3DE5B3-9328-4F73-8645-731FCB7F0A3F}"/>
                </a:ext>
              </a:extLst>
            </p:cNvPr>
            <p:cNvSpPr>
              <a:spLocks noChangeArrowheads="1"/>
            </p:cNvSpPr>
            <p:nvPr/>
          </p:nvSpPr>
          <p:spPr bwMode="auto">
            <a:xfrm>
              <a:off x="2197101" y="3028950"/>
              <a:ext cx="22225" cy="206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Rectangle 167">
              <a:extLst>
                <a:ext uri="{FF2B5EF4-FFF2-40B4-BE49-F238E27FC236}">
                  <a16:creationId xmlns:a16="http://schemas.microsoft.com/office/drawing/2014/main" id="{8C77497B-F21F-488C-8729-286A900DA818}"/>
                </a:ext>
              </a:extLst>
            </p:cNvPr>
            <p:cNvSpPr>
              <a:spLocks noChangeArrowheads="1"/>
            </p:cNvSpPr>
            <p:nvPr/>
          </p:nvSpPr>
          <p:spPr bwMode="auto">
            <a:xfrm>
              <a:off x="2165351" y="3060700"/>
              <a:ext cx="222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Rectangle 168">
              <a:extLst>
                <a:ext uri="{FF2B5EF4-FFF2-40B4-BE49-F238E27FC236}">
                  <a16:creationId xmlns:a16="http://schemas.microsoft.com/office/drawing/2014/main" id="{9C6549AA-0035-494F-A01C-7E8FA9C36986}"/>
                </a:ext>
              </a:extLst>
            </p:cNvPr>
            <p:cNvSpPr>
              <a:spLocks noChangeArrowheads="1"/>
            </p:cNvSpPr>
            <p:nvPr/>
          </p:nvSpPr>
          <p:spPr bwMode="auto">
            <a:xfrm>
              <a:off x="2197101" y="3060700"/>
              <a:ext cx="222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Rectangle 169">
              <a:extLst>
                <a:ext uri="{FF2B5EF4-FFF2-40B4-BE49-F238E27FC236}">
                  <a16:creationId xmlns:a16="http://schemas.microsoft.com/office/drawing/2014/main" id="{670D213B-7758-4D19-8E81-A77925CD7880}"/>
                </a:ext>
              </a:extLst>
            </p:cNvPr>
            <p:cNvSpPr>
              <a:spLocks noChangeArrowheads="1"/>
            </p:cNvSpPr>
            <p:nvPr/>
          </p:nvSpPr>
          <p:spPr bwMode="auto">
            <a:xfrm>
              <a:off x="2165351" y="3094038"/>
              <a:ext cx="222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Rectangle 170">
              <a:extLst>
                <a:ext uri="{FF2B5EF4-FFF2-40B4-BE49-F238E27FC236}">
                  <a16:creationId xmlns:a16="http://schemas.microsoft.com/office/drawing/2014/main" id="{09243540-59D7-4D00-B6D6-C812F54EA18F}"/>
                </a:ext>
              </a:extLst>
            </p:cNvPr>
            <p:cNvSpPr>
              <a:spLocks noChangeArrowheads="1"/>
            </p:cNvSpPr>
            <p:nvPr/>
          </p:nvSpPr>
          <p:spPr bwMode="auto">
            <a:xfrm>
              <a:off x="2197101" y="3094038"/>
              <a:ext cx="222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171">
              <a:extLst>
                <a:ext uri="{FF2B5EF4-FFF2-40B4-BE49-F238E27FC236}">
                  <a16:creationId xmlns:a16="http://schemas.microsoft.com/office/drawing/2014/main" id="{CABD5897-7345-411A-81C4-FD54F148EAC7}"/>
                </a:ext>
              </a:extLst>
            </p:cNvPr>
            <p:cNvSpPr>
              <a:spLocks noEditPoints="1"/>
            </p:cNvSpPr>
            <p:nvPr/>
          </p:nvSpPr>
          <p:spPr bwMode="auto">
            <a:xfrm>
              <a:off x="2098676" y="2787650"/>
              <a:ext cx="187325" cy="350837"/>
            </a:xfrm>
            <a:custGeom>
              <a:avLst/>
              <a:gdLst>
                <a:gd name="T0" fmla="*/ 234 w 234"/>
                <a:gd name="T1" fmla="*/ 207 h 441"/>
                <a:gd name="T2" fmla="*/ 200 w 234"/>
                <a:gd name="T3" fmla="*/ 207 h 441"/>
                <a:gd name="T4" fmla="*/ 200 w 234"/>
                <a:gd name="T5" fmla="*/ 145 h 441"/>
                <a:gd name="T6" fmla="*/ 172 w 234"/>
                <a:gd name="T7" fmla="*/ 145 h 441"/>
                <a:gd name="T8" fmla="*/ 172 w 234"/>
                <a:gd name="T9" fmla="*/ 0 h 441"/>
                <a:gd name="T10" fmla="*/ 145 w 234"/>
                <a:gd name="T11" fmla="*/ 0 h 441"/>
                <a:gd name="T12" fmla="*/ 145 w 234"/>
                <a:gd name="T13" fmla="*/ 145 h 441"/>
                <a:gd name="T14" fmla="*/ 34 w 234"/>
                <a:gd name="T15" fmla="*/ 145 h 441"/>
                <a:gd name="T16" fmla="*/ 34 w 234"/>
                <a:gd name="T17" fmla="*/ 207 h 441"/>
                <a:gd name="T18" fmla="*/ 0 w 234"/>
                <a:gd name="T19" fmla="*/ 207 h 441"/>
                <a:gd name="T20" fmla="*/ 0 w 234"/>
                <a:gd name="T21" fmla="*/ 283 h 441"/>
                <a:gd name="T22" fmla="*/ 34 w 234"/>
                <a:gd name="T23" fmla="*/ 283 h 441"/>
                <a:gd name="T24" fmla="*/ 34 w 234"/>
                <a:gd name="T25" fmla="*/ 441 h 441"/>
                <a:gd name="T26" fmla="*/ 62 w 234"/>
                <a:gd name="T27" fmla="*/ 441 h 441"/>
                <a:gd name="T28" fmla="*/ 62 w 234"/>
                <a:gd name="T29" fmla="*/ 283 h 441"/>
                <a:gd name="T30" fmla="*/ 172 w 234"/>
                <a:gd name="T31" fmla="*/ 283 h 441"/>
                <a:gd name="T32" fmla="*/ 172 w 234"/>
                <a:gd name="T33" fmla="*/ 441 h 441"/>
                <a:gd name="T34" fmla="*/ 200 w 234"/>
                <a:gd name="T35" fmla="*/ 441 h 441"/>
                <a:gd name="T36" fmla="*/ 200 w 234"/>
                <a:gd name="T37" fmla="*/ 283 h 441"/>
                <a:gd name="T38" fmla="*/ 234 w 234"/>
                <a:gd name="T39" fmla="*/ 283 h 441"/>
                <a:gd name="T40" fmla="*/ 234 w 234"/>
                <a:gd name="T41" fmla="*/ 207 h 441"/>
                <a:gd name="T42" fmla="*/ 62 w 234"/>
                <a:gd name="T43" fmla="*/ 172 h 441"/>
                <a:gd name="T44" fmla="*/ 172 w 234"/>
                <a:gd name="T45" fmla="*/ 172 h 441"/>
                <a:gd name="T46" fmla="*/ 172 w 234"/>
                <a:gd name="T47" fmla="*/ 207 h 441"/>
                <a:gd name="T48" fmla="*/ 62 w 234"/>
                <a:gd name="T49" fmla="*/ 207 h 441"/>
                <a:gd name="T50" fmla="*/ 62 w 234"/>
                <a:gd name="T51" fmla="*/ 172 h 441"/>
                <a:gd name="T52" fmla="*/ 207 w 234"/>
                <a:gd name="T53" fmla="*/ 255 h 441"/>
                <a:gd name="T54" fmla="*/ 200 w 234"/>
                <a:gd name="T55" fmla="*/ 255 h 441"/>
                <a:gd name="T56" fmla="*/ 34 w 234"/>
                <a:gd name="T57" fmla="*/ 255 h 441"/>
                <a:gd name="T58" fmla="*/ 27 w 234"/>
                <a:gd name="T59" fmla="*/ 255 h 441"/>
                <a:gd name="T60" fmla="*/ 27 w 234"/>
                <a:gd name="T61" fmla="*/ 234 h 441"/>
                <a:gd name="T62" fmla="*/ 34 w 234"/>
                <a:gd name="T63" fmla="*/ 234 h 441"/>
                <a:gd name="T64" fmla="*/ 200 w 234"/>
                <a:gd name="T65" fmla="*/ 234 h 441"/>
                <a:gd name="T66" fmla="*/ 207 w 234"/>
                <a:gd name="T67" fmla="*/ 234 h 441"/>
                <a:gd name="T68" fmla="*/ 207 w 234"/>
                <a:gd name="T69" fmla="*/ 255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441">
                  <a:moveTo>
                    <a:pt x="234" y="207"/>
                  </a:moveTo>
                  <a:lnTo>
                    <a:pt x="200" y="207"/>
                  </a:lnTo>
                  <a:lnTo>
                    <a:pt x="200" y="145"/>
                  </a:lnTo>
                  <a:lnTo>
                    <a:pt x="172" y="145"/>
                  </a:lnTo>
                  <a:lnTo>
                    <a:pt x="172" y="0"/>
                  </a:lnTo>
                  <a:lnTo>
                    <a:pt x="145" y="0"/>
                  </a:lnTo>
                  <a:lnTo>
                    <a:pt x="145" y="145"/>
                  </a:lnTo>
                  <a:lnTo>
                    <a:pt x="34" y="145"/>
                  </a:lnTo>
                  <a:lnTo>
                    <a:pt x="34" y="207"/>
                  </a:lnTo>
                  <a:lnTo>
                    <a:pt x="0" y="207"/>
                  </a:lnTo>
                  <a:lnTo>
                    <a:pt x="0" y="283"/>
                  </a:lnTo>
                  <a:lnTo>
                    <a:pt x="34" y="283"/>
                  </a:lnTo>
                  <a:lnTo>
                    <a:pt x="34" y="441"/>
                  </a:lnTo>
                  <a:lnTo>
                    <a:pt x="62" y="441"/>
                  </a:lnTo>
                  <a:lnTo>
                    <a:pt x="62" y="283"/>
                  </a:lnTo>
                  <a:lnTo>
                    <a:pt x="172" y="283"/>
                  </a:lnTo>
                  <a:lnTo>
                    <a:pt x="172" y="441"/>
                  </a:lnTo>
                  <a:lnTo>
                    <a:pt x="200" y="441"/>
                  </a:lnTo>
                  <a:lnTo>
                    <a:pt x="200" y="283"/>
                  </a:lnTo>
                  <a:lnTo>
                    <a:pt x="234" y="283"/>
                  </a:lnTo>
                  <a:lnTo>
                    <a:pt x="234" y="207"/>
                  </a:lnTo>
                  <a:close/>
                  <a:moveTo>
                    <a:pt x="62" y="172"/>
                  </a:moveTo>
                  <a:lnTo>
                    <a:pt x="172" y="172"/>
                  </a:lnTo>
                  <a:lnTo>
                    <a:pt x="172" y="207"/>
                  </a:lnTo>
                  <a:lnTo>
                    <a:pt x="62" y="207"/>
                  </a:lnTo>
                  <a:lnTo>
                    <a:pt x="62" y="172"/>
                  </a:lnTo>
                  <a:close/>
                  <a:moveTo>
                    <a:pt x="207" y="255"/>
                  </a:moveTo>
                  <a:lnTo>
                    <a:pt x="200" y="255"/>
                  </a:lnTo>
                  <a:lnTo>
                    <a:pt x="34" y="255"/>
                  </a:lnTo>
                  <a:lnTo>
                    <a:pt x="27" y="255"/>
                  </a:lnTo>
                  <a:lnTo>
                    <a:pt x="27" y="234"/>
                  </a:lnTo>
                  <a:lnTo>
                    <a:pt x="34" y="234"/>
                  </a:lnTo>
                  <a:lnTo>
                    <a:pt x="200" y="234"/>
                  </a:lnTo>
                  <a:lnTo>
                    <a:pt x="207" y="234"/>
                  </a:lnTo>
                  <a:lnTo>
                    <a:pt x="207" y="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172">
              <a:extLst>
                <a:ext uri="{FF2B5EF4-FFF2-40B4-BE49-F238E27FC236}">
                  <a16:creationId xmlns:a16="http://schemas.microsoft.com/office/drawing/2014/main" id="{C66652A1-CBE9-44AF-886A-A67967551498}"/>
                </a:ext>
              </a:extLst>
            </p:cNvPr>
            <p:cNvSpPr>
              <a:spLocks/>
            </p:cNvSpPr>
            <p:nvPr/>
          </p:nvSpPr>
          <p:spPr bwMode="auto">
            <a:xfrm>
              <a:off x="2093913" y="3148013"/>
              <a:ext cx="336550" cy="190500"/>
            </a:xfrm>
            <a:custGeom>
              <a:avLst/>
              <a:gdLst>
                <a:gd name="T0" fmla="*/ 112 w 424"/>
                <a:gd name="T1" fmla="*/ 182 h 239"/>
                <a:gd name="T2" fmla="*/ 41 w 424"/>
                <a:gd name="T3" fmla="*/ 27 h 239"/>
                <a:gd name="T4" fmla="*/ 298 w 424"/>
                <a:gd name="T5" fmla="*/ 27 h 239"/>
                <a:gd name="T6" fmla="*/ 367 w 424"/>
                <a:gd name="T7" fmla="*/ 76 h 239"/>
                <a:gd name="T8" fmla="*/ 420 w 424"/>
                <a:gd name="T9" fmla="*/ 76 h 239"/>
                <a:gd name="T10" fmla="*/ 420 w 424"/>
                <a:gd name="T11" fmla="*/ 48 h 239"/>
                <a:gd name="T12" fmla="*/ 377 w 424"/>
                <a:gd name="T13" fmla="*/ 48 h 239"/>
                <a:gd name="T14" fmla="*/ 308 w 424"/>
                <a:gd name="T15" fmla="*/ 0 h 239"/>
                <a:gd name="T16" fmla="*/ 0 w 424"/>
                <a:gd name="T17" fmla="*/ 0 h 239"/>
                <a:gd name="T18" fmla="*/ 84 w 424"/>
                <a:gd name="T19" fmla="*/ 191 h 239"/>
                <a:gd name="T20" fmla="*/ 84 w 424"/>
                <a:gd name="T21" fmla="*/ 191 h 239"/>
                <a:gd name="T22" fmla="*/ 19 w 424"/>
                <a:gd name="T23" fmla="*/ 213 h 239"/>
                <a:gd name="T24" fmla="*/ 29 w 424"/>
                <a:gd name="T25" fmla="*/ 239 h 239"/>
                <a:gd name="T26" fmla="*/ 29 w 424"/>
                <a:gd name="T27" fmla="*/ 239 h 239"/>
                <a:gd name="T28" fmla="*/ 72 w 424"/>
                <a:gd name="T29" fmla="*/ 224 h 239"/>
                <a:gd name="T30" fmla="*/ 112 w 424"/>
                <a:gd name="T31" fmla="*/ 212 h 239"/>
                <a:gd name="T32" fmla="*/ 148 w 424"/>
                <a:gd name="T33" fmla="*/ 201 h 239"/>
                <a:gd name="T34" fmla="*/ 183 w 424"/>
                <a:gd name="T35" fmla="*/ 193 h 239"/>
                <a:gd name="T36" fmla="*/ 212 w 424"/>
                <a:gd name="T37" fmla="*/ 186 h 239"/>
                <a:gd name="T38" fmla="*/ 241 w 424"/>
                <a:gd name="T39" fmla="*/ 181 h 239"/>
                <a:gd name="T40" fmla="*/ 265 w 424"/>
                <a:gd name="T41" fmla="*/ 179 h 239"/>
                <a:gd name="T42" fmla="*/ 289 w 424"/>
                <a:gd name="T43" fmla="*/ 177 h 239"/>
                <a:gd name="T44" fmla="*/ 310 w 424"/>
                <a:gd name="T45" fmla="*/ 177 h 239"/>
                <a:gd name="T46" fmla="*/ 329 w 424"/>
                <a:gd name="T47" fmla="*/ 179 h 239"/>
                <a:gd name="T48" fmla="*/ 344 w 424"/>
                <a:gd name="T49" fmla="*/ 181 h 239"/>
                <a:gd name="T50" fmla="*/ 360 w 424"/>
                <a:gd name="T51" fmla="*/ 184 h 239"/>
                <a:gd name="T52" fmla="*/ 374 w 424"/>
                <a:gd name="T53" fmla="*/ 189 h 239"/>
                <a:gd name="T54" fmla="*/ 387 w 424"/>
                <a:gd name="T55" fmla="*/ 194 h 239"/>
                <a:gd name="T56" fmla="*/ 410 w 424"/>
                <a:gd name="T57" fmla="*/ 205 h 239"/>
                <a:gd name="T58" fmla="*/ 424 w 424"/>
                <a:gd name="T59" fmla="*/ 182 h 239"/>
                <a:gd name="T60" fmla="*/ 424 w 424"/>
                <a:gd name="T61" fmla="*/ 182 h 239"/>
                <a:gd name="T62" fmla="*/ 403 w 424"/>
                <a:gd name="T63" fmla="*/ 170 h 239"/>
                <a:gd name="T64" fmla="*/ 379 w 424"/>
                <a:gd name="T65" fmla="*/ 160 h 239"/>
                <a:gd name="T66" fmla="*/ 365 w 424"/>
                <a:gd name="T67" fmla="*/ 157 h 239"/>
                <a:gd name="T68" fmla="*/ 350 w 424"/>
                <a:gd name="T69" fmla="*/ 153 h 239"/>
                <a:gd name="T70" fmla="*/ 334 w 424"/>
                <a:gd name="T71" fmla="*/ 151 h 239"/>
                <a:gd name="T72" fmla="*/ 317 w 424"/>
                <a:gd name="T73" fmla="*/ 150 h 239"/>
                <a:gd name="T74" fmla="*/ 298 w 424"/>
                <a:gd name="T75" fmla="*/ 150 h 239"/>
                <a:gd name="T76" fmla="*/ 277 w 424"/>
                <a:gd name="T77" fmla="*/ 150 h 239"/>
                <a:gd name="T78" fmla="*/ 255 w 424"/>
                <a:gd name="T79" fmla="*/ 151 h 239"/>
                <a:gd name="T80" fmla="*/ 229 w 424"/>
                <a:gd name="T81" fmla="*/ 155 h 239"/>
                <a:gd name="T82" fmla="*/ 203 w 424"/>
                <a:gd name="T83" fmla="*/ 160 h 239"/>
                <a:gd name="T84" fmla="*/ 176 w 424"/>
                <a:gd name="T85" fmla="*/ 167 h 239"/>
                <a:gd name="T86" fmla="*/ 112 w 424"/>
                <a:gd name="T87" fmla="*/ 182 h 239"/>
                <a:gd name="T88" fmla="*/ 112 w 424"/>
                <a:gd name="T89" fmla="*/ 182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4" h="239">
                  <a:moveTo>
                    <a:pt x="112" y="182"/>
                  </a:moveTo>
                  <a:lnTo>
                    <a:pt x="41" y="27"/>
                  </a:lnTo>
                  <a:lnTo>
                    <a:pt x="298" y="27"/>
                  </a:lnTo>
                  <a:lnTo>
                    <a:pt x="367" y="76"/>
                  </a:lnTo>
                  <a:lnTo>
                    <a:pt x="420" y="76"/>
                  </a:lnTo>
                  <a:lnTo>
                    <a:pt x="420" y="48"/>
                  </a:lnTo>
                  <a:lnTo>
                    <a:pt x="377" y="48"/>
                  </a:lnTo>
                  <a:lnTo>
                    <a:pt x="308" y="0"/>
                  </a:lnTo>
                  <a:lnTo>
                    <a:pt x="0" y="0"/>
                  </a:lnTo>
                  <a:lnTo>
                    <a:pt x="84" y="191"/>
                  </a:lnTo>
                  <a:lnTo>
                    <a:pt x="84" y="191"/>
                  </a:lnTo>
                  <a:lnTo>
                    <a:pt x="19" y="213"/>
                  </a:lnTo>
                  <a:lnTo>
                    <a:pt x="29" y="239"/>
                  </a:lnTo>
                  <a:lnTo>
                    <a:pt x="29" y="239"/>
                  </a:lnTo>
                  <a:lnTo>
                    <a:pt x="72" y="224"/>
                  </a:lnTo>
                  <a:lnTo>
                    <a:pt x="112" y="212"/>
                  </a:lnTo>
                  <a:lnTo>
                    <a:pt x="148" y="201"/>
                  </a:lnTo>
                  <a:lnTo>
                    <a:pt x="183" y="193"/>
                  </a:lnTo>
                  <a:lnTo>
                    <a:pt x="212" y="186"/>
                  </a:lnTo>
                  <a:lnTo>
                    <a:pt x="241" y="181"/>
                  </a:lnTo>
                  <a:lnTo>
                    <a:pt x="265" y="179"/>
                  </a:lnTo>
                  <a:lnTo>
                    <a:pt x="289" y="177"/>
                  </a:lnTo>
                  <a:lnTo>
                    <a:pt x="310" y="177"/>
                  </a:lnTo>
                  <a:lnTo>
                    <a:pt x="329" y="179"/>
                  </a:lnTo>
                  <a:lnTo>
                    <a:pt x="344" y="181"/>
                  </a:lnTo>
                  <a:lnTo>
                    <a:pt x="360" y="184"/>
                  </a:lnTo>
                  <a:lnTo>
                    <a:pt x="374" y="189"/>
                  </a:lnTo>
                  <a:lnTo>
                    <a:pt x="387" y="194"/>
                  </a:lnTo>
                  <a:lnTo>
                    <a:pt x="410" y="205"/>
                  </a:lnTo>
                  <a:lnTo>
                    <a:pt x="424" y="182"/>
                  </a:lnTo>
                  <a:lnTo>
                    <a:pt x="424" y="182"/>
                  </a:lnTo>
                  <a:lnTo>
                    <a:pt x="403" y="170"/>
                  </a:lnTo>
                  <a:lnTo>
                    <a:pt x="379" y="160"/>
                  </a:lnTo>
                  <a:lnTo>
                    <a:pt x="365" y="157"/>
                  </a:lnTo>
                  <a:lnTo>
                    <a:pt x="350" y="153"/>
                  </a:lnTo>
                  <a:lnTo>
                    <a:pt x="334" y="151"/>
                  </a:lnTo>
                  <a:lnTo>
                    <a:pt x="317" y="150"/>
                  </a:lnTo>
                  <a:lnTo>
                    <a:pt x="298" y="150"/>
                  </a:lnTo>
                  <a:lnTo>
                    <a:pt x="277" y="150"/>
                  </a:lnTo>
                  <a:lnTo>
                    <a:pt x="255" y="151"/>
                  </a:lnTo>
                  <a:lnTo>
                    <a:pt x="229" y="155"/>
                  </a:lnTo>
                  <a:lnTo>
                    <a:pt x="203" y="160"/>
                  </a:lnTo>
                  <a:lnTo>
                    <a:pt x="176" y="167"/>
                  </a:lnTo>
                  <a:lnTo>
                    <a:pt x="112" y="182"/>
                  </a:lnTo>
                  <a:lnTo>
                    <a:pt x="112"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173">
              <a:extLst>
                <a:ext uri="{FF2B5EF4-FFF2-40B4-BE49-F238E27FC236}">
                  <a16:creationId xmlns:a16="http://schemas.microsoft.com/office/drawing/2014/main" id="{A74D2843-A235-412B-A7BB-B68782045B86}"/>
                </a:ext>
              </a:extLst>
            </p:cNvPr>
            <p:cNvSpPr>
              <a:spLocks/>
            </p:cNvSpPr>
            <p:nvPr/>
          </p:nvSpPr>
          <p:spPr bwMode="auto">
            <a:xfrm>
              <a:off x="2668588" y="3165475"/>
              <a:ext cx="42863" cy="49212"/>
            </a:xfrm>
            <a:custGeom>
              <a:avLst/>
              <a:gdLst>
                <a:gd name="T0" fmla="*/ 55 w 55"/>
                <a:gd name="T1" fmla="*/ 62 h 62"/>
                <a:gd name="T2" fmla="*/ 18 w 55"/>
                <a:gd name="T3" fmla="*/ 62 h 62"/>
                <a:gd name="T4" fmla="*/ 18 w 55"/>
                <a:gd name="T5" fmla="*/ 62 h 62"/>
                <a:gd name="T6" fmla="*/ 11 w 55"/>
                <a:gd name="T7" fmla="*/ 61 h 62"/>
                <a:gd name="T8" fmla="*/ 5 w 55"/>
                <a:gd name="T9" fmla="*/ 57 h 62"/>
                <a:gd name="T10" fmla="*/ 2 w 55"/>
                <a:gd name="T11" fmla="*/ 52 h 62"/>
                <a:gd name="T12" fmla="*/ 0 w 55"/>
                <a:gd name="T13" fmla="*/ 45 h 62"/>
                <a:gd name="T14" fmla="*/ 0 w 55"/>
                <a:gd name="T15" fmla="*/ 0 h 62"/>
                <a:gd name="T16" fmla="*/ 14 w 55"/>
                <a:gd name="T17" fmla="*/ 0 h 62"/>
                <a:gd name="T18" fmla="*/ 14 w 55"/>
                <a:gd name="T19" fmla="*/ 45 h 62"/>
                <a:gd name="T20" fmla="*/ 14 w 55"/>
                <a:gd name="T21" fmla="*/ 45 h 62"/>
                <a:gd name="T22" fmla="*/ 16 w 55"/>
                <a:gd name="T23" fmla="*/ 47 h 62"/>
                <a:gd name="T24" fmla="*/ 18 w 55"/>
                <a:gd name="T25" fmla="*/ 49 h 62"/>
                <a:gd name="T26" fmla="*/ 55 w 55"/>
                <a:gd name="T27" fmla="*/ 49 h 62"/>
                <a:gd name="T28" fmla="*/ 55 w 55"/>
                <a:gd name="T29"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 h="62">
                  <a:moveTo>
                    <a:pt x="55" y="62"/>
                  </a:moveTo>
                  <a:lnTo>
                    <a:pt x="18" y="62"/>
                  </a:lnTo>
                  <a:lnTo>
                    <a:pt x="18" y="62"/>
                  </a:lnTo>
                  <a:lnTo>
                    <a:pt x="11" y="61"/>
                  </a:lnTo>
                  <a:lnTo>
                    <a:pt x="5" y="57"/>
                  </a:lnTo>
                  <a:lnTo>
                    <a:pt x="2" y="52"/>
                  </a:lnTo>
                  <a:lnTo>
                    <a:pt x="0" y="45"/>
                  </a:lnTo>
                  <a:lnTo>
                    <a:pt x="0" y="0"/>
                  </a:lnTo>
                  <a:lnTo>
                    <a:pt x="14" y="0"/>
                  </a:lnTo>
                  <a:lnTo>
                    <a:pt x="14" y="45"/>
                  </a:lnTo>
                  <a:lnTo>
                    <a:pt x="14" y="45"/>
                  </a:lnTo>
                  <a:lnTo>
                    <a:pt x="16" y="47"/>
                  </a:lnTo>
                  <a:lnTo>
                    <a:pt x="18" y="49"/>
                  </a:lnTo>
                  <a:lnTo>
                    <a:pt x="55" y="49"/>
                  </a:lnTo>
                  <a:lnTo>
                    <a:pt x="55"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174">
              <a:extLst>
                <a:ext uri="{FF2B5EF4-FFF2-40B4-BE49-F238E27FC236}">
                  <a16:creationId xmlns:a16="http://schemas.microsoft.com/office/drawing/2014/main" id="{D000F54D-88C2-4475-BCC4-9865E6A53771}"/>
                </a:ext>
              </a:extLst>
            </p:cNvPr>
            <p:cNvSpPr>
              <a:spLocks noEditPoints="1"/>
            </p:cNvSpPr>
            <p:nvPr/>
          </p:nvSpPr>
          <p:spPr bwMode="auto">
            <a:xfrm>
              <a:off x="2452688" y="3078163"/>
              <a:ext cx="352425" cy="288925"/>
            </a:xfrm>
            <a:custGeom>
              <a:avLst/>
              <a:gdLst>
                <a:gd name="T0" fmla="*/ 250 w 443"/>
                <a:gd name="T1" fmla="*/ 69 h 365"/>
                <a:gd name="T2" fmla="*/ 246 w 443"/>
                <a:gd name="T3" fmla="*/ 23 h 365"/>
                <a:gd name="T4" fmla="*/ 227 w 443"/>
                <a:gd name="T5" fmla="*/ 4 h 365"/>
                <a:gd name="T6" fmla="*/ 2 w 443"/>
                <a:gd name="T7" fmla="*/ 28 h 365"/>
                <a:gd name="T8" fmla="*/ 219 w 443"/>
                <a:gd name="T9" fmla="*/ 31 h 365"/>
                <a:gd name="T10" fmla="*/ 2 w 443"/>
                <a:gd name="T11" fmla="*/ 193 h 365"/>
                <a:gd name="T12" fmla="*/ 313 w 443"/>
                <a:gd name="T13" fmla="*/ 97 h 365"/>
                <a:gd name="T14" fmla="*/ 389 w 443"/>
                <a:gd name="T15" fmla="*/ 195 h 365"/>
                <a:gd name="T16" fmla="*/ 410 w 443"/>
                <a:gd name="T17" fmla="*/ 212 h 365"/>
                <a:gd name="T18" fmla="*/ 415 w 443"/>
                <a:gd name="T19" fmla="*/ 269 h 365"/>
                <a:gd name="T20" fmla="*/ 406 w 443"/>
                <a:gd name="T21" fmla="*/ 276 h 365"/>
                <a:gd name="T22" fmla="*/ 375 w 443"/>
                <a:gd name="T23" fmla="*/ 257 h 365"/>
                <a:gd name="T24" fmla="*/ 343 w 443"/>
                <a:gd name="T25" fmla="*/ 234 h 365"/>
                <a:gd name="T26" fmla="*/ 310 w 443"/>
                <a:gd name="T27" fmla="*/ 233 h 365"/>
                <a:gd name="T28" fmla="*/ 274 w 443"/>
                <a:gd name="T29" fmla="*/ 250 h 365"/>
                <a:gd name="T30" fmla="*/ 129 w 443"/>
                <a:gd name="T31" fmla="*/ 276 h 365"/>
                <a:gd name="T32" fmla="*/ 114 w 443"/>
                <a:gd name="T33" fmla="*/ 250 h 365"/>
                <a:gd name="T34" fmla="*/ 77 w 443"/>
                <a:gd name="T35" fmla="*/ 233 h 365"/>
                <a:gd name="T36" fmla="*/ 50 w 443"/>
                <a:gd name="T37" fmla="*/ 234 h 365"/>
                <a:gd name="T38" fmla="*/ 12 w 443"/>
                <a:gd name="T39" fmla="*/ 262 h 365"/>
                <a:gd name="T40" fmla="*/ 0 w 443"/>
                <a:gd name="T41" fmla="*/ 300 h 365"/>
                <a:gd name="T42" fmla="*/ 12 w 443"/>
                <a:gd name="T43" fmla="*/ 336 h 365"/>
                <a:gd name="T44" fmla="*/ 53 w 443"/>
                <a:gd name="T45" fmla="*/ 364 h 365"/>
                <a:gd name="T46" fmla="*/ 91 w 443"/>
                <a:gd name="T47" fmla="*/ 360 h 365"/>
                <a:gd name="T48" fmla="*/ 126 w 443"/>
                <a:gd name="T49" fmla="*/ 327 h 365"/>
                <a:gd name="T50" fmla="*/ 255 w 443"/>
                <a:gd name="T51" fmla="*/ 303 h 365"/>
                <a:gd name="T52" fmla="*/ 275 w 443"/>
                <a:gd name="T53" fmla="*/ 348 h 365"/>
                <a:gd name="T54" fmla="*/ 320 w 443"/>
                <a:gd name="T55" fmla="*/ 365 h 365"/>
                <a:gd name="T56" fmla="*/ 356 w 443"/>
                <a:gd name="T57" fmla="*/ 355 h 365"/>
                <a:gd name="T58" fmla="*/ 386 w 443"/>
                <a:gd name="T59" fmla="*/ 315 h 365"/>
                <a:gd name="T60" fmla="*/ 413 w 443"/>
                <a:gd name="T61" fmla="*/ 303 h 365"/>
                <a:gd name="T62" fmla="*/ 436 w 443"/>
                <a:gd name="T63" fmla="*/ 288 h 365"/>
                <a:gd name="T64" fmla="*/ 443 w 443"/>
                <a:gd name="T65" fmla="*/ 231 h 365"/>
                <a:gd name="T66" fmla="*/ 432 w 443"/>
                <a:gd name="T67" fmla="*/ 197 h 365"/>
                <a:gd name="T68" fmla="*/ 394 w 443"/>
                <a:gd name="T69" fmla="*/ 167 h 365"/>
                <a:gd name="T70" fmla="*/ 65 w 443"/>
                <a:gd name="T71" fmla="*/ 338 h 365"/>
                <a:gd name="T72" fmla="*/ 40 w 443"/>
                <a:gd name="T73" fmla="*/ 326 h 365"/>
                <a:gd name="T74" fmla="*/ 27 w 443"/>
                <a:gd name="T75" fmla="*/ 300 h 365"/>
                <a:gd name="T76" fmla="*/ 29 w 443"/>
                <a:gd name="T77" fmla="*/ 293 h 365"/>
                <a:gd name="T78" fmla="*/ 41 w 443"/>
                <a:gd name="T79" fmla="*/ 271 h 365"/>
                <a:gd name="T80" fmla="*/ 65 w 443"/>
                <a:gd name="T81" fmla="*/ 260 h 365"/>
                <a:gd name="T82" fmla="*/ 93 w 443"/>
                <a:gd name="T83" fmla="*/ 272 h 365"/>
                <a:gd name="T84" fmla="*/ 105 w 443"/>
                <a:gd name="T85" fmla="*/ 300 h 365"/>
                <a:gd name="T86" fmla="*/ 98 w 443"/>
                <a:gd name="T87" fmla="*/ 321 h 365"/>
                <a:gd name="T88" fmla="*/ 74 w 443"/>
                <a:gd name="T89" fmla="*/ 338 h 365"/>
                <a:gd name="T90" fmla="*/ 320 w 443"/>
                <a:gd name="T91" fmla="*/ 338 h 365"/>
                <a:gd name="T92" fmla="*/ 294 w 443"/>
                <a:gd name="T93" fmla="*/ 326 h 365"/>
                <a:gd name="T94" fmla="*/ 282 w 443"/>
                <a:gd name="T95" fmla="*/ 300 h 365"/>
                <a:gd name="T96" fmla="*/ 289 w 443"/>
                <a:gd name="T97" fmla="*/ 278 h 365"/>
                <a:gd name="T98" fmla="*/ 313 w 443"/>
                <a:gd name="T99" fmla="*/ 262 h 365"/>
                <a:gd name="T100" fmla="*/ 336 w 443"/>
                <a:gd name="T101" fmla="*/ 264 h 365"/>
                <a:gd name="T102" fmla="*/ 356 w 443"/>
                <a:gd name="T103" fmla="*/ 284 h 365"/>
                <a:gd name="T104" fmla="*/ 358 w 443"/>
                <a:gd name="T105" fmla="*/ 307 h 365"/>
                <a:gd name="T106" fmla="*/ 343 w 443"/>
                <a:gd name="T107" fmla="*/ 331 h 365"/>
                <a:gd name="T108" fmla="*/ 320 w 443"/>
                <a:gd name="T109" fmla="*/ 338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3" h="365">
                  <a:moveTo>
                    <a:pt x="382" y="166"/>
                  </a:moveTo>
                  <a:lnTo>
                    <a:pt x="377" y="166"/>
                  </a:lnTo>
                  <a:lnTo>
                    <a:pt x="331" y="69"/>
                  </a:lnTo>
                  <a:lnTo>
                    <a:pt x="250" y="69"/>
                  </a:lnTo>
                  <a:lnTo>
                    <a:pt x="250" y="36"/>
                  </a:lnTo>
                  <a:lnTo>
                    <a:pt x="250" y="36"/>
                  </a:lnTo>
                  <a:lnTo>
                    <a:pt x="250" y="30"/>
                  </a:lnTo>
                  <a:lnTo>
                    <a:pt x="246" y="23"/>
                  </a:lnTo>
                  <a:lnTo>
                    <a:pt x="243" y="16"/>
                  </a:lnTo>
                  <a:lnTo>
                    <a:pt x="238" y="11"/>
                  </a:lnTo>
                  <a:lnTo>
                    <a:pt x="232" y="7"/>
                  </a:lnTo>
                  <a:lnTo>
                    <a:pt x="227" y="4"/>
                  </a:lnTo>
                  <a:lnTo>
                    <a:pt x="219" y="0"/>
                  </a:lnTo>
                  <a:lnTo>
                    <a:pt x="212" y="0"/>
                  </a:lnTo>
                  <a:lnTo>
                    <a:pt x="2" y="0"/>
                  </a:lnTo>
                  <a:lnTo>
                    <a:pt x="2" y="28"/>
                  </a:lnTo>
                  <a:lnTo>
                    <a:pt x="212" y="28"/>
                  </a:lnTo>
                  <a:lnTo>
                    <a:pt x="212" y="28"/>
                  </a:lnTo>
                  <a:lnTo>
                    <a:pt x="215" y="28"/>
                  </a:lnTo>
                  <a:lnTo>
                    <a:pt x="219" y="31"/>
                  </a:lnTo>
                  <a:lnTo>
                    <a:pt x="222" y="33"/>
                  </a:lnTo>
                  <a:lnTo>
                    <a:pt x="222" y="36"/>
                  </a:lnTo>
                  <a:lnTo>
                    <a:pt x="222" y="193"/>
                  </a:lnTo>
                  <a:lnTo>
                    <a:pt x="2" y="193"/>
                  </a:lnTo>
                  <a:lnTo>
                    <a:pt x="2" y="221"/>
                  </a:lnTo>
                  <a:lnTo>
                    <a:pt x="250" y="221"/>
                  </a:lnTo>
                  <a:lnTo>
                    <a:pt x="250" y="97"/>
                  </a:lnTo>
                  <a:lnTo>
                    <a:pt x="313" y="97"/>
                  </a:lnTo>
                  <a:lnTo>
                    <a:pt x="360" y="193"/>
                  </a:lnTo>
                  <a:lnTo>
                    <a:pt x="382" y="193"/>
                  </a:lnTo>
                  <a:lnTo>
                    <a:pt x="382" y="193"/>
                  </a:lnTo>
                  <a:lnTo>
                    <a:pt x="389" y="195"/>
                  </a:lnTo>
                  <a:lnTo>
                    <a:pt x="396" y="197"/>
                  </a:lnTo>
                  <a:lnTo>
                    <a:pt x="401" y="200"/>
                  </a:lnTo>
                  <a:lnTo>
                    <a:pt x="406" y="205"/>
                  </a:lnTo>
                  <a:lnTo>
                    <a:pt x="410" y="212"/>
                  </a:lnTo>
                  <a:lnTo>
                    <a:pt x="413" y="219"/>
                  </a:lnTo>
                  <a:lnTo>
                    <a:pt x="415" y="226"/>
                  </a:lnTo>
                  <a:lnTo>
                    <a:pt x="415" y="231"/>
                  </a:lnTo>
                  <a:lnTo>
                    <a:pt x="415" y="269"/>
                  </a:lnTo>
                  <a:lnTo>
                    <a:pt x="415" y="269"/>
                  </a:lnTo>
                  <a:lnTo>
                    <a:pt x="413" y="272"/>
                  </a:lnTo>
                  <a:lnTo>
                    <a:pt x="412" y="274"/>
                  </a:lnTo>
                  <a:lnTo>
                    <a:pt x="406" y="276"/>
                  </a:lnTo>
                  <a:lnTo>
                    <a:pt x="384" y="276"/>
                  </a:lnTo>
                  <a:lnTo>
                    <a:pt x="384" y="276"/>
                  </a:lnTo>
                  <a:lnTo>
                    <a:pt x="381" y="265"/>
                  </a:lnTo>
                  <a:lnTo>
                    <a:pt x="375" y="257"/>
                  </a:lnTo>
                  <a:lnTo>
                    <a:pt x="368" y="250"/>
                  </a:lnTo>
                  <a:lnTo>
                    <a:pt x="360" y="243"/>
                  </a:lnTo>
                  <a:lnTo>
                    <a:pt x="351" y="238"/>
                  </a:lnTo>
                  <a:lnTo>
                    <a:pt x="343" y="234"/>
                  </a:lnTo>
                  <a:lnTo>
                    <a:pt x="332" y="233"/>
                  </a:lnTo>
                  <a:lnTo>
                    <a:pt x="320" y="231"/>
                  </a:lnTo>
                  <a:lnTo>
                    <a:pt x="320" y="231"/>
                  </a:lnTo>
                  <a:lnTo>
                    <a:pt x="310" y="233"/>
                  </a:lnTo>
                  <a:lnTo>
                    <a:pt x="300" y="234"/>
                  </a:lnTo>
                  <a:lnTo>
                    <a:pt x="291" y="238"/>
                  </a:lnTo>
                  <a:lnTo>
                    <a:pt x="282" y="243"/>
                  </a:lnTo>
                  <a:lnTo>
                    <a:pt x="274" y="250"/>
                  </a:lnTo>
                  <a:lnTo>
                    <a:pt x="267" y="257"/>
                  </a:lnTo>
                  <a:lnTo>
                    <a:pt x="262" y="265"/>
                  </a:lnTo>
                  <a:lnTo>
                    <a:pt x="258" y="276"/>
                  </a:lnTo>
                  <a:lnTo>
                    <a:pt x="129" y="276"/>
                  </a:lnTo>
                  <a:lnTo>
                    <a:pt x="129" y="276"/>
                  </a:lnTo>
                  <a:lnTo>
                    <a:pt x="126" y="265"/>
                  </a:lnTo>
                  <a:lnTo>
                    <a:pt x="119" y="259"/>
                  </a:lnTo>
                  <a:lnTo>
                    <a:pt x="114" y="250"/>
                  </a:lnTo>
                  <a:lnTo>
                    <a:pt x="105" y="245"/>
                  </a:lnTo>
                  <a:lnTo>
                    <a:pt x="96" y="240"/>
                  </a:lnTo>
                  <a:lnTo>
                    <a:pt x="88" y="234"/>
                  </a:lnTo>
                  <a:lnTo>
                    <a:pt x="77" y="233"/>
                  </a:lnTo>
                  <a:lnTo>
                    <a:pt x="65" y="233"/>
                  </a:lnTo>
                  <a:lnTo>
                    <a:pt x="65" y="233"/>
                  </a:lnTo>
                  <a:lnTo>
                    <a:pt x="57" y="233"/>
                  </a:lnTo>
                  <a:lnTo>
                    <a:pt x="50" y="234"/>
                  </a:lnTo>
                  <a:lnTo>
                    <a:pt x="34" y="240"/>
                  </a:lnTo>
                  <a:lnTo>
                    <a:pt x="22" y="250"/>
                  </a:lnTo>
                  <a:lnTo>
                    <a:pt x="12" y="262"/>
                  </a:lnTo>
                  <a:lnTo>
                    <a:pt x="12" y="262"/>
                  </a:lnTo>
                  <a:lnTo>
                    <a:pt x="7" y="271"/>
                  </a:lnTo>
                  <a:lnTo>
                    <a:pt x="3" y="279"/>
                  </a:lnTo>
                  <a:lnTo>
                    <a:pt x="0" y="290"/>
                  </a:lnTo>
                  <a:lnTo>
                    <a:pt x="0" y="300"/>
                  </a:lnTo>
                  <a:lnTo>
                    <a:pt x="0" y="300"/>
                  </a:lnTo>
                  <a:lnTo>
                    <a:pt x="2" y="312"/>
                  </a:lnTo>
                  <a:lnTo>
                    <a:pt x="5" y="326"/>
                  </a:lnTo>
                  <a:lnTo>
                    <a:pt x="12" y="336"/>
                  </a:lnTo>
                  <a:lnTo>
                    <a:pt x="19" y="346"/>
                  </a:lnTo>
                  <a:lnTo>
                    <a:pt x="29" y="353"/>
                  </a:lnTo>
                  <a:lnTo>
                    <a:pt x="40" y="360"/>
                  </a:lnTo>
                  <a:lnTo>
                    <a:pt x="53" y="364"/>
                  </a:lnTo>
                  <a:lnTo>
                    <a:pt x="65" y="365"/>
                  </a:lnTo>
                  <a:lnTo>
                    <a:pt x="65" y="365"/>
                  </a:lnTo>
                  <a:lnTo>
                    <a:pt x="79" y="364"/>
                  </a:lnTo>
                  <a:lnTo>
                    <a:pt x="91" y="360"/>
                  </a:lnTo>
                  <a:lnTo>
                    <a:pt x="102" y="355"/>
                  </a:lnTo>
                  <a:lnTo>
                    <a:pt x="112" y="348"/>
                  </a:lnTo>
                  <a:lnTo>
                    <a:pt x="119" y="338"/>
                  </a:lnTo>
                  <a:lnTo>
                    <a:pt x="126" y="327"/>
                  </a:lnTo>
                  <a:lnTo>
                    <a:pt x="129" y="315"/>
                  </a:lnTo>
                  <a:lnTo>
                    <a:pt x="133" y="303"/>
                  </a:lnTo>
                  <a:lnTo>
                    <a:pt x="255" y="303"/>
                  </a:lnTo>
                  <a:lnTo>
                    <a:pt x="255" y="303"/>
                  </a:lnTo>
                  <a:lnTo>
                    <a:pt x="257" y="315"/>
                  </a:lnTo>
                  <a:lnTo>
                    <a:pt x="262" y="327"/>
                  </a:lnTo>
                  <a:lnTo>
                    <a:pt x="267" y="338"/>
                  </a:lnTo>
                  <a:lnTo>
                    <a:pt x="275" y="348"/>
                  </a:lnTo>
                  <a:lnTo>
                    <a:pt x="286" y="355"/>
                  </a:lnTo>
                  <a:lnTo>
                    <a:pt x="296" y="360"/>
                  </a:lnTo>
                  <a:lnTo>
                    <a:pt x="308" y="364"/>
                  </a:lnTo>
                  <a:lnTo>
                    <a:pt x="320" y="365"/>
                  </a:lnTo>
                  <a:lnTo>
                    <a:pt x="320" y="365"/>
                  </a:lnTo>
                  <a:lnTo>
                    <a:pt x="334" y="364"/>
                  </a:lnTo>
                  <a:lnTo>
                    <a:pt x="346" y="360"/>
                  </a:lnTo>
                  <a:lnTo>
                    <a:pt x="356" y="355"/>
                  </a:lnTo>
                  <a:lnTo>
                    <a:pt x="367" y="348"/>
                  </a:lnTo>
                  <a:lnTo>
                    <a:pt x="374" y="338"/>
                  </a:lnTo>
                  <a:lnTo>
                    <a:pt x="381" y="327"/>
                  </a:lnTo>
                  <a:lnTo>
                    <a:pt x="386" y="315"/>
                  </a:lnTo>
                  <a:lnTo>
                    <a:pt x="387" y="303"/>
                  </a:lnTo>
                  <a:lnTo>
                    <a:pt x="406" y="303"/>
                  </a:lnTo>
                  <a:lnTo>
                    <a:pt x="406" y="303"/>
                  </a:lnTo>
                  <a:lnTo>
                    <a:pt x="413" y="303"/>
                  </a:lnTo>
                  <a:lnTo>
                    <a:pt x="420" y="300"/>
                  </a:lnTo>
                  <a:lnTo>
                    <a:pt x="427" y="298"/>
                  </a:lnTo>
                  <a:lnTo>
                    <a:pt x="432" y="293"/>
                  </a:lnTo>
                  <a:lnTo>
                    <a:pt x="436" y="288"/>
                  </a:lnTo>
                  <a:lnTo>
                    <a:pt x="439" y="283"/>
                  </a:lnTo>
                  <a:lnTo>
                    <a:pt x="443" y="276"/>
                  </a:lnTo>
                  <a:lnTo>
                    <a:pt x="443" y="269"/>
                  </a:lnTo>
                  <a:lnTo>
                    <a:pt x="443" y="231"/>
                  </a:lnTo>
                  <a:lnTo>
                    <a:pt x="443" y="231"/>
                  </a:lnTo>
                  <a:lnTo>
                    <a:pt x="441" y="221"/>
                  </a:lnTo>
                  <a:lnTo>
                    <a:pt x="437" y="209"/>
                  </a:lnTo>
                  <a:lnTo>
                    <a:pt x="432" y="197"/>
                  </a:lnTo>
                  <a:lnTo>
                    <a:pt x="425" y="186"/>
                  </a:lnTo>
                  <a:lnTo>
                    <a:pt x="417" y="178"/>
                  </a:lnTo>
                  <a:lnTo>
                    <a:pt x="406" y="171"/>
                  </a:lnTo>
                  <a:lnTo>
                    <a:pt x="394" y="167"/>
                  </a:lnTo>
                  <a:lnTo>
                    <a:pt x="382" y="166"/>
                  </a:lnTo>
                  <a:lnTo>
                    <a:pt x="382" y="166"/>
                  </a:lnTo>
                  <a:close/>
                  <a:moveTo>
                    <a:pt x="65" y="338"/>
                  </a:moveTo>
                  <a:lnTo>
                    <a:pt x="65" y="338"/>
                  </a:lnTo>
                  <a:lnTo>
                    <a:pt x="58" y="338"/>
                  </a:lnTo>
                  <a:lnTo>
                    <a:pt x="52" y="334"/>
                  </a:lnTo>
                  <a:lnTo>
                    <a:pt x="45" y="331"/>
                  </a:lnTo>
                  <a:lnTo>
                    <a:pt x="40" y="326"/>
                  </a:lnTo>
                  <a:lnTo>
                    <a:pt x="34" y="321"/>
                  </a:lnTo>
                  <a:lnTo>
                    <a:pt x="31" y="314"/>
                  </a:lnTo>
                  <a:lnTo>
                    <a:pt x="27" y="307"/>
                  </a:lnTo>
                  <a:lnTo>
                    <a:pt x="27" y="300"/>
                  </a:lnTo>
                  <a:lnTo>
                    <a:pt x="27" y="300"/>
                  </a:lnTo>
                  <a:lnTo>
                    <a:pt x="27" y="291"/>
                  </a:lnTo>
                  <a:lnTo>
                    <a:pt x="29" y="293"/>
                  </a:lnTo>
                  <a:lnTo>
                    <a:pt x="29" y="293"/>
                  </a:lnTo>
                  <a:lnTo>
                    <a:pt x="31" y="284"/>
                  </a:lnTo>
                  <a:lnTo>
                    <a:pt x="34" y="278"/>
                  </a:lnTo>
                  <a:lnTo>
                    <a:pt x="34" y="278"/>
                  </a:lnTo>
                  <a:lnTo>
                    <a:pt x="41" y="271"/>
                  </a:lnTo>
                  <a:lnTo>
                    <a:pt x="48" y="265"/>
                  </a:lnTo>
                  <a:lnTo>
                    <a:pt x="57" y="262"/>
                  </a:lnTo>
                  <a:lnTo>
                    <a:pt x="65" y="260"/>
                  </a:lnTo>
                  <a:lnTo>
                    <a:pt x="65" y="260"/>
                  </a:lnTo>
                  <a:lnTo>
                    <a:pt x="74" y="262"/>
                  </a:lnTo>
                  <a:lnTo>
                    <a:pt x="81" y="264"/>
                  </a:lnTo>
                  <a:lnTo>
                    <a:pt x="88" y="267"/>
                  </a:lnTo>
                  <a:lnTo>
                    <a:pt x="93" y="272"/>
                  </a:lnTo>
                  <a:lnTo>
                    <a:pt x="98" y="278"/>
                  </a:lnTo>
                  <a:lnTo>
                    <a:pt x="102" y="284"/>
                  </a:lnTo>
                  <a:lnTo>
                    <a:pt x="103" y="291"/>
                  </a:lnTo>
                  <a:lnTo>
                    <a:pt x="105" y="300"/>
                  </a:lnTo>
                  <a:lnTo>
                    <a:pt x="105" y="300"/>
                  </a:lnTo>
                  <a:lnTo>
                    <a:pt x="103" y="307"/>
                  </a:lnTo>
                  <a:lnTo>
                    <a:pt x="102" y="314"/>
                  </a:lnTo>
                  <a:lnTo>
                    <a:pt x="98" y="321"/>
                  </a:lnTo>
                  <a:lnTo>
                    <a:pt x="93" y="326"/>
                  </a:lnTo>
                  <a:lnTo>
                    <a:pt x="88" y="331"/>
                  </a:lnTo>
                  <a:lnTo>
                    <a:pt x="81" y="334"/>
                  </a:lnTo>
                  <a:lnTo>
                    <a:pt x="74" y="338"/>
                  </a:lnTo>
                  <a:lnTo>
                    <a:pt x="65" y="338"/>
                  </a:lnTo>
                  <a:lnTo>
                    <a:pt x="65" y="338"/>
                  </a:lnTo>
                  <a:close/>
                  <a:moveTo>
                    <a:pt x="320" y="338"/>
                  </a:moveTo>
                  <a:lnTo>
                    <a:pt x="320" y="338"/>
                  </a:lnTo>
                  <a:lnTo>
                    <a:pt x="313" y="338"/>
                  </a:lnTo>
                  <a:lnTo>
                    <a:pt x="306" y="334"/>
                  </a:lnTo>
                  <a:lnTo>
                    <a:pt x="300" y="331"/>
                  </a:lnTo>
                  <a:lnTo>
                    <a:pt x="294" y="326"/>
                  </a:lnTo>
                  <a:lnTo>
                    <a:pt x="289" y="321"/>
                  </a:lnTo>
                  <a:lnTo>
                    <a:pt x="286" y="314"/>
                  </a:lnTo>
                  <a:lnTo>
                    <a:pt x="284" y="307"/>
                  </a:lnTo>
                  <a:lnTo>
                    <a:pt x="282" y="300"/>
                  </a:lnTo>
                  <a:lnTo>
                    <a:pt x="282" y="300"/>
                  </a:lnTo>
                  <a:lnTo>
                    <a:pt x="284" y="291"/>
                  </a:lnTo>
                  <a:lnTo>
                    <a:pt x="286" y="284"/>
                  </a:lnTo>
                  <a:lnTo>
                    <a:pt x="289" y="278"/>
                  </a:lnTo>
                  <a:lnTo>
                    <a:pt x="294" y="272"/>
                  </a:lnTo>
                  <a:lnTo>
                    <a:pt x="300" y="267"/>
                  </a:lnTo>
                  <a:lnTo>
                    <a:pt x="306" y="264"/>
                  </a:lnTo>
                  <a:lnTo>
                    <a:pt x="313" y="262"/>
                  </a:lnTo>
                  <a:lnTo>
                    <a:pt x="320" y="260"/>
                  </a:lnTo>
                  <a:lnTo>
                    <a:pt x="320" y="260"/>
                  </a:lnTo>
                  <a:lnTo>
                    <a:pt x="329" y="262"/>
                  </a:lnTo>
                  <a:lnTo>
                    <a:pt x="336" y="264"/>
                  </a:lnTo>
                  <a:lnTo>
                    <a:pt x="343" y="267"/>
                  </a:lnTo>
                  <a:lnTo>
                    <a:pt x="348" y="272"/>
                  </a:lnTo>
                  <a:lnTo>
                    <a:pt x="353" y="278"/>
                  </a:lnTo>
                  <a:lnTo>
                    <a:pt x="356" y="284"/>
                  </a:lnTo>
                  <a:lnTo>
                    <a:pt x="358" y="291"/>
                  </a:lnTo>
                  <a:lnTo>
                    <a:pt x="360" y="300"/>
                  </a:lnTo>
                  <a:lnTo>
                    <a:pt x="360" y="300"/>
                  </a:lnTo>
                  <a:lnTo>
                    <a:pt x="358" y="307"/>
                  </a:lnTo>
                  <a:lnTo>
                    <a:pt x="356" y="314"/>
                  </a:lnTo>
                  <a:lnTo>
                    <a:pt x="353" y="321"/>
                  </a:lnTo>
                  <a:lnTo>
                    <a:pt x="348" y="326"/>
                  </a:lnTo>
                  <a:lnTo>
                    <a:pt x="343" y="331"/>
                  </a:lnTo>
                  <a:lnTo>
                    <a:pt x="336" y="334"/>
                  </a:lnTo>
                  <a:lnTo>
                    <a:pt x="329" y="338"/>
                  </a:lnTo>
                  <a:lnTo>
                    <a:pt x="320" y="338"/>
                  </a:lnTo>
                  <a:lnTo>
                    <a:pt x="320"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175">
              <a:extLst>
                <a:ext uri="{FF2B5EF4-FFF2-40B4-BE49-F238E27FC236}">
                  <a16:creationId xmlns:a16="http://schemas.microsoft.com/office/drawing/2014/main" id="{2028FED3-CE4D-4702-A758-13F68B3F2984}"/>
                </a:ext>
              </a:extLst>
            </p:cNvPr>
            <p:cNvSpPr>
              <a:spLocks/>
            </p:cNvSpPr>
            <p:nvPr/>
          </p:nvSpPr>
          <p:spPr bwMode="auto">
            <a:xfrm>
              <a:off x="2690813" y="3295650"/>
              <a:ext cx="38100" cy="38100"/>
            </a:xfrm>
            <a:custGeom>
              <a:avLst/>
              <a:gdLst>
                <a:gd name="T0" fmla="*/ 0 w 46"/>
                <a:gd name="T1" fmla="*/ 24 h 46"/>
                <a:gd name="T2" fmla="*/ 0 w 46"/>
                <a:gd name="T3" fmla="*/ 24 h 46"/>
                <a:gd name="T4" fmla="*/ 1 w 46"/>
                <a:gd name="T5" fmla="*/ 33 h 46"/>
                <a:gd name="T6" fmla="*/ 6 w 46"/>
                <a:gd name="T7" fmla="*/ 39 h 46"/>
                <a:gd name="T8" fmla="*/ 13 w 46"/>
                <a:gd name="T9" fmla="*/ 45 h 46"/>
                <a:gd name="T10" fmla="*/ 22 w 46"/>
                <a:gd name="T11" fmla="*/ 46 h 46"/>
                <a:gd name="T12" fmla="*/ 22 w 46"/>
                <a:gd name="T13" fmla="*/ 46 h 46"/>
                <a:gd name="T14" fmla="*/ 32 w 46"/>
                <a:gd name="T15" fmla="*/ 45 h 46"/>
                <a:gd name="T16" fmla="*/ 39 w 46"/>
                <a:gd name="T17" fmla="*/ 39 h 46"/>
                <a:gd name="T18" fmla="*/ 44 w 46"/>
                <a:gd name="T19" fmla="*/ 33 h 46"/>
                <a:gd name="T20" fmla="*/ 46 w 46"/>
                <a:gd name="T21" fmla="*/ 24 h 46"/>
                <a:gd name="T22" fmla="*/ 46 w 46"/>
                <a:gd name="T23" fmla="*/ 24 h 46"/>
                <a:gd name="T24" fmla="*/ 44 w 46"/>
                <a:gd name="T25" fmla="*/ 14 h 46"/>
                <a:gd name="T26" fmla="*/ 39 w 46"/>
                <a:gd name="T27" fmla="*/ 7 h 46"/>
                <a:gd name="T28" fmla="*/ 32 w 46"/>
                <a:gd name="T29" fmla="*/ 2 h 46"/>
                <a:gd name="T30" fmla="*/ 22 w 46"/>
                <a:gd name="T31" fmla="*/ 0 h 46"/>
                <a:gd name="T32" fmla="*/ 22 w 46"/>
                <a:gd name="T33" fmla="*/ 0 h 46"/>
                <a:gd name="T34" fmla="*/ 13 w 46"/>
                <a:gd name="T35" fmla="*/ 2 h 46"/>
                <a:gd name="T36" fmla="*/ 6 w 46"/>
                <a:gd name="T37" fmla="*/ 7 h 46"/>
                <a:gd name="T38" fmla="*/ 1 w 46"/>
                <a:gd name="T39" fmla="*/ 14 h 46"/>
                <a:gd name="T40" fmla="*/ 0 w 46"/>
                <a:gd name="T41" fmla="*/ 24 h 46"/>
                <a:gd name="T42" fmla="*/ 0 w 46"/>
                <a:gd name="T43" fmla="*/ 2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46">
                  <a:moveTo>
                    <a:pt x="0" y="24"/>
                  </a:moveTo>
                  <a:lnTo>
                    <a:pt x="0" y="24"/>
                  </a:lnTo>
                  <a:lnTo>
                    <a:pt x="1" y="33"/>
                  </a:lnTo>
                  <a:lnTo>
                    <a:pt x="6" y="39"/>
                  </a:lnTo>
                  <a:lnTo>
                    <a:pt x="13" y="45"/>
                  </a:lnTo>
                  <a:lnTo>
                    <a:pt x="22" y="46"/>
                  </a:lnTo>
                  <a:lnTo>
                    <a:pt x="22" y="46"/>
                  </a:lnTo>
                  <a:lnTo>
                    <a:pt x="32" y="45"/>
                  </a:lnTo>
                  <a:lnTo>
                    <a:pt x="39" y="39"/>
                  </a:lnTo>
                  <a:lnTo>
                    <a:pt x="44" y="33"/>
                  </a:lnTo>
                  <a:lnTo>
                    <a:pt x="46" y="24"/>
                  </a:lnTo>
                  <a:lnTo>
                    <a:pt x="46" y="24"/>
                  </a:lnTo>
                  <a:lnTo>
                    <a:pt x="44" y="14"/>
                  </a:lnTo>
                  <a:lnTo>
                    <a:pt x="39" y="7"/>
                  </a:lnTo>
                  <a:lnTo>
                    <a:pt x="32" y="2"/>
                  </a:lnTo>
                  <a:lnTo>
                    <a:pt x="22" y="0"/>
                  </a:lnTo>
                  <a:lnTo>
                    <a:pt x="22" y="0"/>
                  </a:lnTo>
                  <a:lnTo>
                    <a:pt x="13" y="2"/>
                  </a:lnTo>
                  <a:lnTo>
                    <a:pt x="6" y="7"/>
                  </a:lnTo>
                  <a:lnTo>
                    <a:pt x="1" y="14"/>
                  </a:lnTo>
                  <a:lnTo>
                    <a:pt x="0" y="24"/>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176">
              <a:extLst>
                <a:ext uri="{FF2B5EF4-FFF2-40B4-BE49-F238E27FC236}">
                  <a16:creationId xmlns:a16="http://schemas.microsoft.com/office/drawing/2014/main" id="{0E385A35-0F86-41B6-A9EE-A3731F446F78}"/>
                </a:ext>
              </a:extLst>
            </p:cNvPr>
            <p:cNvSpPr>
              <a:spLocks/>
            </p:cNvSpPr>
            <p:nvPr/>
          </p:nvSpPr>
          <p:spPr bwMode="auto">
            <a:xfrm>
              <a:off x="2486026" y="3295650"/>
              <a:ext cx="36513" cy="38100"/>
            </a:xfrm>
            <a:custGeom>
              <a:avLst/>
              <a:gdLst>
                <a:gd name="T0" fmla="*/ 0 w 47"/>
                <a:gd name="T1" fmla="*/ 24 h 46"/>
                <a:gd name="T2" fmla="*/ 0 w 47"/>
                <a:gd name="T3" fmla="*/ 24 h 46"/>
                <a:gd name="T4" fmla="*/ 2 w 47"/>
                <a:gd name="T5" fmla="*/ 33 h 46"/>
                <a:gd name="T6" fmla="*/ 7 w 47"/>
                <a:gd name="T7" fmla="*/ 39 h 46"/>
                <a:gd name="T8" fmla="*/ 14 w 47"/>
                <a:gd name="T9" fmla="*/ 45 h 46"/>
                <a:gd name="T10" fmla="*/ 23 w 47"/>
                <a:gd name="T11" fmla="*/ 46 h 46"/>
                <a:gd name="T12" fmla="*/ 23 w 47"/>
                <a:gd name="T13" fmla="*/ 46 h 46"/>
                <a:gd name="T14" fmla="*/ 33 w 47"/>
                <a:gd name="T15" fmla="*/ 45 h 46"/>
                <a:gd name="T16" fmla="*/ 40 w 47"/>
                <a:gd name="T17" fmla="*/ 39 h 46"/>
                <a:gd name="T18" fmla="*/ 45 w 47"/>
                <a:gd name="T19" fmla="*/ 33 h 46"/>
                <a:gd name="T20" fmla="*/ 47 w 47"/>
                <a:gd name="T21" fmla="*/ 24 h 46"/>
                <a:gd name="T22" fmla="*/ 47 w 47"/>
                <a:gd name="T23" fmla="*/ 24 h 46"/>
                <a:gd name="T24" fmla="*/ 45 w 47"/>
                <a:gd name="T25" fmla="*/ 14 h 46"/>
                <a:gd name="T26" fmla="*/ 40 w 47"/>
                <a:gd name="T27" fmla="*/ 7 h 46"/>
                <a:gd name="T28" fmla="*/ 33 w 47"/>
                <a:gd name="T29" fmla="*/ 2 h 46"/>
                <a:gd name="T30" fmla="*/ 23 w 47"/>
                <a:gd name="T31" fmla="*/ 0 h 46"/>
                <a:gd name="T32" fmla="*/ 23 w 47"/>
                <a:gd name="T33" fmla="*/ 0 h 46"/>
                <a:gd name="T34" fmla="*/ 14 w 47"/>
                <a:gd name="T35" fmla="*/ 2 h 46"/>
                <a:gd name="T36" fmla="*/ 7 w 47"/>
                <a:gd name="T37" fmla="*/ 7 h 46"/>
                <a:gd name="T38" fmla="*/ 2 w 47"/>
                <a:gd name="T39" fmla="*/ 14 h 46"/>
                <a:gd name="T40" fmla="*/ 0 w 47"/>
                <a:gd name="T41" fmla="*/ 24 h 46"/>
                <a:gd name="T42" fmla="*/ 0 w 47"/>
                <a:gd name="T43" fmla="*/ 2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 h="46">
                  <a:moveTo>
                    <a:pt x="0" y="24"/>
                  </a:moveTo>
                  <a:lnTo>
                    <a:pt x="0" y="24"/>
                  </a:lnTo>
                  <a:lnTo>
                    <a:pt x="2" y="33"/>
                  </a:lnTo>
                  <a:lnTo>
                    <a:pt x="7" y="39"/>
                  </a:lnTo>
                  <a:lnTo>
                    <a:pt x="14" y="45"/>
                  </a:lnTo>
                  <a:lnTo>
                    <a:pt x="23" y="46"/>
                  </a:lnTo>
                  <a:lnTo>
                    <a:pt x="23" y="46"/>
                  </a:lnTo>
                  <a:lnTo>
                    <a:pt x="33" y="45"/>
                  </a:lnTo>
                  <a:lnTo>
                    <a:pt x="40" y="39"/>
                  </a:lnTo>
                  <a:lnTo>
                    <a:pt x="45" y="33"/>
                  </a:lnTo>
                  <a:lnTo>
                    <a:pt x="47" y="24"/>
                  </a:lnTo>
                  <a:lnTo>
                    <a:pt x="47" y="24"/>
                  </a:lnTo>
                  <a:lnTo>
                    <a:pt x="45" y="14"/>
                  </a:lnTo>
                  <a:lnTo>
                    <a:pt x="40" y="7"/>
                  </a:lnTo>
                  <a:lnTo>
                    <a:pt x="33" y="2"/>
                  </a:lnTo>
                  <a:lnTo>
                    <a:pt x="23" y="0"/>
                  </a:lnTo>
                  <a:lnTo>
                    <a:pt x="23" y="0"/>
                  </a:lnTo>
                  <a:lnTo>
                    <a:pt x="14" y="2"/>
                  </a:lnTo>
                  <a:lnTo>
                    <a:pt x="7" y="7"/>
                  </a:lnTo>
                  <a:lnTo>
                    <a:pt x="2" y="14"/>
                  </a:lnTo>
                  <a:lnTo>
                    <a:pt x="0" y="24"/>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77">
              <a:extLst>
                <a:ext uri="{FF2B5EF4-FFF2-40B4-BE49-F238E27FC236}">
                  <a16:creationId xmlns:a16="http://schemas.microsoft.com/office/drawing/2014/main" id="{7CBC035B-AEEF-406F-8F5A-D7E6DEF84F5F}"/>
                </a:ext>
              </a:extLst>
            </p:cNvPr>
            <p:cNvSpPr>
              <a:spLocks/>
            </p:cNvSpPr>
            <p:nvPr/>
          </p:nvSpPr>
          <p:spPr bwMode="auto">
            <a:xfrm>
              <a:off x="2403476" y="2708275"/>
              <a:ext cx="396875" cy="369887"/>
            </a:xfrm>
            <a:custGeom>
              <a:avLst/>
              <a:gdLst>
                <a:gd name="T0" fmla="*/ 391 w 499"/>
                <a:gd name="T1" fmla="*/ 210 h 465"/>
                <a:gd name="T2" fmla="*/ 437 w 499"/>
                <a:gd name="T3" fmla="*/ 157 h 465"/>
                <a:gd name="T4" fmla="*/ 458 w 499"/>
                <a:gd name="T5" fmla="*/ 126 h 465"/>
                <a:gd name="T6" fmla="*/ 468 w 499"/>
                <a:gd name="T7" fmla="*/ 86 h 465"/>
                <a:gd name="T8" fmla="*/ 467 w 499"/>
                <a:gd name="T9" fmla="*/ 69 h 465"/>
                <a:gd name="T10" fmla="*/ 443 w 499"/>
                <a:gd name="T11" fmla="*/ 43 h 465"/>
                <a:gd name="T12" fmla="*/ 432 w 499"/>
                <a:gd name="T13" fmla="*/ 36 h 465"/>
                <a:gd name="T14" fmla="*/ 415 w 499"/>
                <a:gd name="T15" fmla="*/ 33 h 465"/>
                <a:gd name="T16" fmla="*/ 375 w 499"/>
                <a:gd name="T17" fmla="*/ 43 h 465"/>
                <a:gd name="T18" fmla="*/ 288 w 499"/>
                <a:gd name="T19" fmla="*/ 124 h 465"/>
                <a:gd name="T20" fmla="*/ 217 w 499"/>
                <a:gd name="T21" fmla="*/ 64 h 465"/>
                <a:gd name="T22" fmla="*/ 33 w 499"/>
                <a:gd name="T23" fmla="*/ 42 h 465"/>
                <a:gd name="T24" fmla="*/ 141 w 499"/>
                <a:gd name="T25" fmla="*/ 169 h 465"/>
                <a:gd name="T26" fmla="*/ 143 w 499"/>
                <a:gd name="T27" fmla="*/ 193 h 465"/>
                <a:gd name="T28" fmla="*/ 150 w 499"/>
                <a:gd name="T29" fmla="*/ 204 h 465"/>
                <a:gd name="T30" fmla="*/ 165 w 499"/>
                <a:gd name="T31" fmla="*/ 212 h 465"/>
                <a:gd name="T32" fmla="*/ 198 w 499"/>
                <a:gd name="T33" fmla="*/ 207 h 465"/>
                <a:gd name="T34" fmla="*/ 45 w 499"/>
                <a:gd name="T35" fmla="*/ 305 h 465"/>
                <a:gd name="T36" fmla="*/ 50 w 499"/>
                <a:gd name="T37" fmla="*/ 445 h 465"/>
                <a:gd name="T38" fmla="*/ 40 w 499"/>
                <a:gd name="T39" fmla="*/ 350 h 465"/>
                <a:gd name="T40" fmla="*/ 239 w 499"/>
                <a:gd name="T41" fmla="*/ 209 h 465"/>
                <a:gd name="T42" fmla="*/ 191 w 499"/>
                <a:gd name="T43" fmla="*/ 178 h 465"/>
                <a:gd name="T44" fmla="*/ 172 w 499"/>
                <a:gd name="T45" fmla="*/ 185 h 465"/>
                <a:gd name="T46" fmla="*/ 167 w 499"/>
                <a:gd name="T47" fmla="*/ 181 h 465"/>
                <a:gd name="T48" fmla="*/ 174 w 499"/>
                <a:gd name="T49" fmla="*/ 160 h 465"/>
                <a:gd name="T50" fmla="*/ 79 w 499"/>
                <a:gd name="T51" fmla="*/ 35 h 465"/>
                <a:gd name="T52" fmla="*/ 244 w 499"/>
                <a:gd name="T53" fmla="*/ 114 h 465"/>
                <a:gd name="T54" fmla="*/ 365 w 499"/>
                <a:gd name="T55" fmla="*/ 83 h 465"/>
                <a:gd name="T56" fmla="*/ 387 w 499"/>
                <a:gd name="T57" fmla="*/ 67 h 465"/>
                <a:gd name="T58" fmla="*/ 415 w 499"/>
                <a:gd name="T59" fmla="*/ 61 h 465"/>
                <a:gd name="T60" fmla="*/ 439 w 499"/>
                <a:gd name="T61" fmla="*/ 78 h 465"/>
                <a:gd name="T62" fmla="*/ 441 w 499"/>
                <a:gd name="T63" fmla="*/ 86 h 465"/>
                <a:gd name="T64" fmla="*/ 434 w 499"/>
                <a:gd name="T65" fmla="*/ 114 h 465"/>
                <a:gd name="T66" fmla="*/ 341 w 499"/>
                <a:gd name="T67" fmla="*/ 209 h 465"/>
                <a:gd name="T68" fmla="*/ 399 w 499"/>
                <a:gd name="T69" fmla="*/ 278 h 465"/>
                <a:gd name="T70" fmla="*/ 456 w 499"/>
                <a:gd name="T71" fmla="*/ 427 h 465"/>
                <a:gd name="T72" fmla="*/ 343 w 499"/>
                <a:gd name="T73" fmla="*/ 327 h 465"/>
                <a:gd name="T74" fmla="*/ 325 w 499"/>
                <a:gd name="T75" fmla="*/ 331 h 465"/>
                <a:gd name="T76" fmla="*/ 322 w 499"/>
                <a:gd name="T77" fmla="*/ 327 h 465"/>
                <a:gd name="T78" fmla="*/ 327 w 499"/>
                <a:gd name="T79" fmla="*/ 312 h 465"/>
                <a:gd name="T80" fmla="*/ 139 w 499"/>
                <a:gd name="T81" fmla="*/ 384 h 465"/>
                <a:gd name="T82" fmla="*/ 172 w 499"/>
                <a:gd name="T83" fmla="*/ 395 h 465"/>
                <a:gd name="T84" fmla="*/ 298 w 499"/>
                <a:gd name="T85" fmla="*/ 307 h 465"/>
                <a:gd name="T86" fmla="*/ 298 w 499"/>
                <a:gd name="T87" fmla="*/ 341 h 465"/>
                <a:gd name="T88" fmla="*/ 313 w 499"/>
                <a:gd name="T89" fmla="*/ 355 h 465"/>
                <a:gd name="T90" fmla="*/ 346 w 499"/>
                <a:gd name="T91" fmla="*/ 355 h 465"/>
                <a:gd name="T92" fmla="*/ 422 w 499"/>
                <a:gd name="T93" fmla="*/ 29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99" h="465">
                  <a:moveTo>
                    <a:pt x="422" y="293"/>
                  </a:moveTo>
                  <a:lnTo>
                    <a:pt x="434" y="281"/>
                  </a:lnTo>
                  <a:lnTo>
                    <a:pt x="391" y="210"/>
                  </a:lnTo>
                  <a:lnTo>
                    <a:pt x="381" y="222"/>
                  </a:lnTo>
                  <a:lnTo>
                    <a:pt x="375" y="214"/>
                  </a:lnTo>
                  <a:lnTo>
                    <a:pt x="437" y="157"/>
                  </a:lnTo>
                  <a:lnTo>
                    <a:pt x="437" y="157"/>
                  </a:lnTo>
                  <a:lnTo>
                    <a:pt x="449" y="143"/>
                  </a:lnTo>
                  <a:lnTo>
                    <a:pt x="458" y="126"/>
                  </a:lnTo>
                  <a:lnTo>
                    <a:pt x="467" y="107"/>
                  </a:lnTo>
                  <a:lnTo>
                    <a:pt x="468" y="97"/>
                  </a:lnTo>
                  <a:lnTo>
                    <a:pt x="468" y="86"/>
                  </a:lnTo>
                  <a:lnTo>
                    <a:pt x="468" y="86"/>
                  </a:lnTo>
                  <a:lnTo>
                    <a:pt x="468" y="76"/>
                  </a:lnTo>
                  <a:lnTo>
                    <a:pt x="467" y="69"/>
                  </a:lnTo>
                  <a:lnTo>
                    <a:pt x="463" y="62"/>
                  </a:lnTo>
                  <a:lnTo>
                    <a:pt x="460" y="59"/>
                  </a:lnTo>
                  <a:lnTo>
                    <a:pt x="443" y="43"/>
                  </a:lnTo>
                  <a:lnTo>
                    <a:pt x="443" y="43"/>
                  </a:lnTo>
                  <a:lnTo>
                    <a:pt x="439" y="40"/>
                  </a:lnTo>
                  <a:lnTo>
                    <a:pt x="432" y="36"/>
                  </a:lnTo>
                  <a:lnTo>
                    <a:pt x="425" y="33"/>
                  </a:lnTo>
                  <a:lnTo>
                    <a:pt x="415" y="33"/>
                  </a:lnTo>
                  <a:lnTo>
                    <a:pt x="415" y="33"/>
                  </a:lnTo>
                  <a:lnTo>
                    <a:pt x="406" y="33"/>
                  </a:lnTo>
                  <a:lnTo>
                    <a:pt x="396" y="36"/>
                  </a:lnTo>
                  <a:lnTo>
                    <a:pt x="375" y="43"/>
                  </a:lnTo>
                  <a:lnTo>
                    <a:pt x="358" y="54"/>
                  </a:lnTo>
                  <a:lnTo>
                    <a:pt x="344" y="64"/>
                  </a:lnTo>
                  <a:lnTo>
                    <a:pt x="288" y="124"/>
                  </a:lnTo>
                  <a:lnTo>
                    <a:pt x="277" y="119"/>
                  </a:lnTo>
                  <a:lnTo>
                    <a:pt x="288" y="109"/>
                  </a:lnTo>
                  <a:lnTo>
                    <a:pt x="217" y="64"/>
                  </a:lnTo>
                  <a:lnTo>
                    <a:pt x="205" y="76"/>
                  </a:lnTo>
                  <a:lnTo>
                    <a:pt x="76" y="0"/>
                  </a:lnTo>
                  <a:lnTo>
                    <a:pt x="33" y="42"/>
                  </a:lnTo>
                  <a:lnTo>
                    <a:pt x="146" y="155"/>
                  </a:lnTo>
                  <a:lnTo>
                    <a:pt x="146" y="155"/>
                  </a:lnTo>
                  <a:lnTo>
                    <a:pt x="141" y="169"/>
                  </a:lnTo>
                  <a:lnTo>
                    <a:pt x="139" y="181"/>
                  </a:lnTo>
                  <a:lnTo>
                    <a:pt x="141" y="188"/>
                  </a:lnTo>
                  <a:lnTo>
                    <a:pt x="143" y="193"/>
                  </a:lnTo>
                  <a:lnTo>
                    <a:pt x="145" y="198"/>
                  </a:lnTo>
                  <a:lnTo>
                    <a:pt x="150" y="204"/>
                  </a:lnTo>
                  <a:lnTo>
                    <a:pt x="150" y="204"/>
                  </a:lnTo>
                  <a:lnTo>
                    <a:pt x="153" y="207"/>
                  </a:lnTo>
                  <a:lnTo>
                    <a:pt x="158" y="210"/>
                  </a:lnTo>
                  <a:lnTo>
                    <a:pt x="165" y="212"/>
                  </a:lnTo>
                  <a:lnTo>
                    <a:pt x="170" y="212"/>
                  </a:lnTo>
                  <a:lnTo>
                    <a:pt x="184" y="212"/>
                  </a:lnTo>
                  <a:lnTo>
                    <a:pt x="198" y="207"/>
                  </a:lnTo>
                  <a:lnTo>
                    <a:pt x="201" y="210"/>
                  </a:lnTo>
                  <a:lnTo>
                    <a:pt x="108" y="324"/>
                  </a:lnTo>
                  <a:lnTo>
                    <a:pt x="45" y="305"/>
                  </a:lnTo>
                  <a:lnTo>
                    <a:pt x="0" y="348"/>
                  </a:lnTo>
                  <a:lnTo>
                    <a:pt x="50" y="400"/>
                  </a:lnTo>
                  <a:lnTo>
                    <a:pt x="50" y="445"/>
                  </a:lnTo>
                  <a:lnTo>
                    <a:pt x="77" y="445"/>
                  </a:lnTo>
                  <a:lnTo>
                    <a:pt x="77" y="389"/>
                  </a:lnTo>
                  <a:lnTo>
                    <a:pt x="40" y="350"/>
                  </a:lnTo>
                  <a:lnTo>
                    <a:pt x="53" y="336"/>
                  </a:lnTo>
                  <a:lnTo>
                    <a:pt x="117" y="357"/>
                  </a:lnTo>
                  <a:lnTo>
                    <a:pt x="239" y="209"/>
                  </a:lnTo>
                  <a:lnTo>
                    <a:pt x="201" y="171"/>
                  </a:lnTo>
                  <a:lnTo>
                    <a:pt x="191" y="178"/>
                  </a:lnTo>
                  <a:lnTo>
                    <a:pt x="191" y="178"/>
                  </a:lnTo>
                  <a:lnTo>
                    <a:pt x="184" y="183"/>
                  </a:lnTo>
                  <a:lnTo>
                    <a:pt x="177" y="185"/>
                  </a:lnTo>
                  <a:lnTo>
                    <a:pt x="172" y="185"/>
                  </a:lnTo>
                  <a:lnTo>
                    <a:pt x="169" y="185"/>
                  </a:lnTo>
                  <a:lnTo>
                    <a:pt x="169" y="185"/>
                  </a:lnTo>
                  <a:lnTo>
                    <a:pt x="167" y="181"/>
                  </a:lnTo>
                  <a:lnTo>
                    <a:pt x="167" y="176"/>
                  </a:lnTo>
                  <a:lnTo>
                    <a:pt x="170" y="169"/>
                  </a:lnTo>
                  <a:lnTo>
                    <a:pt x="174" y="160"/>
                  </a:lnTo>
                  <a:lnTo>
                    <a:pt x="181" y="152"/>
                  </a:lnTo>
                  <a:lnTo>
                    <a:pt x="72" y="42"/>
                  </a:lnTo>
                  <a:lnTo>
                    <a:pt x="79" y="35"/>
                  </a:lnTo>
                  <a:lnTo>
                    <a:pt x="210" y="111"/>
                  </a:lnTo>
                  <a:lnTo>
                    <a:pt x="222" y="100"/>
                  </a:lnTo>
                  <a:lnTo>
                    <a:pt x="244" y="114"/>
                  </a:lnTo>
                  <a:lnTo>
                    <a:pt x="232" y="124"/>
                  </a:lnTo>
                  <a:lnTo>
                    <a:pt x="293" y="160"/>
                  </a:lnTo>
                  <a:lnTo>
                    <a:pt x="365" y="83"/>
                  </a:lnTo>
                  <a:lnTo>
                    <a:pt x="365" y="83"/>
                  </a:lnTo>
                  <a:lnTo>
                    <a:pt x="374" y="76"/>
                  </a:lnTo>
                  <a:lnTo>
                    <a:pt x="387" y="67"/>
                  </a:lnTo>
                  <a:lnTo>
                    <a:pt x="403" y="62"/>
                  </a:lnTo>
                  <a:lnTo>
                    <a:pt x="415" y="61"/>
                  </a:lnTo>
                  <a:lnTo>
                    <a:pt x="415" y="61"/>
                  </a:lnTo>
                  <a:lnTo>
                    <a:pt x="420" y="61"/>
                  </a:lnTo>
                  <a:lnTo>
                    <a:pt x="424" y="62"/>
                  </a:lnTo>
                  <a:lnTo>
                    <a:pt x="439" y="78"/>
                  </a:lnTo>
                  <a:lnTo>
                    <a:pt x="439" y="78"/>
                  </a:lnTo>
                  <a:lnTo>
                    <a:pt x="441" y="81"/>
                  </a:lnTo>
                  <a:lnTo>
                    <a:pt x="441" y="86"/>
                  </a:lnTo>
                  <a:lnTo>
                    <a:pt x="441" y="86"/>
                  </a:lnTo>
                  <a:lnTo>
                    <a:pt x="439" y="100"/>
                  </a:lnTo>
                  <a:lnTo>
                    <a:pt x="434" y="114"/>
                  </a:lnTo>
                  <a:lnTo>
                    <a:pt x="427" y="128"/>
                  </a:lnTo>
                  <a:lnTo>
                    <a:pt x="418" y="138"/>
                  </a:lnTo>
                  <a:lnTo>
                    <a:pt x="341" y="209"/>
                  </a:lnTo>
                  <a:lnTo>
                    <a:pt x="374" y="266"/>
                  </a:lnTo>
                  <a:lnTo>
                    <a:pt x="386" y="255"/>
                  </a:lnTo>
                  <a:lnTo>
                    <a:pt x="399" y="278"/>
                  </a:lnTo>
                  <a:lnTo>
                    <a:pt x="387" y="290"/>
                  </a:lnTo>
                  <a:lnTo>
                    <a:pt x="465" y="419"/>
                  </a:lnTo>
                  <a:lnTo>
                    <a:pt x="456" y="427"/>
                  </a:lnTo>
                  <a:lnTo>
                    <a:pt x="351" y="322"/>
                  </a:lnTo>
                  <a:lnTo>
                    <a:pt x="343" y="327"/>
                  </a:lnTo>
                  <a:lnTo>
                    <a:pt x="343" y="327"/>
                  </a:lnTo>
                  <a:lnTo>
                    <a:pt x="336" y="329"/>
                  </a:lnTo>
                  <a:lnTo>
                    <a:pt x="331" y="331"/>
                  </a:lnTo>
                  <a:lnTo>
                    <a:pt x="325" y="331"/>
                  </a:lnTo>
                  <a:lnTo>
                    <a:pt x="324" y="331"/>
                  </a:lnTo>
                  <a:lnTo>
                    <a:pt x="324" y="331"/>
                  </a:lnTo>
                  <a:lnTo>
                    <a:pt x="322" y="327"/>
                  </a:lnTo>
                  <a:lnTo>
                    <a:pt x="322" y="324"/>
                  </a:lnTo>
                  <a:lnTo>
                    <a:pt x="324" y="317"/>
                  </a:lnTo>
                  <a:lnTo>
                    <a:pt x="327" y="312"/>
                  </a:lnTo>
                  <a:lnTo>
                    <a:pt x="332" y="302"/>
                  </a:lnTo>
                  <a:lnTo>
                    <a:pt x="291" y="260"/>
                  </a:lnTo>
                  <a:lnTo>
                    <a:pt x="139" y="384"/>
                  </a:lnTo>
                  <a:lnTo>
                    <a:pt x="160" y="450"/>
                  </a:lnTo>
                  <a:lnTo>
                    <a:pt x="186" y="441"/>
                  </a:lnTo>
                  <a:lnTo>
                    <a:pt x="172" y="395"/>
                  </a:lnTo>
                  <a:lnTo>
                    <a:pt x="289" y="298"/>
                  </a:lnTo>
                  <a:lnTo>
                    <a:pt x="298" y="307"/>
                  </a:lnTo>
                  <a:lnTo>
                    <a:pt x="298" y="307"/>
                  </a:lnTo>
                  <a:lnTo>
                    <a:pt x="296" y="319"/>
                  </a:lnTo>
                  <a:lnTo>
                    <a:pt x="296" y="331"/>
                  </a:lnTo>
                  <a:lnTo>
                    <a:pt x="298" y="341"/>
                  </a:lnTo>
                  <a:lnTo>
                    <a:pt x="305" y="350"/>
                  </a:lnTo>
                  <a:lnTo>
                    <a:pt x="305" y="350"/>
                  </a:lnTo>
                  <a:lnTo>
                    <a:pt x="313" y="355"/>
                  </a:lnTo>
                  <a:lnTo>
                    <a:pt x="324" y="358"/>
                  </a:lnTo>
                  <a:lnTo>
                    <a:pt x="334" y="358"/>
                  </a:lnTo>
                  <a:lnTo>
                    <a:pt x="346" y="355"/>
                  </a:lnTo>
                  <a:lnTo>
                    <a:pt x="456" y="465"/>
                  </a:lnTo>
                  <a:lnTo>
                    <a:pt x="499" y="424"/>
                  </a:lnTo>
                  <a:lnTo>
                    <a:pt x="422"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6" name="Group 75">
            <a:extLst>
              <a:ext uri="{FF2B5EF4-FFF2-40B4-BE49-F238E27FC236}">
                <a16:creationId xmlns:a16="http://schemas.microsoft.com/office/drawing/2014/main" id="{E75455E9-0B09-4350-95EB-259B8A9BD565}"/>
              </a:ext>
            </a:extLst>
          </p:cNvPr>
          <p:cNvGrpSpPr/>
          <p:nvPr/>
        </p:nvGrpSpPr>
        <p:grpSpPr>
          <a:xfrm>
            <a:off x="7469080" y="1356954"/>
            <a:ext cx="624971" cy="620747"/>
            <a:chOff x="6249988" y="311150"/>
            <a:chExt cx="704851" cy="700087"/>
          </a:xfrm>
          <a:solidFill>
            <a:srgbClr val="272727"/>
          </a:solidFill>
        </p:grpSpPr>
        <p:sp>
          <p:nvSpPr>
            <p:cNvPr id="77" name="Freeform 106">
              <a:extLst>
                <a:ext uri="{FF2B5EF4-FFF2-40B4-BE49-F238E27FC236}">
                  <a16:creationId xmlns:a16="http://schemas.microsoft.com/office/drawing/2014/main" id="{E6ED3C18-F5CC-4434-9248-A1A1F236882A}"/>
                </a:ext>
              </a:extLst>
            </p:cNvPr>
            <p:cNvSpPr>
              <a:spLocks/>
            </p:cNvSpPr>
            <p:nvPr/>
          </p:nvSpPr>
          <p:spPr bwMode="auto">
            <a:xfrm>
              <a:off x="6249988" y="311150"/>
              <a:ext cx="530225" cy="700087"/>
            </a:xfrm>
            <a:custGeom>
              <a:avLst/>
              <a:gdLst>
                <a:gd name="T0" fmla="*/ 669 w 669"/>
                <a:gd name="T1" fmla="*/ 881 h 881"/>
                <a:gd name="T2" fmla="*/ 0 w 669"/>
                <a:gd name="T3" fmla="*/ 881 h 881"/>
                <a:gd name="T4" fmla="*/ 0 w 669"/>
                <a:gd name="T5" fmla="*/ 0 h 881"/>
                <a:gd name="T6" fmla="*/ 669 w 669"/>
                <a:gd name="T7" fmla="*/ 0 h 881"/>
                <a:gd name="T8" fmla="*/ 669 w 669"/>
                <a:gd name="T9" fmla="*/ 200 h 881"/>
                <a:gd name="T10" fmla="*/ 641 w 669"/>
                <a:gd name="T11" fmla="*/ 200 h 881"/>
                <a:gd name="T12" fmla="*/ 641 w 669"/>
                <a:gd name="T13" fmla="*/ 27 h 881"/>
                <a:gd name="T14" fmla="*/ 28 w 669"/>
                <a:gd name="T15" fmla="*/ 27 h 881"/>
                <a:gd name="T16" fmla="*/ 28 w 669"/>
                <a:gd name="T17" fmla="*/ 854 h 881"/>
                <a:gd name="T18" fmla="*/ 641 w 669"/>
                <a:gd name="T19" fmla="*/ 854 h 881"/>
                <a:gd name="T20" fmla="*/ 641 w 669"/>
                <a:gd name="T21" fmla="*/ 640 h 881"/>
                <a:gd name="T22" fmla="*/ 669 w 669"/>
                <a:gd name="T23" fmla="*/ 640 h 881"/>
                <a:gd name="T24" fmla="*/ 669 w 669"/>
                <a:gd name="T25" fmla="*/ 881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9" h="881">
                  <a:moveTo>
                    <a:pt x="669" y="881"/>
                  </a:moveTo>
                  <a:lnTo>
                    <a:pt x="0" y="881"/>
                  </a:lnTo>
                  <a:lnTo>
                    <a:pt x="0" y="0"/>
                  </a:lnTo>
                  <a:lnTo>
                    <a:pt x="669" y="0"/>
                  </a:lnTo>
                  <a:lnTo>
                    <a:pt x="669" y="200"/>
                  </a:lnTo>
                  <a:lnTo>
                    <a:pt x="641" y="200"/>
                  </a:lnTo>
                  <a:lnTo>
                    <a:pt x="641" y="27"/>
                  </a:lnTo>
                  <a:lnTo>
                    <a:pt x="28" y="27"/>
                  </a:lnTo>
                  <a:lnTo>
                    <a:pt x="28" y="854"/>
                  </a:lnTo>
                  <a:lnTo>
                    <a:pt x="641" y="854"/>
                  </a:lnTo>
                  <a:lnTo>
                    <a:pt x="641" y="640"/>
                  </a:lnTo>
                  <a:lnTo>
                    <a:pt x="669" y="640"/>
                  </a:lnTo>
                  <a:lnTo>
                    <a:pt x="669" y="8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Rectangle 107">
              <a:extLst>
                <a:ext uri="{FF2B5EF4-FFF2-40B4-BE49-F238E27FC236}">
                  <a16:creationId xmlns:a16="http://schemas.microsoft.com/office/drawing/2014/main" id="{236C3948-2A7F-4C62-8936-51A6869CC6A7}"/>
                </a:ext>
              </a:extLst>
            </p:cNvPr>
            <p:cNvSpPr>
              <a:spLocks noChangeArrowheads="1"/>
            </p:cNvSpPr>
            <p:nvPr/>
          </p:nvSpPr>
          <p:spPr bwMode="auto">
            <a:xfrm>
              <a:off x="6435726" y="534988"/>
              <a:ext cx="130175" cy="111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108">
              <a:extLst>
                <a:ext uri="{FF2B5EF4-FFF2-40B4-BE49-F238E27FC236}">
                  <a16:creationId xmlns:a16="http://schemas.microsoft.com/office/drawing/2014/main" id="{A8B87234-E4C8-473F-9FEB-97D229902A32}"/>
                </a:ext>
              </a:extLst>
            </p:cNvPr>
            <p:cNvSpPr>
              <a:spLocks noEditPoints="1"/>
            </p:cNvSpPr>
            <p:nvPr/>
          </p:nvSpPr>
          <p:spPr bwMode="auto">
            <a:xfrm>
              <a:off x="6369051" y="523875"/>
              <a:ext cx="39688" cy="38100"/>
            </a:xfrm>
            <a:custGeom>
              <a:avLst/>
              <a:gdLst>
                <a:gd name="T0" fmla="*/ 48 w 48"/>
                <a:gd name="T1" fmla="*/ 49 h 49"/>
                <a:gd name="T2" fmla="*/ 0 w 48"/>
                <a:gd name="T3" fmla="*/ 49 h 49"/>
                <a:gd name="T4" fmla="*/ 0 w 48"/>
                <a:gd name="T5" fmla="*/ 0 h 49"/>
                <a:gd name="T6" fmla="*/ 48 w 48"/>
                <a:gd name="T7" fmla="*/ 0 h 49"/>
                <a:gd name="T8" fmla="*/ 48 w 48"/>
                <a:gd name="T9" fmla="*/ 49 h 49"/>
                <a:gd name="T10" fmla="*/ 14 w 48"/>
                <a:gd name="T11" fmla="*/ 35 h 49"/>
                <a:gd name="T12" fmla="*/ 34 w 48"/>
                <a:gd name="T13" fmla="*/ 35 h 49"/>
                <a:gd name="T14" fmla="*/ 34 w 48"/>
                <a:gd name="T15" fmla="*/ 14 h 49"/>
                <a:gd name="T16" fmla="*/ 14 w 48"/>
                <a:gd name="T17" fmla="*/ 14 h 49"/>
                <a:gd name="T18" fmla="*/ 14 w 48"/>
                <a:gd name="T19" fmla="*/ 3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9">
                  <a:moveTo>
                    <a:pt x="48" y="49"/>
                  </a:moveTo>
                  <a:lnTo>
                    <a:pt x="0" y="49"/>
                  </a:lnTo>
                  <a:lnTo>
                    <a:pt x="0" y="0"/>
                  </a:lnTo>
                  <a:lnTo>
                    <a:pt x="48" y="0"/>
                  </a:lnTo>
                  <a:lnTo>
                    <a:pt x="48" y="49"/>
                  </a:lnTo>
                  <a:close/>
                  <a:moveTo>
                    <a:pt x="14" y="35"/>
                  </a:moveTo>
                  <a:lnTo>
                    <a:pt x="34" y="35"/>
                  </a:lnTo>
                  <a:lnTo>
                    <a:pt x="34" y="14"/>
                  </a:lnTo>
                  <a:lnTo>
                    <a:pt x="14" y="14"/>
                  </a:lnTo>
                  <a:lnTo>
                    <a:pt x="14"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Rectangle 109">
              <a:extLst>
                <a:ext uri="{FF2B5EF4-FFF2-40B4-BE49-F238E27FC236}">
                  <a16:creationId xmlns:a16="http://schemas.microsoft.com/office/drawing/2014/main" id="{E80BEA4B-FE4D-40AB-AE66-19576DD473C8}"/>
                </a:ext>
              </a:extLst>
            </p:cNvPr>
            <p:cNvSpPr>
              <a:spLocks noChangeArrowheads="1"/>
            </p:cNvSpPr>
            <p:nvPr/>
          </p:nvSpPr>
          <p:spPr bwMode="auto">
            <a:xfrm>
              <a:off x="6435726" y="590550"/>
              <a:ext cx="13017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110">
              <a:extLst>
                <a:ext uri="{FF2B5EF4-FFF2-40B4-BE49-F238E27FC236}">
                  <a16:creationId xmlns:a16="http://schemas.microsoft.com/office/drawing/2014/main" id="{1FE4E633-CF5E-41BA-BE11-C25E1823C195}"/>
                </a:ext>
              </a:extLst>
            </p:cNvPr>
            <p:cNvSpPr>
              <a:spLocks noEditPoints="1"/>
            </p:cNvSpPr>
            <p:nvPr/>
          </p:nvSpPr>
          <p:spPr bwMode="auto">
            <a:xfrm>
              <a:off x="6369051" y="579438"/>
              <a:ext cx="39688" cy="38100"/>
            </a:xfrm>
            <a:custGeom>
              <a:avLst/>
              <a:gdLst>
                <a:gd name="T0" fmla="*/ 48 w 48"/>
                <a:gd name="T1" fmla="*/ 49 h 49"/>
                <a:gd name="T2" fmla="*/ 0 w 48"/>
                <a:gd name="T3" fmla="*/ 49 h 49"/>
                <a:gd name="T4" fmla="*/ 0 w 48"/>
                <a:gd name="T5" fmla="*/ 0 h 49"/>
                <a:gd name="T6" fmla="*/ 48 w 48"/>
                <a:gd name="T7" fmla="*/ 0 h 49"/>
                <a:gd name="T8" fmla="*/ 48 w 48"/>
                <a:gd name="T9" fmla="*/ 49 h 49"/>
                <a:gd name="T10" fmla="*/ 14 w 48"/>
                <a:gd name="T11" fmla="*/ 35 h 49"/>
                <a:gd name="T12" fmla="*/ 34 w 48"/>
                <a:gd name="T13" fmla="*/ 35 h 49"/>
                <a:gd name="T14" fmla="*/ 34 w 48"/>
                <a:gd name="T15" fmla="*/ 14 h 49"/>
                <a:gd name="T16" fmla="*/ 14 w 48"/>
                <a:gd name="T17" fmla="*/ 14 h 49"/>
                <a:gd name="T18" fmla="*/ 14 w 48"/>
                <a:gd name="T19" fmla="*/ 3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9">
                  <a:moveTo>
                    <a:pt x="48" y="49"/>
                  </a:moveTo>
                  <a:lnTo>
                    <a:pt x="0" y="49"/>
                  </a:lnTo>
                  <a:lnTo>
                    <a:pt x="0" y="0"/>
                  </a:lnTo>
                  <a:lnTo>
                    <a:pt x="48" y="0"/>
                  </a:lnTo>
                  <a:lnTo>
                    <a:pt x="48" y="49"/>
                  </a:lnTo>
                  <a:close/>
                  <a:moveTo>
                    <a:pt x="14" y="35"/>
                  </a:moveTo>
                  <a:lnTo>
                    <a:pt x="34" y="35"/>
                  </a:lnTo>
                  <a:lnTo>
                    <a:pt x="34" y="14"/>
                  </a:lnTo>
                  <a:lnTo>
                    <a:pt x="14" y="14"/>
                  </a:lnTo>
                  <a:lnTo>
                    <a:pt x="14"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Rectangle 111">
              <a:extLst>
                <a:ext uri="{FF2B5EF4-FFF2-40B4-BE49-F238E27FC236}">
                  <a16:creationId xmlns:a16="http://schemas.microsoft.com/office/drawing/2014/main" id="{B9203A69-90D1-41FF-95B6-0D06A45D4212}"/>
                </a:ext>
              </a:extLst>
            </p:cNvPr>
            <p:cNvSpPr>
              <a:spLocks noChangeArrowheads="1"/>
            </p:cNvSpPr>
            <p:nvPr/>
          </p:nvSpPr>
          <p:spPr bwMode="auto">
            <a:xfrm>
              <a:off x="6435726" y="649288"/>
              <a:ext cx="130175" cy="111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112">
              <a:extLst>
                <a:ext uri="{FF2B5EF4-FFF2-40B4-BE49-F238E27FC236}">
                  <a16:creationId xmlns:a16="http://schemas.microsoft.com/office/drawing/2014/main" id="{238E41DA-E0B5-402F-8666-5616F7D76BEF}"/>
                </a:ext>
              </a:extLst>
            </p:cNvPr>
            <p:cNvSpPr>
              <a:spLocks noEditPoints="1"/>
            </p:cNvSpPr>
            <p:nvPr/>
          </p:nvSpPr>
          <p:spPr bwMode="auto">
            <a:xfrm>
              <a:off x="6369051" y="639763"/>
              <a:ext cx="39688" cy="38100"/>
            </a:xfrm>
            <a:custGeom>
              <a:avLst/>
              <a:gdLst>
                <a:gd name="T0" fmla="*/ 48 w 48"/>
                <a:gd name="T1" fmla="*/ 48 h 48"/>
                <a:gd name="T2" fmla="*/ 0 w 48"/>
                <a:gd name="T3" fmla="*/ 48 h 48"/>
                <a:gd name="T4" fmla="*/ 0 w 48"/>
                <a:gd name="T5" fmla="*/ 0 h 48"/>
                <a:gd name="T6" fmla="*/ 48 w 48"/>
                <a:gd name="T7" fmla="*/ 0 h 48"/>
                <a:gd name="T8" fmla="*/ 48 w 48"/>
                <a:gd name="T9" fmla="*/ 48 h 48"/>
                <a:gd name="T10" fmla="*/ 14 w 48"/>
                <a:gd name="T11" fmla="*/ 35 h 48"/>
                <a:gd name="T12" fmla="*/ 34 w 48"/>
                <a:gd name="T13" fmla="*/ 35 h 48"/>
                <a:gd name="T14" fmla="*/ 34 w 48"/>
                <a:gd name="T15" fmla="*/ 14 h 48"/>
                <a:gd name="T16" fmla="*/ 14 w 48"/>
                <a:gd name="T17" fmla="*/ 14 h 48"/>
                <a:gd name="T18" fmla="*/ 14 w 48"/>
                <a:gd name="T19" fmla="*/ 3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8" y="48"/>
                  </a:moveTo>
                  <a:lnTo>
                    <a:pt x="0" y="48"/>
                  </a:lnTo>
                  <a:lnTo>
                    <a:pt x="0" y="0"/>
                  </a:lnTo>
                  <a:lnTo>
                    <a:pt x="48" y="0"/>
                  </a:lnTo>
                  <a:lnTo>
                    <a:pt x="48" y="48"/>
                  </a:lnTo>
                  <a:close/>
                  <a:moveTo>
                    <a:pt x="14" y="35"/>
                  </a:moveTo>
                  <a:lnTo>
                    <a:pt x="34" y="35"/>
                  </a:lnTo>
                  <a:lnTo>
                    <a:pt x="34" y="14"/>
                  </a:lnTo>
                  <a:lnTo>
                    <a:pt x="14" y="14"/>
                  </a:lnTo>
                  <a:lnTo>
                    <a:pt x="14"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113">
              <a:extLst>
                <a:ext uri="{FF2B5EF4-FFF2-40B4-BE49-F238E27FC236}">
                  <a16:creationId xmlns:a16="http://schemas.microsoft.com/office/drawing/2014/main" id="{4FE500F8-4A4A-49F2-A977-98052B098B78}"/>
                </a:ext>
              </a:extLst>
            </p:cNvPr>
            <p:cNvSpPr>
              <a:spLocks noEditPoints="1"/>
            </p:cNvSpPr>
            <p:nvPr/>
          </p:nvSpPr>
          <p:spPr bwMode="auto">
            <a:xfrm>
              <a:off x="6610351" y="485775"/>
              <a:ext cx="344488" cy="317500"/>
            </a:xfrm>
            <a:custGeom>
              <a:avLst/>
              <a:gdLst>
                <a:gd name="T0" fmla="*/ 95 w 434"/>
                <a:gd name="T1" fmla="*/ 0 h 400"/>
                <a:gd name="T2" fmla="*/ 0 w 434"/>
                <a:gd name="T3" fmla="*/ 135 h 400"/>
                <a:gd name="T4" fmla="*/ 0 w 434"/>
                <a:gd name="T5" fmla="*/ 400 h 400"/>
                <a:gd name="T6" fmla="*/ 329 w 434"/>
                <a:gd name="T7" fmla="*/ 400 h 400"/>
                <a:gd name="T8" fmla="*/ 434 w 434"/>
                <a:gd name="T9" fmla="*/ 274 h 400"/>
                <a:gd name="T10" fmla="*/ 434 w 434"/>
                <a:gd name="T11" fmla="*/ 0 h 400"/>
                <a:gd name="T12" fmla="*/ 95 w 434"/>
                <a:gd name="T13" fmla="*/ 0 h 400"/>
                <a:gd name="T14" fmla="*/ 28 w 434"/>
                <a:gd name="T15" fmla="*/ 372 h 400"/>
                <a:gd name="T16" fmla="*/ 28 w 434"/>
                <a:gd name="T17" fmla="*/ 152 h 400"/>
                <a:gd name="T18" fmla="*/ 110 w 434"/>
                <a:gd name="T19" fmla="*/ 152 h 400"/>
                <a:gd name="T20" fmla="*/ 110 w 434"/>
                <a:gd name="T21" fmla="*/ 358 h 400"/>
                <a:gd name="T22" fmla="*/ 124 w 434"/>
                <a:gd name="T23" fmla="*/ 358 h 400"/>
                <a:gd name="T24" fmla="*/ 124 w 434"/>
                <a:gd name="T25" fmla="*/ 152 h 400"/>
                <a:gd name="T26" fmla="*/ 152 w 434"/>
                <a:gd name="T27" fmla="*/ 152 h 400"/>
                <a:gd name="T28" fmla="*/ 152 w 434"/>
                <a:gd name="T29" fmla="*/ 138 h 400"/>
                <a:gd name="T30" fmla="*/ 129 w 434"/>
                <a:gd name="T31" fmla="*/ 138 h 400"/>
                <a:gd name="T32" fmla="*/ 186 w 434"/>
                <a:gd name="T33" fmla="*/ 48 h 400"/>
                <a:gd name="T34" fmla="*/ 174 w 434"/>
                <a:gd name="T35" fmla="*/ 40 h 400"/>
                <a:gd name="T36" fmla="*/ 112 w 434"/>
                <a:gd name="T37" fmla="*/ 138 h 400"/>
                <a:gd name="T38" fmla="*/ 31 w 434"/>
                <a:gd name="T39" fmla="*/ 138 h 400"/>
                <a:gd name="T40" fmla="*/ 109 w 434"/>
                <a:gd name="T41" fmla="*/ 28 h 400"/>
                <a:gd name="T42" fmla="*/ 401 w 434"/>
                <a:gd name="T43" fmla="*/ 28 h 400"/>
                <a:gd name="T44" fmla="*/ 322 w 434"/>
                <a:gd name="T45" fmla="*/ 138 h 400"/>
                <a:gd name="T46" fmla="*/ 226 w 434"/>
                <a:gd name="T47" fmla="*/ 138 h 400"/>
                <a:gd name="T48" fmla="*/ 279 w 434"/>
                <a:gd name="T49" fmla="*/ 48 h 400"/>
                <a:gd name="T50" fmla="*/ 267 w 434"/>
                <a:gd name="T51" fmla="*/ 42 h 400"/>
                <a:gd name="T52" fmla="*/ 207 w 434"/>
                <a:gd name="T53" fmla="*/ 141 h 400"/>
                <a:gd name="T54" fmla="*/ 207 w 434"/>
                <a:gd name="T55" fmla="*/ 358 h 400"/>
                <a:gd name="T56" fmla="*/ 220 w 434"/>
                <a:gd name="T57" fmla="*/ 358 h 400"/>
                <a:gd name="T58" fmla="*/ 220 w 434"/>
                <a:gd name="T59" fmla="*/ 152 h 400"/>
                <a:gd name="T60" fmla="*/ 317 w 434"/>
                <a:gd name="T61" fmla="*/ 152 h 400"/>
                <a:gd name="T62" fmla="*/ 317 w 434"/>
                <a:gd name="T63" fmla="*/ 370 h 400"/>
                <a:gd name="T64" fmla="*/ 317 w 434"/>
                <a:gd name="T65" fmla="*/ 372 h 400"/>
                <a:gd name="T66" fmla="*/ 28 w 434"/>
                <a:gd name="T67" fmla="*/ 372 h 400"/>
                <a:gd name="T68" fmla="*/ 331 w 434"/>
                <a:gd name="T69" fmla="*/ 355 h 400"/>
                <a:gd name="T70" fmla="*/ 331 w 434"/>
                <a:gd name="T71" fmla="*/ 150 h 400"/>
                <a:gd name="T72" fmla="*/ 406 w 434"/>
                <a:gd name="T73" fmla="*/ 45 h 400"/>
                <a:gd name="T74" fmla="*/ 406 w 434"/>
                <a:gd name="T75" fmla="*/ 264 h 400"/>
                <a:gd name="T76" fmla="*/ 331 w 434"/>
                <a:gd name="T77" fmla="*/ 355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4" h="400">
                  <a:moveTo>
                    <a:pt x="95" y="0"/>
                  </a:moveTo>
                  <a:lnTo>
                    <a:pt x="0" y="135"/>
                  </a:lnTo>
                  <a:lnTo>
                    <a:pt x="0" y="400"/>
                  </a:lnTo>
                  <a:lnTo>
                    <a:pt x="329" y="400"/>
                  </a:lnTo>
                  <a:lnTo>
                    <a:pt x="434" y="274"/>
                  </a:lnTo>
                  <a:lnTo>
                    <a:pt x="434" y="0"/>
                  </a:lnTo>
                  <a:lnTo>
                    <a:pt x="95" y="0"/>
                  </a:lnTo>
                  <a:close/>
                  <a:moveTo>
                    <a:pt x="28" y="372"/>
                  </a:moveTo>
                  <a:lnTo>
                    <a:pt x="28" y="152"/>
                  </a:lnTo>
                  <a:lnTo>
                    <a:pt x="110" y="152"/>
                  </a:lnTo>
                  <a:lnTo>
                    <a:pt x="110" y="358"/>
                  </a:lnTo>
                  <a:lnTo>
                    <a:pt x="124" y="358"/>
                  </a:lnTo>
                  <a:lnTo>
                    <a:pt x="124" y="152"/>
                  </a:lnTo>
                  <a:lnTo>
                    <a:pt x="152" y="152"/>
                  </a:lnTo>
                  <a:lnTo>
                    <a:pt x="152" y="138"/>
                  </a:lnTo>
                  <a:lnTo>
                    <a:pt x="129" y="138"/>
                  </a:lnTo>
                  <a:lnTo>
                    <a:pt x="186" y="48"/>
                  </a:lnTo>
                  <a:lnTo>
                    <a:pt x="174" y="40"/>
                  </a:lnTo>
                  <a:lnTo>
                    <a:pt x="112" y="138"/>
                  </a:lnTo>
                  <a:lnTo>
                    <a:pt x="31" y="138"/>
                  </a:lnTo>
                  <a:lnTo>
                    <a:pt x="109" y="28"/>
                  </a:lnTo>
                  <a:lnTo>
                    <a:pt x="401" y="28"/>
                  </a:lnTo>
                  <a:lnTo>
                    <a:pt x="322" y="138"/>
                  </a:lnTo>
                  <a:lnTo>
                    <a:pt x="226" y="138"/>
                  </a:lnTo>
                  <a:lnTo>
                    <a:pt x="279" y="48"/>
                  </a:lnTo>
                  <a:lnTo>
                    <a:pt x="267" y="42"/>
                  </a:lnTo>
                  <a:lnTo>
                    <a:pt x="207" y="141"/>
                  </a:lnTo>
                  <a:lnTo>
                    <a:pt x="207" y="358"/>
                  </a:lnTo>
                  <a:lnTo>
                    <a:pt x="220" y="358"/>
                  </a:lnTo>
                  <a:lnTo>
                    <a:pt x="220" y="152"/>
                  </a:lnTo>
                  <a:lnTo>
                    <a:pt x="317" y="152"/>
                  </a:lnTo>
                  <a:lnTo>
                    <a:pt x="317" y="370"/>
                  </a:lnTo>
                  <a:lnTo>
                    <a:pt x="317" y="372"/>
                  </a:lnTo>
                  <a:lnTo>
                    <a:pt x="28" y="372"/>
                  </a:lnTo>
                  <a:close/>
                  <a:moveTo>
                    <a:pt x="331" y="355"/>
                  </a:moveTo>
                  <a:lnTo>
                    <a:pt x="331" y="150"/>
                  </a:lnTo>
                  <a:lnTo>
                    <a:pt x="406" y="45"/>
                  </a:lnTo>
                  <a:lnTo>
                    <a:pt x="406" y="264"/>
                  </a:lnTo>
                  <a:lnTo>
                    <a:pt x="331" y="3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Rectangle 114">
              <a:extLst>
                <a:ext uri="{FF2B5EF4-FFF2-40B4-BE49-F238E27FC236}">
                  <a16:creationId xmlns:a16="http://schemas.microsoft.com/office/drawing/2014/main" id="{745694C1-CBC3-4FBB-B2AA-25963A7E7665}"/>
                </a:ext>
              </a:extLst>
            </p:cNvPr>
            <p:cNvSpPr>
              <a:spLocks noChangeArrowheads="1"/>
            </p:cNvSpPr>
            <p:nvPr/>
          </p:nvSpPr>
          <p:spPr bwMode="auto">
            <a:xfrm>
              <a:off x="6742113" y="595313"/>
              <a:ext cx="11113" cy="111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115">
              <a:extLst>
                <a:ext uri="{FF2B5EF4-FFF2-40B4-BE49-F238E27FC236}">
                  <a16:creationId xmlns:a16="http://schemas.microsoft.com/office/drawing/2014/main" id="{25875209-222C-4FC0-AA74-F441BFE45F3C}"/>
                </a:ext>
              </a:extLst>
            </p:cNvPr>
            <p:cNvSpPr>
              <a:spLocks noEditPoints="1"/>
            </p:cNvSpPr>
            <p:nvPr/>
          </p:nvSpPr>
          <p:spPr bwMode="auto">
            <a:xfrm>
              <a:off x="6310313" y="338138"/>
              <a:ext cx="403225" cy="612775"/>
            </a:xfrm>
            <a:custGeom>
              <a:avLst/>
              <a:gdLst>
                <a:gd name="T0" fmla="*/ 510 w 510"/>
                <a:gd name="T1" fmla="*/ 606 h 772"/>
                <a:gd name="T2" fmla="*/ 496 w 510"/>
                <a:gd name="T3" fmla="*/ 627 h 772"/>
                <a:gd name="T4" fmla="*/ 358 w 510"/>
                <a:gd name="T5" fmla="*/ 758 h 772"/>
                <a:gd name="T6" fmla="*/ 14 w 510"/>
                <a:gd name="T7" fmla="*/ 55 h 772"/>
                <a:gd name="T8" fmla="*/ 124 w 510"/>
                <a:gd name="T9" fmla="*/ 76 h 772"/>
                <a:gd name="T10" fmla="*/ 124 w 510"/>
                <a:gd name="T11" fmla="*/ 81 h 772"/>
                <a:gd name="T12" fmla="*/ 129 w 510"/>
                <a:gd name="T13" fmla="*/ 91 h 772"/>
                <a:gd name="T14" fmla="*/ 136 w 510"/>
                <a:gd name="T15" fmla="*/ 98 h 772"/>
                <a:gd name="T16" fmla="*/ 147 w 510"/>
                <a:gd name="T17" fmla="*/ 104 h 772"/>
                <a:gd name="T18" fmla="*/ 351 w 510"/>
                <a:gd name="T19" fmla="*/ 104 h 772"/>
                <a:gd name="T20" fmla="*/ 357 w 510"/>
                <a:gd name="T21" fmla="*/ 104 h 772"/>
                <a:gd name="T22" fmla="*/ 367 w 510"/>
                <a:gd name="T23" fmla="*/ 98 h 772"/>
                <a:gd name="T24" fmla="*/ 374 w 510"/>
                <a:gd name="T25" fmla="*/ 91 h 772"/>
                <a:gd name="T26" fmla="*/ 379 w 510"/>
                <a:gd name="T27" fmla="*/ 81 h 772"/>
                <a:gd name="T28" fmla="*/ 379 w 510"/>
                <a:gd name="T29" fmla="*/ 55 h 772"/>
                <a:gd name="T30" fmla="*/ 496 w 510"/>
                <a:gd name="T31" fmla="*/ 166 h 772"/>
                <a:gd name="T32" fmla="*/ 510 w 510"/>
                <a:gd name="T33" fmla="*/ 42 h 772"/>
                <a:gd name="T34" fmla="*/ 379 w 510"/>
                <a:gd name="T35" fmla="*/ 28 h 772"/>
                <a:gd name="T36" fmla="*/ 379 w 510"/>
                <a:gd name="T37" fmla="*/ 23 h 772"/>
                <a:gd name="T38" fmla="*/ 374 w 510"/>
                <a:gd name="T39" fmla="*/ 12 h 772"/>
                <a:gd name="T40" fmla="*/ 367 w 510"/>
                <a:gd name="T41" fmla="*/ 5 h 772"/>
                <a:gd name="T42" fmla="*/ 357 w 510"/>
                <a:gd name="T43" fmla="*/ 0 h 772"/>
                <a:gd name="T44" fmla="*/ 152 w 510"/>
                <a:gd name="T45" fmla="*/ 0 h 772"/>
                <a:gd name="T46" fmla="*/ 147 w 510"/>
                <a:gd name="T47" fmla="*/ 0 h 772"/>
                <a:gd name="T48" fmla="*/ 136 w 510"/>
                <a:gd name="T49" fmla="*/ 5 h 772"/>
                <a:gd name="T50" fmla="*/ 129 w 510"/>
                <a:gd name="T51" fmla="*/ 12 h 772"/>
                <a:gd name="T52" fmla="*/ 124 w 510"/>
                <a:gd name="T53" fmla="*/ 23 h 772"/>
                <a:gd name="T54" fmla="*/ 124 w 510"/>
                <a:gd name="T55" fmla="*/ 42 h 772"/>
                <a:gd name="T56" fmla="*/ 0 w 510"/>
                <a:gd name="T57" fmla="*/ 772 h 772"/>
                <a:gd name="T58" fmla="*/ 510 w 510"/>
                <a:gd name="T59" fmla="*/ 627 h 772"/>
                <a:gd name="T60" fmla="*/ 152 w 510"/>
                <a:gd name="T61" fmla="*/ 28 h 772"/>
                <a:gd name="T62" fmla="*/ 351 w 510"/>
                <a:gd name="T63" fmla="*/ 42 h 772"/>
                <a:gd name="T64" fmla="*/ 152 w 510"/>
                <a:gd name="T65" fmla="*/ 28 h 772"/>
                <a:gd name="T66" fmla="*/ 351 w 510"/>
                <a:gd name="T67" fmla="*/ 55 h 772"/>
                <a:gd name="T68" fmla="*/ 351 w 510"/>
                <a:gd name="T69" fmla="*/ 76 h 772"/>
                <a:gd name="T70" fmla="*/ 152 w 510"/>
                <a:gd name="T71" fmla="*/ 55 h 772"/>
                <a:gd name="T72" fmla="*/ 372 w 510"/>
                <a:gd name="T73" fmla="*/ 641 h 772"/>
                <a:gd name="T74" fmla="*/ 372 w 510"/>
                <a:gd name="T75" fmla="*/ 749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0" h="772">
                  <a:moveTo>
                    <a:pt x="510" y="627"/>
                  </a:moveTo>
                  <a:lnTo>
                    <a:pt x="510" y="606"/>
                  </a:lnTo>
                  <a:lnTo>
                    <a:pt x="496" y="606"/>
                  </a:lnTo>
                  <a:lnTo>
                    <a:pt x="496" y="627"/>
                  </a:lnTo>
                  <a:lnTo>
                    <a:pt x="358" y="627"/>
                  </a:lnTo>
                  <a:lnTo>
                    <a:pt x="358" y="758"/>
                  </a:lnTo>
                  <a:lnTo>
                    <a:pt x="14" y="758"/>
                  </a:lnTo>
                  <a:lnTo>
                    <a:pt x="14" y="55"/>
                  </a:lnTo>
                  <a:lnTo>
                    <a:pt x="124" y="55"/>
                  </a:lnTo>
                  <a:lnTo>
                    <a:pt x="124" y="76"/>
                  </a:lnTo>
                  <a:lnTo>
                    <a:pt x="124" y="76"/>
                  </a:lnTo>
                  <a:lnTo>
                    <a:pt x="124" y="81"/>
                  </a:lnTo>
                  <a:lnTo>
                    <a:pt x="126" y="86"/>
                  </a:lnTo>
                  <a:lnTo>
                    <a:pt x="129" y="91"/>
                  </a:lnTo>
                  <a:lnTo>
                    <a:pt x="133" y="95"/>
                  </a:lnTo>
                  <a:lnTo>
                    <a:pt x="136" y="98"/>
                  </a:lnTo>
                  <a:lnTo>
                    <a:pt x="141" y="102"/>
                  </a:lnTo>
                  <a:lnTo>
                    <a:pt x="147" y="104"/>
                  </a:lnTo>
                  <a:lnTo>
                    <a:pt x="152" y="104"/>
                  </a:lnTo>
                  <a:lnTo>
                    <a:pt x="351" y="104"/>
                  </a:lnTo>
                  <a:lnTo>
                    <a:pt x="351" y="104"/>
                  </a:lnTo>
                  <a:lnTo>
                    <a:pt x="357" y="104"/>
                  </a:lnTo>
                  <a:lnTo>
                    <a:pt x="362" y="102"/>
                  </a:lnTo>
                  <a:lnTo>
                    <a:pt x="367" y="98"/>
                  </a:lnTo>
                  <a:lnTo>
                    <a:pt x="370" y="95"/>
                  </a:lnTo>
                  <a:lnTo>
                    <a:pt x="374" y="91"/>
                  </a:lnTo>
                  <a:lnTo>
                    <a:pt x="377" y="86"/>
                  </a:lnTo>
                  <a:lnTo>
                    <a:pt x="379" y="81"/>
                  </a:lnTo>
                  <a:lnTo>
                    <a:pt x="379" y="76"/>
                  </a:lnTo>
                  <a:lnTo>
                    <a:pt x="379" y="55"/>
                  </a:lnTo>
                  <a:lnTo>
                    <a:pt x="496" y="55"/>
                  </a:lnTo>
                  <a:lnTo>
                    <a:pt x="496" y="166"/>
                  </a:lnTo>
                  <a:lnTo>
                    <a:pt x="510" y="166"/>
                  </a:lnTo>
                  <a:lnTo>
                    <a:pt x="510" y="42"/>
                  </a:lnTo>
                  <a:lnTo>
                    <a:pt x="379" y="42"/>
                  </a:lnTo>
                  <a:lnTo>
                    <a:pt x="379" y="28"/>
                  </a:lnTo>
                  <a:lnTo>
                    <a:pt x="379" y="28"/>
                  </a:lnTo>
                  <a:lnTo>
                    <a:pt x="379" y="23"/>
                  </a:lnTo>
                  <a:lnTo>
                    <a:pt x="377" y="17"/>
                  </a:lnTo>
                  <a:lnTo>
                    <a:pt x="374" y="12"/>
                  </a:lnTo>
                  <a:lnTo>
                    <a:pt x="370" y="9"/>
                  </a:lnTo>
                  <a:lnTo>
                    <a:pt x="367" y="5"/>
                  </a:lnTo>
                  <a:lnTo>
                    <a:pt x="362" y="2"/>
                  </a:lnTo>
                  <a:lnTo>
                    <a:pt x="357" y="0"/>
                  </a:lnTo>
                  <a:lnTo>
                    <a:pt x="351" y="0"/>
                  </a:lnTo>
                  <a:lnTo>
                    <a:pt x="152" y="0"/>
                  </a:lnTo>
                  <a:lnTo>
                    <a:pt x="152" y="0"/>
                  </a:lnTo>
                  <a:lnTo>
                    <a:pt x="147" y="0"/>
                  </a:lnTo>
                  <a:lnTo>
                    <a:pt x="141" y="2"/>
                  </a:lnTo>
                  <a:lnTo>
                    <a:pt x="136" y="5"/>
                  </a:lnTo>
                  <a:lnTo>
                    <a:pt x="133" y="9"/>
                  </a:lnTo>
                  <a:lnTo>
                    <a:pt x="129" y="12"/>
                  </a:lnTo>
                  <a:lnTo>
                    <a:pt x="126" y="17"/>
                  </a:lnTo>
                  <a:lnTo>
                    <a:pt x="124" y="23"/>
                  </a:lnTo>
                  <a:lnTo>
                    <a:pt x="124" y="28"/>
                  </a:lnTo>
                  <a:lnTo>
                    <a:pt x="124" y="42"/>
                  </a:lnTo>
                  <a:lnTo>
                    <a:pt x="0" y="42"/>
                  </a:lnTo>
                  <a:lnTo>
                    <a:pt x="0" y="772"/>
                  </a:lnTo>
                  <a:lnTo>
                    <a:pt x="365" y="772"/>
                  </a:lnTo>
                  <a:lnTo>
                    <a:pt x="510" y="627"/>
                  </a:lnTo>
                  <a:lnTo>
                    <a:pt x="510" y="627"/>
                  </a:lnTo>
                  <a:close/>
                  <a:moveTo>
                    <a:pt x="152" y="28"/>
                  </a:moveTo>
                  <a:lnTo>
                    <a:pt x="351" y="28"/>
                  </a:lnTo>
                  <a:lnTo>
                    <a:pt x="351" y="42"/>
                  </a:lnTo>
                  <a:lnTo>
                    <a:pt x="152" y="42"/>
                  </a:lnTo>
                  <a:lnTo>
                    <a:pt x="152" y="28"/>
                  </a:lnTo>
                  <a:close/>
                  <a:moveTo>
                    <a:pt x="152" y="55"/>
                  </a:moveTo>
                  <a:lnTo>
                    <a:pt x="351" y="55"/>
                  </a:lnTo>
                  <a:lnTo>
                    <a:pt x="351" y="76"/>
                  </a:lnTo>
                  <a:lnTo>
                    <a:pt x="351" y="76"/>
                  </a:lnTo>
                  <a:lnTo>
                    <a:pt x="152" y="76"/>
                  </a:lnTo>
                  <a:lnTo>
                    <a:pt x="152" y="55"/>
                  </a:lnTo>
                  <a:close/>
                  <a:moveTo>
                    <a:pt x="372" y="749"/>
                  </a:moveTo>
                  <a:lnTo>
                    <a:pt x="372" y="641"/>
                  </a:lnTo>
                  <a:lnTo>
                    <a:pt x="477" y="641"/>
                  </a:lnTo>
                  <a:lnTo>
                    <a:pt x="372" y="7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7" name="Group 86">
            <a:extLst>
              <a:ext uri="{FF2B5EF4-FFF2-40B4-BE49-F238E27FC236}">
                <a16:creationId xmlns:a16="http://schemas.microsoft.com/office/drawing/2014/main" id="{A49EEF1A-CF87-43B1-ACA5-3D29AA6E167A}"/>
              </a:ext>
            </a:extLst>
          </p:cNvPr>
          <p:cNvGrpSpPr/>
          <p:nvPr/>
        </p:nvGrpSpPr>
        <p:grpSpPr>
          <a:xfrm>
            <a:off x="5120109" y="1351683"/>
            <a:ext cx="700088" cy="590550"/>
            <a:chOff x="3138488" y="3952875"/>
            <a:chExt cx="700088" cy="590550"/>
          </a:xfrm>
          <a:solidFill>
            <a:srgbClr val="272727"/>
          </a:solidFill>
        </p:grpSpPr>
        <p:sp>
          <p:nvSpPr>
            <p:cNvPr id="88" name="Freeform 264">
              <a:extLst>
                <a:ext uri="{FF2B5EF4-FFF2-40B4-BE49-F238E27FC236}">
                  <a16:creationId xmlns:a16="http://schemas.microsoft.com/office/drawing/2014/main" id="{7865C9B5-C6D7-4B68-8125-A8CACE00CEC1}"/>
                </a:ext>
              </a:extLst>
            </p:cNvPr>
            <p:cNvSpPr>
              <a:spLocks noEditPoints="1"/>
            </p:cNvSpPr>
            <p:nvPr/>
          </p:nvSpPr>
          <p:spPr bwMode="auto">
            <a:xfrm>
              <a:off x="3482976" y="4187825"/>
              <a:ext cx="355600" cy="355600"/>
            </a:xfrm>
            <a:custGeom>
              <a:avLst/>
              <a:gdLst>
                <a:gd name="T0" fmla="*/ 201 w 447"/>
                <a:gd name="T1" fmla="*/ 446 h 447"/>
                <a:gd name="T2" fmla="*/ 136 w 447"/>
                <a:gd name="T3" fmla="*/ 430 h 447"/>
                <a:gd name="T4" fmla="*/ 81 w 447"/>
                <a:gd name="T5" fmla="*/ 396 h 447"/>
                <a:gd name="T6" fmla="*/ 38 w 447"/>
                <a:gd name="T7" fmla="*/ 349 h 447"/>
                <a:gd name="T8" fmla="*/ 10 w 447"/>
                <a:gd name="T9" fmla="*/ 291 h 447"/>
                <a:gd name="T10" fmla="*/ 0 w 447"/>
                <a:gd name="T11" fmla="*/ 223 h 447"/>
                <a:gd name="T12" fmla="*/ 5 w 447"/>
                <a:gd name="T13" fmla="*/ 179 h 447"/>
                <a:gd name="T14" fmla="*/ 27 w 447"/>
                <a:gd name="T15" fmla="*/ 117 h 447"/>
                <a:gd name="T16" fmla="*/ 65 w 447"/>
                <a:gd name="T17" fmla="*/ 65 h 447"/>
                <a:gd name="T18" fmla="*/ 117 w 447"/>
                <a:gd name="T19" fmla="*/ 27 h 447"/>
                <a:gd name="T20" fmla="*/ 179 w 447"/>
                <a:gd name="T21" fmla="*/ 5 h 447"/>
                <a:gd name="T22" fmla="*/ 224 w 447"/>
                <a:gd name="T23" fmla="*/ 0 h 447"/>
                <a:gd name="T24" fmla="*/ 291 w 447"/>
                <a:gd name="T25" fmla="*/ 10 h 447"/>
                <a:gd name="T26" fmla="*/ 349 w 447"/>
                <a:gd name="T27" fmla="*/ 37 h 447"/>
                <a:gd name="T28" fmla="*/ 396 w 447"/>
                <a:gd name="T29" fmla="*/ 81 h 447"/>
                <a:gd name="T30" fmla="*/ 430 w 447"/>
                <a:gd name="T31" fmla="*/ 136 h 447"/>
                <a:gd name="T32" fmla="*/ 446 w 447"/>
                <a:gd name="T33" fmla="*/ 201 h 447"/>
                <a:gd name="T34" fmla="*/ 446 w 447"/>
                <a:gd name="T35" fmla="*/ 246 h 447"/>
                <a:gd name="T36" fmla="*/ 430 w 447"/>
                <a:gd name="T37" fmla="*/ 311 h 447"/>
                <a:gd name="T38" fmla="*/ 396 w 447"/>
                <a:gd name="T39" fmla="*/ 366 h 447"/>
                <a:gd name="T40" fmla="*/ 349 w 447"/>
                <a:gd name="T41" fmla="*/ 409 h 447"/>
                <a:gd name="T42" fmla="*/ 291 w 447"/>
                <a:gd name="T43" fmla="*/ 437 h 447"/>
                <a:gd name="T44" fmla="*/ 224 w 447"/>
                <a:gd name="T45" fmla="*/ 447 h 447"/>
                <a:gd name="T46" fmla="*/ 224 w 447"/>
                <a:gd name="T47" fmla="*/ 27 h 447"/>
                <a:gd name="T48" fmla="*/ 165 w 447"/>
                <a:gd name="T49" fmla="*/ 36 h 447"/>
                <a:gd name="T50" fmla="*/ 113 w 447"/>
                <a:gd name="T51" fmla="*/ 60 h 447"/>
                <a:gd name="T52" fmla="*/ 72 w 447"/>
                <a:gd name="T53" fmla="*/ 99 h 447"/>
                <a:gd name="T54" fmla="*/ 43 w 447"/>
                <a:gd name="T55" fmla="*/ 148 h 447"/>
                <a:gd name="T56" fmla="*/ 29 w 447"/>
                <a:gd name="T57" fmla="*/ 203 h 447"/>
                <a:gd name="T58" fmla="*/ 29 w 447"/>
                <a:gd name="T59" fmla="*/ 244 h 447"/>
                <a:gd name="T60" fmla="*/ 43 w 447"/>
                <a:gd name="T61" fmla="*/ 299 h 447"/>
                <a:gd name="T62" fmla="*/ 72 w 447"/>
                <a:gd name="T63" fmla="*/ 347 h 447"/>
                <a:gd name="T64" fmla="*/ 113 w 447"/>
                <a:gd name="T65" fmla="*/ 387 h 447"/>
                <a:gd name="T66" fmla="*/ 165 w 447"/>
                <a:gd name="T67" fmla="*/ 411 h 447"/>
                <a:gd name="T68" fmla="*/ 224 w 447"/>
                <a:gd name="T69" fmla="*/ 420 h 447"/>
                <a:gd name="T70" fmla="*/ 263 w 447"/>
                <a:gd name="T71" fmla="*/ 416 h 447"/>
                <a:gd name="T72" fmla="*/ 317 w 447"/>
                <a:gd name="T73" fmla="*/ 396 h 447"/>
                <a:gd name="T74" fmla="*/ 363 w 447"/>
                <a:gd name="T75" fmla="*/ 363 h 447"/>
                <a:gd name="T76" fmla="*/ 396 w 447"/>
                <a:gd name="T77" fmla="*/ 316 h 447"/>
                <a:gd name="T78" fmla="*/ 416 w 447"/>
                <a:gd name="T79" fmla="*/ 263 h 447"/>
                <a:gd name="T80" fmla="*/ 420 w 447"/>
                <a:gd name="T81" fmla="*/ 223 h 447"/>
                <a:gd name="T82" fmla="*/ 411 w 447"/>
                <a:gd name="T83" fmla="*/ 165 h 447"/>
                <a:gd name="T84" fmla="*/ 387 w 447"/>
                <a:gd name="T85" fmla="*/ 113 h 447"/>
                <a:gd name="T86" fmla="*/ 348 w 447"/>
                <a:gd name="T87" fmla="*/ 72 h 447"/>
                <a:gd name="T88" fmla="*/ 299 w 447"/>
                <a:gd name="T89" fmla="*/ 43 h 447"/>
                <a:gd name="T90" fmla="*/ 244 w 447"/>
                <a:gd name="T91" fmla="*/ 29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47" h="447">
                  <a:moveTo>
                    <a:pt x="224" y="447"/>
                  </a:moveTo>
                  <a:lnTo>
                    <a:pt x="224" y="447"/>
                  </a:lnTo>
                  <a:lnTo>
                    <a:pt x="201" y="446"/>
                  </a:lnTo>
                  <a:lnTo>
                    <a:pt x="179" y="442"/>
                  </a:lnTo>
                  <a:lnTo>
                    <a:pt x="156" y="437"/>
                  </a:lnTo>
                  <a:lnTo>
                    <a:pt x="136" y="430"/>
                  </a:lnTo>
                  <a:lnTo>
                    <a:pt x="117" y="420"/>
                  </a:lnTo>
                  <a:lnTo>
                    <a:pt x="98" y="409"/>
                  </a:lnTo>
                  <a:lnTo>
                    <a:pt x="81" y="396"/>
                  </a:lnTo>
                  <a:lnTo>
                    <a:pt x="65" y="382"/>
                  </a:lnTo>
                  <a:lnTo>
                    <a:pt x="51" y="366"/>
                  </a:lnTo>
                  <a:lnTo>
                    <a:pt x="38" y="349"/>
                  </a:lnTo>
                  <a:lnTo>
                    <a:pt x="27" y="330"/>
                  </a:lnTo>
                  <a:lnTo>
                    <a:pt x="17" y="311"/>
                  </a:lnTo>
                  <a:lnTo>
                    <a:pt x="10" y="291"/>
                  </a:lnTo>
                  <a:lnTo>
                    <a:pt x="5" y="268"/>
                  </a:lnTo>
                  <a:lnTo>
                    <a:pt x="1" y="246"/>
                  </a:lnTo>
                  <a:lnTo>
                    <a:pt x="0" y="223"/>
                  </a:lnTo>
                  <a:lnTo>
                    <a:pt x="0" y="223"/>
                  </a:lnTo>
                  <a:lnTo>
                    <a:pt x="1" y="201"/>
                  </a:lnTo>
                  <a:lnTo>
                    <a:pt x="5" y="179"/>
                  </a:lnTo>
                  <a:lnTo>
                    <a:pt x="10" y="156"/>
                  </a:lnTo>
                  <a:lnTo>
                    <a:pt x="17" y="136"/>
                  </a:lnTo>
                  <a:lnTo>
                    <a:pt x="27" y="117"/>
                  </a:lnTo>
                  <a:lnTo>
                    <a:pt x="38" y="98"/>
                  </a:lnTo>
                  <a:lnTo>
                    <a:pt x="51" y="81"/>
                  </a:lnTo>
                  <a:lnTo>
                    <a:pt x="65" y="65"/>
                  </a:lnTo>
                  <a:lnTo>
                    <a:pt x="81" y="51"/>
                  </a:lnTo>
                  <a:lnTo>
                    <a:pt x="98" y="37"/>
                  </a:lnTo>
                  <a:lnTo>
                    <a:pt x="117" y="27"/>
                  </a:lnTo>
                  <a:lnTo>
                    <a:pt x="136" y="17"/>
                  </a:lnTo>
                  <a:lnTo>
                    <a:pt x="156" y="10"/>
                  </a:lnTo>
                  <a:lnTo>
                    <a:pt x="179" y="5"/>
                  </a:lnTo>
                  <a:lnTo>
                    <a:pt x="201" y="1"/>
                  </a:lnTo>
                  <a:lnTo>
                    <a:pt x="224" y="0"/>
                  </a:lnTo>
                  <a:lnTo>
                    <a:pt x="224" y="0"/>
                  </a:lnTo>
                  <a:lnTo>
                    <a:pt x="246" y="1"/>
                  </a:lnTo>
                  <a:lnTo>
                    <a:pt x="268" y="5"/>
                  </a:lnTo>
                  <a:lnTo>
                    <a:pt x="291" y="10"/>
                  </a:lnTo>
                  <a:lnTo>
                    <a:pt x="311" y="17"/>
                  </a:lnTo>
                  <a:lnTo>
                    <a:pt x="330" y="27"/>
                  </a:lnTo>
                  <a:lnTo>
                    <a:pt x="349" y="37"/>
                  </a:lnTo>
                  <a:lnTo>
                    <a:pt x="367" y="51"/>
                  </a:lnTo>
                  <a:lnTo>
                    <a:pt x="382" y="65"/>
                  </a:lnTo>
                  <a:lnTo>
                    <a:pt x="396" y="81"/>
                  </a:lnTo>
                  <a:lnTo>
                    <a:pt x="410" y="98"/>
                  </a:lnTo>
                  <a:lnTo>
                    <a:pt x="420" y="117"/>
                  </a:lnTo>
                  <a:lnTo>
                    <a:pt x="430" y="136"/>
                  </a:lnTo>
                  <a:lnTo>
                    <a:pt x="437" y="156"/>
                  </a:lnTo>
                  <a:lnTo>
                    <a:pt x="442" y="179"/>
                  </a:lnTo>
                  <a:lnTo>
                    <a:pt x="446" y="201"/>
                  </a:lnTo>
                  <a:lnTo>
                    <a:pt x="447" y="223"/>
                  </a:lnTo>
                  <a:lnTo>
                    <a:pt x="447" y="223"/>
                  </a:lnTo>
                  <a:lnTo>
                    <a:pt x="446" y="246"/>
                  </a:lnTo>
                  <a:lnTo>
                    <a:pt x="442" y="268"/>
                  </a:lnTo>
                  <a:lnTo>
                    <a:pt x="437" y="291"/>
                  </a:lnTo>
                  <a:lnTo>
                    <a:pt x="430" y="311"/>
                  </a:lnTo>
                  <a:lnTo>
                    <a:pt x="420" y="330"/>
                  </a:lnTo>
                  <a:lnTo>
                    <a:pt x="410" y="349"/>
                  </a:lnTo>
                  <a:lnTo>
                    <a:pt x="396" y="366"/>
                  </a:lnTo>
                  <a:lnTo>
                    <a:pt x="382" y="382"/>
                  </a:lnTo>
                  <a:lnTo>
                    <a:pt x="367" y="396"/>
                  </a:lnTo>
                  <a:lnTo>
                    <a:pt x="349" y="409"/>
                  </a:lnTo>
                  <a:lnTo>
                    <a:pt x="330" y="420"/>
                  </a:lnTo>
                  <a:lnTo>
                    <a:pt x="311" y="430"/>
                  </a:lnTo>
                  <a:lnTo>
                    <a:pt x="291" y="437"/>
                  </a:lnTo>
                  <a:lnTo>
                    <a:pt x="268" y="442"/>
                  </a:lnTo>
                  <a:lnTo>
                    <a:pt x="246" y="446"/>
                  </a:lnTo>
                  <a:lnTo>
                    <a:pt x="224" y="447"/>
                  </a:lnTo>
                  <a:lnTo>
                    <a:pt x="224" y="447"/>
                  </a:lnTo>
                  <a:close/>
                  <a:moveTo>
                    <a:pt x="224" y="27"/>
                  </a:moveTo>
                  <a:lnTo>
                    <a:pt x="224" y="27"/>
                  </a:lnTo>
                  <a:lnTo>
                    <a:pt x="203" y="29"/>
                  </a:lnTo>
                  <a:lnTo>
                    <a:pt x="184" y="31"/>
                  </a:lnTo>
                  <a:lnTo>
                    <a:pt x="165" y="36"/>
                  </a:lnTo>
                  <a:lnTo>
                    <a:pt x="148" y="43"/>
                  </a:lnTo>
                  <a:lnTo>
                    <a:pt x="131" y="51"/>
                  </a:lnTo>
                  <a:lnTo>
                    <a:pt x="113" y="60"/>
                  </a:lnTo>
                  <a:lnTo>
                    <a:pt x="100" y="72"/>
                  </a:lnTo>
                  <a:lnTo>
                    <a:pt x="84" y="84"/>
                  </a:lnTo>
                  <a:lnTo>
                    <a:pt x="72" y="99"/>
                  </a:lnTo>
                  <a:lnTo>
                    <a:pt x="60" y="113"/>
                  </a:lnTo>
                  <a:lnTo>
                    <a:pt x="51" y="130"/>
                  </a:lnTo>
                  <a:lnTo>
                    <a:pt x="43" y="148"/>
                  </a:lnTo>
                  <a:lnTo>
                    <a:pt x="36" y="165"/>
                  </a:lnTo>
                  <a:lnTo>
                    <a:pt x="31" y="184"/>
                  </a:lnTo>
                  <a:lnTo>
                    <a:pt x="29" y="203"/>
                  </a:lnTo>
                  <a:lnTo>
                    <a:pt x="27" y="223"/>
                  </a:lnTo>
                  <a:lnTo>
                    <a:pt x="27" y="223"/>
                  </a:lnTo>
                  <a:lnTo>
                    <a:pt x="29" y="244"/>
                  </a:lnTo>
                  <a:lnTo>
                    <a:pt x="31" y="263"/>
                  </a:lnTo>
                  <a:lnTo>
                    <a:pt x="36" y="282"/>
                  </a:lnTo>
                  <a:lnTo>
                    <a:pt x="43" y="299"/>
                  </a:lnTo>
                  <a:lnTo>
                    <a:pt x="51" y="316"/>
                  </a:lnTo>
                  <a:lnTo>
                    <a:pt x="60" y="334"/>
                  </a:lnTo>
                  <a:lnTo>
                    <a:pt x="72" y="347"/>
                  </a:lnTo>
                  <a:lnTo>
                    <a:pt x="84" y="363"/>
                  </a:lnTo>
                  <a:lnTo>
                    <a:pt x="100" y="375"/>
                  </a:lnTo>
                  <a:lnTo>
                    <a:pt x="113" y="387"/>
                  </a:lnTo>
                  <a:lnTo>
                    <a:pt x="131" y="396"/>
                  </a:lnTo>
                  <a:lnTo>
                    <a:pt x="148" y="404"/>
                  </a:lnTo>
                  <a:lnTo>
                    <a:pt x="165" y="411"/>
                  </a:lnTo>
                  <a:lnTo>
                    <a:pt x="184" y="416"/>
                  </a:lnTo>
                  <a:lnTo>
                    <a:pt x="203" y="418"/>
                  </a:lnTo>
                  <a:lnTo>
                    <a:pt x="224" y="420"/>
                  </a:lnTo>
                  <a:lnTo>
                    <a:pt x="224" y="420"/>
                  </a:lnTo>
                  <a:lnTo>
                    <a:pt x="244" y="418"/>
                  </a:lnTo>
                  <a:lnTo>
                    <a:pt x="263" y="416"/>
                  </a:lnTo>
                  <a:lnTo>
                    <a:pt x="282" y="411"/>
                  </a:lnTo>
                  <a:lnTo>
                    <a:pt x="299" y="404"/>
                  </a:lnTo>
                  <a:lnTo>
                    <a:pt x="317" y="396"/>
                  </a:lnTo>
                  <a:lnTo>
                    <a:pt x="334" y="387"/>
                  </a:lnTo>
                  <a:lnTo>
                    <a:pt x="348" y="375"/>
                  </a:lnTo>
                  <a:lnTo>
                    <a:pt x="363" y="363"/>
                  </a:lnTo>
                  <a:lnTo>
                    <a:pt x="375" y="347"/>
                  </a:lnTo>
                  <a:lnTo>
                    <a:pt x="387" y="334"/>
                  </a:lnTo>
                  <a:lnTo>
                    <a:pt x="396" y="316"/>
                  </a:lnTo>
                  <a:lnTo>
                    <a:pt x="404" y="299"/>
                  </a:lnTo>
                  <a:lnTo>
                    <a:pt x="411" y="282"/>
                  </a:lnTo>
                  <a:lnTo>
                    <a:pt x="416" y="263"/>
                  </a:lnTo>
                  <a:lnTo>
                    <a:pt x="418" y="244"/>
                  </a:lnTo>
                  <a:lnTo>
                    <a:pt x="420" y="223"/>
                  </a:lnTo>
                  <a:lnTo>
                    <a:pt x="420" y="223"/>
                  </a:lnTo>
                  <a:lnTo>
                    <a:pt x="418" y="203"/>
                  </a:lnTo>
                  <a:lnTo>
                    <a:pt x="416" y="184"/>
                  </a:lnTo>
                  <a:lnTo>
                    <a:pt x="411" y="165"/>
                  </a:lnTo>
                  <a:lnTo>
                    <a:pt x="404" y="148"/>
                  </a:lnTo>
                  <a:lnTo>
                    <a:pt x="396" y="130"/>
                  </a:lnTo>
                  <a:lnTo>
                    <a:pt x="387" y="113"/>
                  </a:lnTo>
                  <a:lnTo>
                    <a:pt x="375" y="99"/>
                  </a:lnTo>
                  <a:lnTo>
                    <a:pt x="363" y="84"/>
                  </a:lnTo>
                  <a:lnTo>
                    <a:pt x="348" y="72"/>
                  </a:lnTo>
                  <a:lnTo>
                    <a:pt x="334" y="60"/>
                  </a:lnTo>
                  <a:lnTo>
                    <a:pt x="317" y="51"/>
                  </a:lnTo>
                  <a:lnTo>
                    <a:pt x="299" y="43"/>
                  </a:lnTo>
                  <a:lnTo>
                    <a:pt x="282" y="36"/>
                  </a:lnTo>
                  <a:lnTo>
                    <a:pt x="263" y="31"/>
                  </a:lnTo>
                  <a:lnTo>
                    <a:pt x="244" y="29"/>
                  </a:lnTo>
                  <a:lnTo>
                    <a:pt x="224" y="27"/>
                  </a:lnTo>
                  <a:lnTo>
                    <a:pt x="22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265">
              <a:extLst>
                <a:ext uri="{FF2B5EF4-FFF2-40B4-BE49-F238E27FC236}">
                  <a16:creationId xmlns:a16="http://schemas.microsoft.com/office/drawing/2014/main" id="{7AC036D1-19B4-454E-9AEF-8D1C059FA271}"/>
                </a:ext>
              </a:extLst>
            </p:cNvPr>
            <p:cNvSpPr>
              <a:spLocks/>
            </p:cNvSpPr>
            <p:nvPr/>
          </p:nvSpPr>
          <p:spPr bwMode="auto">
            <a:xfrm>
              <a:off x="3521076" y="4219575"/>
              <a:ext cx="152400" cy="165100"/>
            </a:xfrm>
            <a:custGeom>
              <a:avLst/>
              <a:gdLst>
                <a:gd name="T0" fmla="*/ 34 w 193"/>
                <a:gd name="T1" fmla="*/ 207 h 207"/>
                <a:gd name="T2" fmla="*/ 27 w 193"/>
                <a:gd name="T3" fmla="*/ 207 h 207"/>
                <a:gd name="T4" fmla="*/ 15 w 193"/>
                <a:gd name="T5" fmla="*/ 200 h 207"/>
                <a:gd name="T6" fmla="*/ 5 w 193"/>
                <a:gd name="T7" fmla="*/ 189 h 207"/>
                <a:gd name="T8" fmla="*/ 0 w 193"/>
                <a:gd name="T9" fmla="*/ 176 h 207"/>
                <a:gd name="T10" fmla="*/ 14 w 193"/>
                <a:gd name="T11" fmla="*/ 169 h 207"/>
                <a:gd name="T12" fmla="*/ 15 w 193"/>
                <a:gd name="T13" fmla="*/ 177 h 207"/>
                <a:gd name="T14" fmla="*/ 26 w 193"/>
                <a:gd name="T15" fmla="*/ 191 h 207"/>
                <a:gd name="T16" fmla="*/ 103 w 193"/>
                <a:gd name="T17" fmla="*/ 193 h 207"/>
                <a:gd name="T18" fmla="*/ 112 w 193"/>
                <a:gd name="T19" fmla="*/ 191 h 207"/>
                <a:gd name="T20" fmla="*/ 122 w 193"/>
                <a:gd name="T21" fmla="*/ 177 h 207"/>
                <a:gd name="T22" fmla="*/ 124 w 193"/>
                <a:gd name="T23" fmla="*/ 143 h 207"/>
                <a:gd name="T24" fmla="*/ 124 w 193"/>
                <a:gd name="T25" fmla="*/ 136 h 207"/>
                <a:gd name="T26" fmla="*/ 129 w 193"/>
                <a:gd name="T27" fmla="*/ 122 h 207"/>
                <a:gd name="T28" fmla="*/ 139 w 193"/>
                <a:gd name="T29" fmla="*/ 112 h 207"/>
                <a:gd name="T30" fmla="*/ 151 w 193"/>
                <a:gd name="T31" fmla="*/ 105 h 207"/>
                <a:gd name="T32" fmla="*/ 158 w 193"/>
                <a:gd name="T33" fmla="*/ 105 h 207"/>
                <a:gd name="T34" fmla="*/ 172 w 193"/>
                <a:gd name="T35" fmla="*/ 96 h 207"/>
                <a:gd name="T36" fmla="*/ 179 w 193"/>
                <a:gd name="T37" fmla="*/ 79 h 207"/>
                <a:gd name="T38" fmla="*/ 179 w 193"/>
                <a:gd name="T39" fmla="*/ 38 h 207"/>
                <a:gd name="T40" fmla="*/ 174 w 193"/>
                <a:gd name="T41" fmla="*/ 21 h 207"/>
                <a:gd name="T42" fmla="*/ 158 w 193"/>
                <a:gd name="T43" fmla="*/ 14 h 207"/>
                <a:gd name="T44" fmla="*/ 158 w 193"/>
                <a:gd name="T45" fmla="*/ 0 h 207"/>
                <a:gd name="T46" fmla="*/ 172 w 193"/>
                <a:gd name="T47" fmla="*/ 3 h 207"/>
                <a:gd name="T48" fmla="*/ 182 w 193"/>
                <a:gd name="T49" fmla="*/ 12 h 207"/>
                <a:gd name="T50" fmla="*/ 189 w 193"/>
                <a:gd name="T51" fmla="*/ 24 h 207"/>
                <a:gd name="T52" fmla="*/ 193 w 193"/>
                <a:gd name="T53" fmla="*/ 38 h 207"/>
                <a:gd name="T54" fmla="*/ 193 w 193"/>
                <a:gd name="T55" fmla="*/ 79 h 207"/>
                <a:gd name="T56" fmla="*/ 189 w 193"/>
                <a:gd name="T57" fmla="*/ 95 h 207"/>
                <a:gd name="T58" fmla="*/ 182 w 193"/>
                <a:gd name="T59" fmla="*/ 107 h 207"/>
                <a:gd name="T60" fmla="*/ 172 w 193"/>
                <a:gd name="T61" fmla="*/ 115 h 207"/>
                <a:gd name="T62" fmla="*/ 158 w 193"/>
                <a:gd name="T63" fmla="*/ 119 h 207"/>
                <a:gd name="T64" fmla="*/ 150 w 193"/>
                <a:gd name="T65" fmla="*/ 120 h 207"/>
                <a:gd name="T66" fmla="*/ 139 w 193"/>
                <a:gd name="T67" fmla="*/ 134 h 207"/>
                <a:gd name="T68" fmla="*/ 138 w 193"/>
                <a:gd name="T69" fmla="*/ 169 h 207"/>
                <a:gd name="T70" fmla="*/ 138 w 193"/>
                <a:gd name="T71" fmla="*/ 176 h 207"/>
                <a:gd name="T72" fmla="*/ 133 w 193"/>
                <a:gd name="T73" fmla="*/ 189 h 207"/>
                <a:gd name="T74" fmla="*/ 122 w 193"/>
                <a:gd name="T75" fmla="*/ 200 h 207"/>
                <a:gd name="T76" fmla="*/ 110 w 193"/>
                <a:gd name="T77" fmla="*/ 207 h 207"/>
                <a:gd name="T78" fmla="*/ 103 w 193"/>
                <a:gd name="T79" fmla="*/ 20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3" h="207">
                  <a:moveTo>
                    <a:pt x="103" y="207"/>
                  </a:moveTo>
                  <a:lnTo>
                    <a:pt x="34" y="207"/>
                  </a:lnTo>
                  <a:lnTo>
                    <a:pt x="34" y="207"/>
                  </a:lnTo>
                  <a:lnTo>
                    <a:pt x="27" y="207"/>
                  </a:lnTo>
                  <a:lnTo>
                    <a:pt x="21" y="203"/>
                  </a:lnTo>
                  <a:lnTo>
                    <a:pt x="15" y="200"/>
                  </a:lnTo>
                  <a:lnTo>
                    <a:pt x="10" y="195"/>
                  </a:lnTo>
                  <a:lnTo>
                    <a:pt x="5" y="189"/>
                  </a:lnTo>
                  <a:lnTo>
                    <a:pt x="3" y="182"/>
                  </a:lnTo>
                  <a:lnTo>
                    <a:pt x="0" y="176"/>
                  </a:lnTo>
                  <a:lnTo>
                    <a:pt x="0" y="169"/>
                  </a:lnTo>
                  <a:lnTo>
                    <a:pt x="14" y="169"/>
                  </a:lnTo>
                  <a:lnTo>
                    <a:pt x="14" y="169"/>
                  </a:lnTo>
                  <a:lnTo>
                    <a:pt x="15" y="177"/>
                  </a:lnTo>
                  <a:lnTo>
                    <a:pt x="19" y="186"/>
                  </a:lnTo>
                  <a:lnTo>
                    <a:pt x="26" y="191"/>
                  </a:lnTo>
                  <a:lnTo>
                    <a:pt x="34" y="193"/>
                  </a:lnTo>
                  <a:lnTo>
                    <a:pt x="103" y="193"/>
                  </a:lnTo>
                  <a:lnTo>
                    <a:pt x="103" y="193"/>
                  </a:lnTo>
                  <a:lnTo>
                    <a:pt x="112" y="191"/>
                  </a:lnTo>
                  <a:lnTo>
                    <a:pt x="119" y="186"/>
                  </a:lnTo>
                  <a:lnTo>
                    <a:pt x="122" y="177"/>
                  </a:lnTo>
                  <a:lnTo>
                    <a:pt x="124" y="169"/>
                  </a:lnTo>
                  <a:lnTo>
                    <a:pt x="124" y="143"/>
                  </a:lnTo>
                  <a:lnTo>
                    <a:pt x="124" y="143"/>
                  </a:lnTo>
                  <a:lnTo>
                    <a:pt x="124" y="136"/>
                  </a:lnTo>
                  <a:lnTo>
                    <a:pt x="127" y="127"/>
                  </a:lnTo>
                  <a:lnTo>
                    <a:pt x="129" y="122"/>
                  </a:lnTo>
                  <a:lnTo>
                    <a:pt x="134" y="115"/>
                  </a:lnTo>
                  <a:lnTo>
                    <a:pt x="139" y="112"/>
                  </a:lnTo>
                  <a:lnTo>
                    <a:pt x="145" y="107"/>
                  </a:lnTo>
                  <a:lnTo>
                    <a:pt x="151" y="105"/>
                  </a:lnTo>
                  <a:lnTo>
                    <a:pt x="158" y="105"/>
                  </a:lnTo>
                  <a:lnTo>
                    <a:pt x="158" y="105"/>
                  </a:lnTo>
                  <a:lnTo>
                    <a:pt x="167" y="103"/>
                  </a:lnTo>
                  <a:lnTo>
                    <a:pt x="172" y="96"/>
                  </a:lnTo>
                  <a:lnTo>
                    <a:pt x="177" y="89"/>
                  </a:lnTo>
                  <a:lnTo>
                    <a:pt x="179" y="79"/>
                  </a:lnTo>
                  <a:lnTo>
                    <a:pt x="179" y="38"/>
                  </a:lnTo>
                  <a:lnTo>
                    <a:pt x="179" y="38"/>
                  </a:lnTo>
                  <a:lnTo>
                    <a:pt x="177" y="29"/>
                  </a:lnTo>
                  <a:lnTo>
                    <a:pt x="174" y="21"/>
                  </a:lnTo>
                  <a:lnTo>
                    <a:pt x="167" y="15"/>
                  </a:lnTo>
                  <a:lnTo>
                    <a:pt x="158" y="14"/>
                  </a:lnTo>
                  <a:lnTo>
                    <a:pt x="158" y="0"/>
                  </a:lnTo>
                  <a:lnTo>
                    <a:pt x="158" y="0"/>
                  </a:lnTo>
                  <a:lnTo>
                    <a:pt x="165" y="0"/>
                  </a:lnTo>
                  <a:lnTo>
                    <a:pt x="172" y="3"/>
                  </a:lnTo>
                  <a:lnTo>
                    <a:pt x="177" y="7"/>
                  </a:lnTo>
                  <a:lnTo>
                    <a:pt x="182" y="12"/>
                  </a:lnTo>
                  <a:lnTo>
                    <a:pt x="188" y="17"/>
                  </a:lnTo>
                  <a:lnTo>
                    <a:pt x="189" y="24"/>
                  </a:lnTo>
                  <a:lnTo>
                    <a:pt x="193" y="31"/>
                  </a:lnTo>
                  <a:lnTo>
                    <a:pt x="193" y="38"/>
                  </a:lnTo>
                  <a:lnTo>
                    <a:pt x="193" y="79"/>
                  </a:lnTo>
                  <a:lnTo>
                    <a:pt x="193" y="79"/>
                  </a:lnTo>
                  <a:lnTo>
                    <a:pt x="193" y="88"/>
                  </a:lnTo>
                  <a:lnTo>
                    <a:pt x="189" y="95"/>
                  </a:lnTo>
                  <a:lnTo>
                    <a:pt x="188" y="102"/>
                  </a:lnTo>
                  <a:lnTo>
                    <a:pt x="182" y="107"/>
                  </a:lnTo>
                  <a:lnTo>
                    <a:pt x="177" y="112"/>
                  </a:lnTo>
                  <a:lnTo>
                    <a:pt x="172" y="115"/>
                  </a:lnTo>
                  <a:lnTo>
                    <a:pt x="165" y="117"/>
                  </a:lnTo>
                  <a:lnTo>
                    <a:pt x="158" y="119"/>
                  </a:lnTo>
                  <a:lnTo>
                    <a:pt x="158" y="119"/>
                  </a:lnTo>
                  <a:lnTo>
                    <a:pt x="150" y="120"/>
                  </a:lnTo>
                  <a:lnTo>
                    <a:pt x="145" y="126"/>
                  </a:lnTo>
                  <a:lnTo>
                    <a:pt x="139" y="134"/>
                  </a:lnTo>
                  <a:lnTo>
                    <a:pt x="138" y="143"/>
                  </a:lnTo>
                  <a:lnTo>
                    <a:pt x="138" y="169"/>
                  </a:lnTo>
                  <a:lnTo>
                    <a:pt x="138" y="169"/>
                  </a:lnTo>
                  <a:lnTo>
                    <a:pt x="138" y="176"/>
                  </a:lnTo>
                  <a:lnTo>
                    <a:pt x="134" y="182"/>
                  </a:lnTo>
                  <a:lnTo>
                    <a:pt x="133" y="189"/>
                  </a:lnTo>
                  <a:lnTo>
                    <a:pt x="127" y="195"/>
                  </a:lnTo>
                  <a:lnTo>
                    <a:pt x="122" y="200"/>
                  </a:lnTo>
                  <a:lnTo>
                    <a:pt x="117" y="203"/>
                  </a:lnTo>
                  <a:lnTo>
                    <a:pt x="110" y="207"/>
                  </a:lnTo>
                  <a:lnTo>
                    <a:pt x="103" y="207"/>
                  </a:lnTo>
                  <a:lnTo>
                    <a:pt x="103"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266">
              <a:extLst>
                <a:ext uri="{FF2B5EF4-FFF2-40B4-BE49-F238E27FC236}">
                  <a16:creationId xmlns:a16="http://schemas.microsoft.com/office/drawing/2014/main" id="{08FD93EC-2DA5-4165-B71A-AA7E6D41C4F0}"/>
                </a:ext>
              </a:extLst>
            </p:cNvPr>
            <p:cNvSpPr>
              <a:spLocks noEditPoints="1"/>
            </p:cNvSpPr>
            <p:nvPr/>
          </p:nvSpPr>
          <p:spPr bwMode="auto">
            <a:xfrm>
              <a:off x="3673476" y="4329113"/>
              <a:ext cx="131763" cy="115887"/>
            </a:xfrm>
            <a:custGeom>
              <a:avLst/>
              <a:gdLst>
                <a:gd name="T0" fmla="*/ 17 w 165"/>
                <a:gd name="T1" fmla="*/ 144 h 144"/>
                <a:gd name="T2" fmla="*/ 10 w 165"/>
                <a:gd name="T3" fmla="*/ 143 h 144"/>
                <a:gd name="T4" fmla="*/ 2 w 165"/>
                <a:gd name="T5" fmla="*/ 134 h 144"/>
                <a:gd name="T6" fmla="*/ 0 w 165"/>
                <a:gd name="T7" fmla="*/ 127 h 144"/>
                <a:gd name="T8" fmla="*/ 8 w 165"/>
                <a:gd name="T9" fmla="*/ 75 h 144"/>
                <a:gd name="T10" fmla="*/ 12 w 165"/>
                <a:gd name="T11" fmla="*/ 70 h 144"/>
                <a:gd name="T12" fmla="*/ 31 w 165"/>
                <a:gd name="T13" fmla="*/ 69 h 144"/>
                <a:gd name="T14" fmla="*/ 33 w 165"/>
                <a:gd name="T15" fmla="*/ 67 h 144"/>
                <a:gd name="T16" fmla="*/ 34 w 165"/>
                <a:gd name="T17" fmla="*/ 63 h 144"/>
                <a:gd name="T18" fmla="*/ 58 w 165"/>
                <a:gd name="T19" fmla="*/ 34 h 144"/>
                <a:gd name="T20" fmla="*/ 60 w 165"/>
                <a:gd name="T21" fmla="*/ 32 h 144"/>
                <a:gd name="T22" fmla="*/ 62 w 165"/>
                <a:gd name="T23" fmla="*/ 17 h 144"/>
                <a:gd name="T24" fmla="*/ 64 w 165"/>
                <a:gd name="T25" fmla="*/ 10 h 144"/>
                <a:gd name="T26" fmla="*/ 72 w 165"/>
                <a:gd name="T27" fmla="*/ 1 h 144"/>
                <a:gd name="T28" fmla="*/ 93 w 165"/>
                <a:gd name="T29" fmla="*/ 0 h 144"/>
                <a:gd name="T30" fmla="*/ 100 w 165"/>
                <a:gd name="T31" fmla="*/ 1 h 144"/>
                <a:gd name="T32" fmla="*/ 108 w 165"/>
                <a:gd name="T33" fmla="*/ 10 h 144"/>
                <a:gd name="T34" fmla="*/ 110 w 165"/>
                <a:gd name="T35" fmla="*/ 31 h 144"/>
                <a:gd name="T36" fmla="*/ 112 w 165"/>
                <a:gd name="T37" fmla="*/ 32 h 144"/>
                <a:gd name="T38" fmla="*/ 113 w 165"/>
                <a:gd name="T39" fmla="*/ 34 h 144"/>
                <a:gd name="T40" fmla="*/ 119 w 165"/>
                <a:gd name="T41" fmla="*/ 36 h 144"/>
                <a:gd name="T42" fmla="*/ 129 w 165"/>
                <a:gd name="T43" fmla="*/ 43 h 144"/>
                <a:gd name="T44" fmla="*/ 165 w 165"/>
                <a:gd name="T45" fmla="*/ 79 h 144"/>
                <a:gd name="T46" fmla="*/ 165 w 165"/>
                <a:gd name="T47" fmla="*/ 82 h 144"/>
                <a:gd name="T48" fmla="*/ 158 w 165"/>
                <a:gd name="T49" fmla="*/ 93 h 144"/>
                <a:gd name="T50" fmla="*/ 126 w 165"/>
                <a:gd name="T51" fmla="*/ 119 h 144"/>
                <a:gd name="T52" fmla="*/ 113 w 165"/>
                <a:gd name="T53" fmla="*/ 124 h 144"/>
                <a:gd name="T54" fmla="*/ 93 w 165"/>
                <a:gd name="T55" fmla="*/ 124 h 144"/>
                <a:gd name="T56" fmla="*/ 89 w 165"/>
                <a:gd name="T57" fmla="*/ 127 h 144"/>
                <a:gd name="T58" fmla="*/ 88 w 165"/>
                <a:gd name="T59" fmla="*/ 134 h 144"/>
                <a:gd name="T60" fmla="*/ 79 w 165"/>
                <a:gd name="T61" fmla="*/ 143 h 144"/>
                <a:gd name="T62" fmla="*/ 72 w 165"/>
                <a:gd name="T63" fmla="*/ 144 h 144"/>
                <a:gd name="T64" fmla="*/ 20 w 165"/>
                <a:gd name="T65" fmla="*/ 82 h 144"/>
                <a:gd name="T66" fmla="*/ 14 w 165"/>
                <a:gd name="T67" fmla="*/ 127 h 144"/>
                <a:gd name="T68" fmla="*/ 15 w 165"/>
                <a:gd name="T69" fmla="*/ 129 h 144"/>
                <a:gd name="T70" fmla="*/ 72 w 165"/>
                <a:gd name="T71" fmla="*/ 131 h 144"/>
                <a:gd name="T72" fmla="*/ 74 w 165"/>
                <a:gd name="T73" fmla="*/ 129 h 144"/>
                <a:gd name="T74" fmla="*/ 76 w 165"/>
                <a:gd name="T75" fmla="*/ 127 h 144"/>
                <a:gd name="T76" fmla="*/ 81 w 165"/>
                <a:gd name="T77" fmla="*/ 115 h 144"/>
                <a:gd name="T78" fmla="*/ 93 w 165"/>
                <a:gd name="T79" fmla="*/ 110 h 144"/>
                <a:gd name="T80" fmla="*/ 113 w 165"/>
                <a:gd name="T81" fmla="*/ 110 h 144"/>
                <a:gd name="T82" fmla="*/ 150 w 165"/>
                <a:gd name="T83" fmla="*/ 84 h 144"/>
                <a:gd name="T84" fmla="*/ 117 w 165"/>
                <a:gd name="T85" fmla="*/ 51 h 144"/>
                <a:gd name="T86" fmla="*/ 115 w 165"/>
                <a:gd name="T87" fmla="*/ 50 h 144"/>
                <a:gd name="T88" fmla="*/ 113 w 165"/>
                <a:gd name="T89" fmla="*/ 48 h 144"/>
                <a:gd name="T90" fmla="*/ 107 w 165"/>
                <a:gd name="T91" fmla="*/ 46 h 144"/>
                <a:gd name="T92" fmla="*/ 98 w 165"/>
                <a:gd name="T93" fmla="*/ 38 h 144"/>
                <a:gd name="T94" fmla="*/ 96 w 165"/>
                <a:gd name="T95" fmla="*/ 17 h 144"/>
                <a:gd name="T96" fmla="*/ 95 w 165"/>
                <a:gd name="T97" fmla="*/ 15 h 144"/>
                <a:gd name="T98" fmla="*/ 79 w 165"/>
                <a:gd name="T99" fmla="*/ 13 h 144"/>
                <a:gd name="T100" fmla="*/ 77 w 165"/>
                <a:gd name="T101" fmla="*/ 15 h 144"/>
                <a:gd name="T102" fmla="*/ 76 w 165"/>
                <a:gd name="T103" fmla="*/ 31 h 144"/>
                <a:gd name="T104" fmla="*/ 74 w 165"/>
                <a:gd name="T105" fmla="*/ 36 h 144"/>
                <a:gd name="T106" fmla="*/ 67 w 165"/>
                <a:gd name="T107" fmla="*/ 44 h 144"/>
                <a:gd name="T108" fmla="*/ 48 w 165"/>
                <a:gd name="T109" fmla="*/ 67 h 144"/>
                <a:gd name="T110" fmla="*/ 46 w 165"/>
                <a:gd name="T111" fmla="*/ 74 h 144"/>
                <a:gd name="T112" fmla="*/ 38 w 165"/>
                <a:gd name="T113" fmla="*/ 81 h 144"/>
                <a:gd name="T114" fmla="*/ 20 w 165"/>
                <a:gd name="T115" fmla="*/ 82 h 144"/>
                <a:gd name="T116" fmla="*/ 112 w 165"/>
                <a:gd name="T117" fmla="*/ 11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5" h="144">
                  <a:moveTo>
                    <a:pt x="72" y="144"/>
                  </a:moveTo>
                  <a:lnTo>
                    <a:pt x="17" y="144"/>
                  </a:lnTo>
                  <a:lnTo>
                    <a:pt x="17" y="144"/>
                  </a:lnTo>
                  <a:lnTo>
                    <a:pt x="10" y="143"/>
                  </a:lnTo>
                  <a:lnTo>
                    <a:pt x="5" y="139"/>
                  </a:lnTo>
                  <a:lnTo>
                    <a:pt x="2" y="134"/>
                  </a:lnTo>
                  <a:lnTo>
                    <a:pt x="0" y="127"/>
                  </a:lnTo>
                  <a:lnTo>
                    <a:pt x="0" y="127"/>
                  </a:lnTo>
                  <a:lnTo>
                    <a:pt x="3" y="93"/>
                  </a:lnTo>
                  <a:lnTo>
                    <a:pt x="8" y="75"/>
                  </a:lnTo>
                  <a:lnTo>
                    <a:pt x="10" y="72"/>
                  </a:lnTo>
                  <a:lnTo>
                    <a:pt x="12" y="70"/>
                  </a:lnTo>
                  <a:lnTo>
                    <a:pt x="17" y="69"/>
                  </a:lnTo>
                  <a:lnTo>
                    <a:pt x="31" y="69"/>
                  </a:lnTo>
                  <a:lnTo>
                    <a:pt x="31" y="69"/>
                  </a:lnTo>
                  <a:lnTo>
                    <a:pt x="33" y="67"/>
                  </a:lnTo>
                  <a:lnTo>
                    <a:pt x="34" y="65"/>
                  </a:lnTo>
                  <a:lnTo>
                    <a:pt x="34" y="63"/>
                  </a:lnTo>
                  <a:lnTo>
                    <a:pt x="55" y="34"/>
                  </a:lnTo>
                  <a:lnTo>
                    <a:pt x="58" y="34"/>
                  </a:lnTo>
                  <a:lnTo>
                    <a:pt x="58" y="34"/>
                  </a:lnTo>
                  <a:lnTo>
                    <a:pt x="60" y="32"/>
                  </a:lnTo>
                  <a:lnTo>
                    <a:pt x="62" y="31"/>
                  </a:lnTo>
                  <a:lnTo>
                    <a:pt x="62" y="17"/>
                  </a:lnTo>
                  <a:lnTo>
                    <a:pt x="62" y="17"/>
                  </a:lnTo>
                  <a:lnTo>
                    <a:pt x="64" y="10"/>
                  </a:lnTo>
                  <a:lnTo>
                    <a:pt x="67" y="5"/>
                  </a:lnTo>
                  <a:lnTo>
                    <a:pt x="72" y="1"/>
                  </a:lnTo>
                  <a:lnTo>
                    <a:pt x="79" y="0"/>
                  </a:lnTo>
                  <a:lnTo>
                    <a:pt x="93" y="0"/>
                  </a:lnTo>
                  <a:lnTo>
                    <a:pt x="93" y="0"/>
                  </a:lnTo>
                  <a:lnTo>
                    <a:pt x="100" y="1"/>
                  </a:lnTo>
                  <a:lnTo>
                    <a:pt x="105" y="5"/>
                  </a:lnTo>
                  <a:lnTo>
                    <a:pt x="108" y="10"/>
                  </a:lnTo>
                  <a:lnTo>
                    <a:pt x="110" y="17"/>
                  </a:lnTo>
                  <a:lnTo>
                    <a:pt x="110" y="31"/>
                  </a:lnTo>
                  <a:lnTo>
                    <a:pt x="110" y="31"/>
                  </a:lnTo>
                  <a:lnTo>
                    <a:pt x="112" y="32"/>
                  </a:lnTo>
                  <a:lnTo>
                    <a:pt x="113" y="34"/>
                  </a:lnTo>
                  <a:lnTo>
                    <a:pt x="113" y="34"/>
                  </a:lnTo>
                  <a:lnTo>
                    <a:pt x="113" y="34"/>
                  </a:lnTo>
                  <a:lnTo>
                    <a:pt x="119" y="36"/>
                  </a:lnTo>
                  <a:lnTo>
                    <a:pt x="124" y="38"/>
                  </a:lnTo>
                  <a:lnTo>
                    <a:pt x="129" y="43"/>
                  </a:lnTo>
                  <a:lnTo>
                    <a:pt x="131" y="48"/>
                  </a:lnTo>
                  <a:lnTo>
                    <a:pt x="165" y="79"/>
                  </a:lnTo>
                  <a:lnTo>
                    <a:pt x="165" y="82"/>
                  </a:lnTo>
                  <a:lnTo>
                    <a:pt x="165" y="82"/>
                  </a:lnTo>
                  <a:lnTo>
                    <a:pt x="163" y="88"/>
                  </a:lnTo>
                  <a:lnTo>
                    <a:pt x="158" y="93"/>
                  </a:lnTo>
                  <a:lnTo>
                    <a:pt x="143" y="106"/>
                  </a:lnTo>
                  <a:lnTo>
                    <a:pt x="126" y="119"/>
                  </a:lnTo>
                  <a:lnTo>
                    <a:pt x="119" y="122"/>
                  </a:lnTo>
                  <a:lnTo>
                    <a:pt x="113" y="124"/>
                  </a:lnTo>
                  <a:lnTo>
                    <a:pt x="93" y="124"/>
                  </a:lnTo>
                  <a:lnTo>
                    <a:pt x="93" y="124"/>
                  </a:lnTo>
                  <a:lnTo>
                    <a:pt x="91" y="125"/>
                  </a:lnTo>
                  <a:lnTo>
                    <a:pt x="89" y="127"/>
                  </a:lnTo>
                  <a:lnTo>
                    <a:pt x="89" y="127"/>
                  </a:lnTo>
                  <a:lnTo>
                    <a:pt x="88" y="134"/>
                  </a:lnTo>
                  <a:lnTo>
                    <a:pt x="84" y="139"/>
                  </a:lnTo>
                  <a:lnTo>
                    <a:pt x="79" y="143"/>
                  </a:lnTo>
                  <a:lnTo>
                    <a:pt x="72" y="144"/>
                  </a:lnTo>
                  <a:lnTo>
                    <a:pt x="72" y="144"/>
                  </a:lnTo>
                  <a:close/>
                  <a:moveTo>
                    <a:pt x="20" y="82"/>
                  </a:moveTo>
                  <a:lnTo>
                    <a:pt x="20" y="82"/>
                  </a:lnTo>
                  <a:lnTo>
                    <a:pt x="17" y="101"/>
                  </a:lnTo>
                  <a:lnTo>
                    <a:pt x="14" y="127"/>
                  </a:lnTo>
                  <a:lnTo>
                    <a:pt x="14" y="127"/>
                  </a:lnTo>
                  <a:lnTo>
                    <a:pt x="15" y="129"/>
                  </a:lnTo>
                  <a:lnTo>
                    <a:pt x="17" y="131"/>
                  </a:lnTo>
                  <a:lnTo>
                    <a:pt x="72" y="131"/>
                  </a:lnTo>
                  <a:lnTo>
                    <a:pt x="72" y="131"/>
                  </a:lnTo>
                  <a:lnTo>
                    <a:pt x="74" y="129"/>
                  </a:lnTo>
                  <a:lnTo>
                    <a:pt x="76" y="127"/>
                  </a:lnTo>
                  <a:lnTo>
                    <a:pt x="76" y="127"/>
                  </a:lnTo>
                  <a:lnTo>
                    <a:pt x="77" y="120"/>
                  </a:lnTo>
                  <a:lnTo>
                    <a:pt x="81" y="115"/>
                  </a:lnTo>
                  <a:lnTo>
                    <a:pt x="86" y="112"/>
                  </a:lnTo>
                  <a:lnTo>
                    <a:pt x="93" y="110"/>
                  </a:lnTo>
                  <a:lnTo>
                    <a:pt x="113" y="110"/>
                  </a:lnTo>
                  <a:lnTo>
                    <a:pt x="113" y="110"/>
                  </a:lnTo>
                  <a:lnTo>
                    <a:pt x="131" y="100"/>
                  </a:lnTo>
                  <a:lnTo>
                    <a:pt x="150" y="84"/>
                  </a:lnTo>
                  <a:lnTo>
                    <a:pt x="117" y="55"/>
                  </a:lnTo>
                  <a:lnTo>
                    <a:pt x="117" y="51"/>
                  </a:lnTo>
                  <a:lnTo>
                    <a:pt x="117" y="51"/>
                  </a:lnTo>
                  <a:lnTo>
                    <a:pt x="115" y="50"/>
                  </a:lnTo>
                  <a:lnTo>
                    <a:pt x="113" y="48"/>
                  </a:lnTo>
                  <a:lnTo>
                    <a:pt x="113" y="48"/>
                  </a:lnTo>
                  <a:lnTo>
                    <a:pt x="113" y="48"/>
                  </a:lnTo>
                  <a:lnTo>
                    <a:pt x="107" y="46"/>
                  </a:lnTo>
                  <a:lnTo>
                    <a:pt x="101" y="43"/>
                  </a:lnTo>
                  <a:lnTo>
                    <a:pt x="98" y="38"/>
                  </a:lnTo>
                  <a:lnTo>
                    <a:pt x="96" y="31"/>
                  </a:lnTo>
                  <a:lnTo>
                    <a:pt x="96" y="17"/>
                  </a:lnTo>
                  <a:lnTo>
                    <a:pt x="96" y="17"/>
                  </a:lnTo>
                  <a:lnTo>
                    <a:pt x="95" y="15"/>
                  </a:lnTo>
                  <a:lnTo>
                    <a:pt x="93" y="13"/>
                  </a:lnTo>
                  <a:lnTo>
                    <a:pt x="79" y="13"/>
                  </a:lnTo>
                  <a:lnTo>
                    <a:pt x="79" y="13"/>
                  </a:lnTo>
                  <a:lnTo>
                    <a:pt x="77" y="15"/>
                  </a:lnTo>
                  <a:lnTo>
                    <a:pt x="76" y="17"/>
                  </a:lnTo>
                  <a:lnTo>
                    <a:pt x="76" y="31"/>
                  </a:lnTo>
                  <a:lnTo>
                    <a:pt x="76" y="31"/>
                  </a:lnTo>
                  <a:lnTo>
                    <a:pt x="74" y="36"/>
                  </a:lnTo>
                  <a:lnTo>
                    <a:pt x="72" y="41"/>
                  </a:lnTo>
                  <a:lnTo>
                    <a:pt x="67" y="44"/>
                  </a:lnTo>
                  <a:lnTo>
                    <a:pt x="62" y="48"/>
                  </a:lnTo>
                  <a:lnTo>
                    <a:pt x="48" y="67"/>
                  </a:lnTo>
                  <a:lnTo>
                    <a:pt x="48" y="67"/>
                  </a:lnTo>
                  <a:lnTo>
                    <a:pt x="46" y="74"/>
                  </a:lnTo>
                  <a:lnTo>
                    <a:pt x="43" y="79"/>
                  </a:lnTo>
                  <a:lnTo>
                    <a:pt x="38" y="81"/>
                  </a:lnTo>
                  <a:lnTo>
                    <a:pt x="31" y="82"/>
                  </a:lnTo>
                  <a:lnTo>
                    <a:pt x="20" y="82"/>
                  </a:lnTo>
                  <a:close/>
                  <a:moveTo>
                    <a:pt x="112" y="110"/>
                  </a:moveTo>
                  <a:lnTo>
                    <a:pt x="112" y="110"/>
                  </a:lnTo>
                  <a:lnTo>
                    <a:pt x="112"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267">
              <a:extLst>
                <a:ext uri="{FF2B5EF4-FFF2-40B4-BE49-F238E27FC236}">
                  <a16:creationId xmlns:a16="http://schemas.microsoft.com/office/drawing/2014/main" id="{B70D578B-8131-404F-94F7-83C7AE383F45}"/>
                </a:ext>
              </a:extLst>
            </p:cNvPr>
            <p:cNvSpPr>
              <a:spLocks noEditPoints="1"/>
            </p:cNvSpPr>
            <p:nvPr/>
          </p:nvSpPr>
          <p:spPr bwMode="auto">
            <a:xfrm>
              <a:off x="3138488" y="3952875"/>
              <a:ext cx="344488" cy="315912"/>
            </a:xfrm>
            <a:custGeom>
              <a:avLst/>
              <a:gdLst>
                <a:gd name="T0" fmla="*/ 94 w 434"/>
                <a:gd name="T1" fmla="*/ 0 h 400"/>
                <a:gd name="T2" fmla="*/ 0 w 434"/>
                <a:gd name="T3" fmla="*/ 135 h 400"/>
                <a:gd name="T4" fmla="*/ 0 w 434"/>
                <a:gd name="T5" fmla="*/ 400 h 400"/>
                <a:gd name="T6" fmla="*/ 329 w 434"/>
                <a:gd name="T7" fmla="*/ 400 h 400"/>
                <a:gd name="T8" fmla="*/ 434 w 434"/>
                <a:gd name="T9" fmla="*/ 274 h 400"/>
                <a:gd name="T10" fmla="*/ 434 w 434"/>
                <a:gd name="T11" fmla="*/ 0 h 400"/>
                <a:gd name="T12" fmla="*/ 94 w 434"/>
                <a:gd name="T13" fmla="*/ 0 h 400"/>
                <a:gd name="T14" fmla="*/ 27 w 434"/>
                <a:gd name="T15" fmla="*/ 372 h 400"/>
                <a:gd name="T16" fmla="*/ 27 w 434"/>
                <a:gd name="T17" fmla="*/ 152 h 400"/>
                <a:gd name="T18" fmla="*/ 110 w 434"/>
                <a:gd name="T19" fmla="*/ 152 h 400"/>
                <a:gd name="T20" fmla="*/ 110 w 434"/>
                <a:gd name="T21" fmla="*/ 359 h 400"/>
                <a:gd name="T22" fmla="*/ 124 w 434"/>
                <a:gd name="T23" fmla="*/ 359 h 400"/>
                <a:gd name="T24" fmla="*/ 124 w 434"/>
                <a:gd name="T25" fmla="*/ 152 h 400"/>
                <a:gd name="T26" fmla="*/ 151 w 434"/>
                <a:gd name="T27" fmla="*/ 152 h 400"/>
                <a:gd name="T28" fmla="*/ 151 w 434"/>
                <a:gd name="T29" fmla="*/ 138 h 400"/>
                <a:gd name="T30" fmla="*/ 129 w 434"/>
                <a:gd name="T31" fmla="*/ 138 h 400"/>
                <a:gd name="T32" fmla="*/ 186 w 434"/>
                <a:gd name="T33" fmla="*/ 49 h 400"/>
                <a:gd name="T34" fmla="*/ 174 w 434"/>
                <a:gd name="T35" fmla="*/ 40 h 400"/>
                <a:gd name="T36" fmla="*/ 112 w 434"/>
                <a:gd name="T37" fmla="*/ 138 h 400"/>
                <a:gd name="T38" fmla="*/ 31 w 434"/>
                <a:gd name="T39" fmla="*/ 138 h 400"/>
                <a:gd name="T40" fmla="*/ 108 w 434"/>
                <a:gd name="T41" fmla="*/ 28 h 400"/>
                <a:gd name="T42" fmla="*/ 401 w 434"/>
                <a:gd name="T43" fmla="*/ 28 h 400"/>
                <a:gd name="T44" fmla="*/ 322 w 434"/>
                <a:gd name="T45" fmla="*/ 138 h 400"/>
                <a:gd name="T46" fmla="*/ 225 w 434"/>
                <a:gd name="T47" fmla="*/ 138 h 400"/>
                <a:gd name="T48" fmla="*/ 279 w 434"/>
                <a:gd name="T49" fmla="*/ 49 h 400"/>
                <a:gd name="T50" fmla="*/ 267 w 434"/>
                <a:gd name="T51" fmla="*/ 42 h 400"/>
                <a:gd name="T52" fmla="*/ 206 w 434"/>
                <a:gd name="T53" fmla="*/ 142 h 400"/>
                <a:gd name="T54" fmla="*/ 206 w 434"/>
                <a:gd name="T55" fmla="*/ 359 h 400"/>
                <a:gd name="T56" fmla="*/ 220 w 434"/>
                <a:gd name="T57" fmla="*/ 359 h 400"/>
                <a:gd name="T58" fmla="*/ 220 w 434"/>
                <a:gd name="T59" fmla="*/ 152 h 400"/>
                <a:gd name="T60" fmla="*/ 317 w 434"/>
                <a:gd name="T61" fmla="*/ 152 h 400"/>
                <a:gd name="T62" fmla="*/ 317 w 434"/>
                <a:gd name="T63" fmla="*/ 371 h 400"/>
                <a:gd name="T64" fmla="*/ 317 w 434"/>
                <a:gd name="T65" fmla="*/ 372 h 400"/>
                <a:gd name="T66" fmla="*/ 27 w 434"/>
                <a:gd name="T67" fmla="*/ 372 h 400"/>
                <a:gd name="T68" fmla="*/ 330 w 434"/>
                <a:gd name="T69" fmla="*/ 355 h 400"/>
                <a:gd name="T70" fmla="*/ 330 w 434"/>
                <a:gd name="T71" fmla="*/ 150 h 400"/>
                <a:gd name="T72" fmla="*/ 406 w 434"/>
                <a:gd name="T73" fmla="*/ 45 h 400"/>
                <a:gd name="T74" fmla="*/ 406 w 434"/>
                <a:gd name="T75" fmla="*/ 264 h 400"/>
                <a:gd name="T76" fmla="*/ 330 w 434"/>
                <a:gd name="T77" fmla="*/ 355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4" h="400">
                  <a:moveTo>
                    <a:pt x="94" y="0"/>
                  </a:moveTo>
                  <a:lnTo>
                    <a:pt x="0" y="135"/>
                  </a:lnTo>
                  <a:lnTo>
                    <a:pt x="0" y="400"/>
                  </a:lnTo>
                  <a:lnTo>
                    <a:pt x="329" y="400"/>
                  </a:lnTo>
                  <a:lnTo>
                    <a:pt x="434" y="274"/>
                  </a:lnTo>
                  <a:lnTo>
                    <a:pt x="434" y="0"/>
                  </a:lnTo>
                  <a:lnTo>
                    <a:pt x="94" y="0"/>
                  </a:lnTo>
                  <a:close/>
                  <a:moveTo>
                    <a:pt x="27" y="372"/>
                  </a:moveTo>
                  <a:lnTo>
                    <a:pt x="27" y="152"/>
                  </a:lnTo>
                  <a:lnTo>
                    <a:pt x="110" y="152"/>
                  </a:lnTo>
                  <a:lnTo>
                    <a:pt x="110" y="359"/>
                  </a:lnTo>
                  <a:lnTo>
                    <a:pt x="124" y="359"/>
                  </a:lnTo>
                  <a:lnTo>
                    <a:pt x="124" y="152"/>
                  </a:lnTo>
                  <a:lnTo>
                    <a:pt x="151" y="152"/>
                  </a:lnTo>
                  <a:lnTo>
                    <a:pt x="151" y="138"/>
                  </a:lnTo>
                  <a:lnTo>
                    <a:pt x="129" y="138"/>
                  </a:lnTo>
                  <a:lnTo>
                    <a:pt x="186" y="49"/>
                  </a:lnTo>
                  <a:lnTo>
                    <a:pt x="174" y="40"/>
                  </a:lnTo>
                  <a:lnTo>
                    <a:pt x="112" y="138"/>
                  </a:lnTo>
                  <a:lnTo>
                    <a:pt x="31" y="138"/>
                  </a:lnTo>
                  <a:lnTo>
                    <a:pt x="108" y="28"/>
                  </a:lnTo>
                  <a:lnTo>
                    <a:pt x="401" y="28"/>
                  </a:lnTo>
                  <a:lnTo>
                    <a:pt x="322" y="138"/>
                  </a:lnTo>
                  <a:lnTo>
                    <a:pt x="225" y="138"/>
                  </a:lnTo>
                  <a:lnTo>
                    <a:pt x="279" y="49"/>
                  </a:lnTo>
                  <a:lnTo>
                    <a:pt x="267" y="42"/>
                  </a:lnTo>
                  <a:lnTo>
                    <a:pt x="206" y="142"/>
                  </a:lnTo>
                  <a:lnTo>
                    <a:pt x="206" y="359"/>
                  </a:lnTo>
                  <a:lnTo>
                    <a:pt x="220" y="359"/>
                  </a:lnTo>
                  <a:lnTo>
                    <a:pt x="220" y="152"/>
                  </a:lnTo>
                  <a:lnTo>
                    <a:pt x="317" y="152"/>
                  </a:lnTo>
                  <a:lnTo>
                    <a:pt x="317" y="371"/>
                  </a:lnTo>
                  <a:lnTo>
                    <a:pt x="317" y="372"/>
                  </a:lnTo>
                  <a:lnTo>
                    <a:pt x="27" y="372"/>
                  </a:lnTo>
                  <a:close/>
                  <a:moveTo>
                    <a:pt x="330" y="355"/>
                  </a:moveTo>
                  <a:lnTo>
                    <a:pt x="330" y="150"/>
                  </a:lnTo>
                  <a:lnTo>
                    <a:pt x="406" y="45"/>
                  </a:lnTo>
                  <a:lnTo>
                    <a:pt x="406" y="264"/>
                  </a:lnTo>
                  <a:lnTo>
                    <a:pt x="330" y="3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Rectangle 268">
              <a:extLst>
                <a:ext uri="{FF2B5EF4-FFF2-40B4-BE49-F238E27FC236}">
                  <a16:creationId xmlns:a16="http://schemas.microsoft.com/office/drawing/2014/main" id="{1A33ADAF-2EBF-4B6F-8DF7-06484B175FB8}"/>
                </a:ext>
              </a:extLst>
            </p:cNvPr>
            <p:cNvSpPr>
              <a:spLocks noChangeArrowheads="1"/>
            </p:cNvSpPr>
            <p:nvPr/>
          </p:nvSpPr>
          <p:spPr bwMode="auto">
            <a:xfrm>
              <a:off x="3270251" y="406241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269">
              <a:extLst>
                <a:ext uri="{FF2B5EF4-FFF2-40B4-BE49-F238E27FC236}">
                  <a16:creationId xmlns:a16="http://schemas.microsoft.com/office/drawing/2014/main" id="{7A474109-0A0C-42FD-B0A8-2EB2AC6ECFD1}"/>
                </a:ext>
              </a:extLst>
            </p:cNvPr>
            <p:cNvSpPr>
              <a:spLocks noEditPoints="1"/>
            </p:cNvSpPr>
            <p:nvPr/>
          </p:nvSpPr>
          <p:spPr bwMode="auto">
            <a:xfrm>
              <a:off x="3270251" y="4306888"/>
              <a:ext cx="185738" cy="169862"/>
            </a:xfrm>
            <a:custGeom>
              <a:avLst/>
              <a:gdLst>
                <a:gd name="T0" fmla="*/ 232 w 232"/>
                <a:gd name="T1" fmla="*/ 216 h 216"/>
                <a:gd name="T2" fmla="*/ 232 w 232"/>
                <a:gd name="T3" fmla="*/ 216 h 216"/>
                <a:gd name="T4" fmla="*/ 205 w 232"/>
                <a:gd name="T5" fmla="*/ 214 h 216"/>
                <a:gd name="T6" fmla="*/ 206 w 232"/>
                <a:gd name="T7" fmla="*/ 200 h 216"/>
                <a:gd name="T8" fmla="*/ 206 w 232"/>
                <a:gd name="T9" fmla="*/ 200 h 216"/>
                <a:gd name="T10" fmla="*/ 232 w 232"/>
                <a:gd name="T11" fmla="*/ 202 h 216"/>
                <a:gd name="T12" fmla="*/ 232 w 232"/>
                <a:gd name="T13" fmla="*/ 216 h 216"/>
                <a:gd name="T14" fmla="*/ 170 w 232"/>
                <a:gd name="T15" fmla="*/ 207 h 216"/>
                <a:gd name="T16" fmla="*/ 170 w 232"/>
                <a:gd name="T17" fmla="*/ 207 h 216"/>
                <a:gd name="T18" fmla="*/ 143 w 232"/>
                <a:gd name="T19" fmla="*/ 198 h 216"/>
                <a:gd name="T20" fmla="*/ 148 w 232"/>
                <a:gd name="T21" fmla="*/ 185 h 216"/>
                <a:gd name="T22" fmla="*/ 148 w 232"/>
                <a:gd name="T23" fmla="*/ 185 h 216"/>
                <a:gd name="T24" fmla="*/ 174 w 232"/>
                <a:gd name="T25" fmla="*/ 195 h 216"/>
                <a:gd name="T26" fmla="*/ 170 w 232"/>
                <a:gd name="T27" fmla="*/ 207 h 216"/>
                <a:gd name="T28" fmla="*/ 112 w 232"/>
                <a:gd name="T29" fmla="*/ 183 h 216"/>
                <a:gd name="T30" fmla="*/ 112 w 232"/>
                <a:gd name="T31" fmla="*/ 183 h 216"/>
                <a:gd name="T32" fmla="*/ 88 w 232"/>
                <a:gd name="T33" fmla="*/ 166 h 216"/>
                <a:gd name="T34" fmla="*/ 96 w 232"/>
                <a:gd name="T35" fmla="*/ 155 h 216"/>
                <a:gd name="T36" fmla="*/ 96 w 232"/>
                <a:gd name="T37" fmla="*/ 155 h 216"/>
                <a:gd name="T38" fmla="*/ 119 w 232"/>
                <a:gd name="T39" fmla="*/ 171 h 216"/>
                <a:gd name="T40" fmla="*/ 112 w 232"/>
                <a:gd name="T41" fmla="*/ 183 h 216"/>
                <a:gd name="T42" fmla="*/ 62 w 232"/>
                <a:gd name="T43" fmla="*/ 142 h 216"/>
                <a:gd name="T44" fmla="*/ 62 w 232"/>
                <a:gd name="T45" fmla="*/ 142 h 216"/>
                <a:gd name="T46" fmla="*/ 43 w 232"/>
                <a:gd name="T47" fmla="*/ 121 h 216"/>
                <a:gd name="T48" fmla="*/ 55 w 232"/>
                <a:gd name="T49" fmla="*/ 112 h 216"/>
                <a:gd name="T50" fmla="*/ 55 w 232"/>
                <a:gd name="T51" fmla="*/ 112 h 216"/>
                <a:gd name="T52" fmla="*/ 72 w 232"/>
                <a:gd name="T53" fmla="*/ 133 h 216"/>
                <a:gd name="T54" fmla="*/ 62 w 232"/>
                <a:gd name="T55" fmla="*/ 142 h 216"/>
                <a:gd name="T56" fmla="*/ 24 w 232"/>
                <a:gd name="T57" fmla="*/ 90 h 216"/>
                <a:gd name="T58" fmla="*/ 24 w 232"/>
                <a:gd name="T59" fmla="*/ 90 h 216"/>
                <a:gd name="T60" fmla="*/ 14 w 232"/>
                <a:gd name="T61" fmla="*/ 64 h 216"/>
                <a:gd name="T62" fmla="*/ 26 w 232"/>
                <a:gd name="T63" fmla="*/ 59 h 216"/>
                <a:gd name="T64" fmla="*/ 26 w 232"/>
                <a:gd name="T65" fmla="*/ 59 h 216"/>
                <a:gd name="T66" fmla="*/ 38 w 232"/>
                <a:gd name="T67" fmla="*/ 83 h 216"/>
                <a:gd name="T68" fmla="*/ 24 w 232"/>
                <a:gd name="T69" fmla="*/ 90 h 216"/>
                <a:gd name="T70" fmla="*/ 3 w 232"/>
                <a:gd name="T71" fmla="*/ 30 h 216"/>
                <a:gd name="T72" fmla="*/ 3 w 232"/>
                <a:gd name="T73" fmla="*/ 30 h 216"/>
                <a:gd name="T74" fmla="*/ 0 w 232"/>
                <a:gd name="T75" fmla="*/ 2 h 216"/>
                <a:gd name="T76" fmla="*/ 12 w 232"/>
                <a:gd name="T77" fmla="*/ 0 h 216"/>
                <a:gd name="T78" fmla="*/ 12 w 232"/>
                <a:gd name="T79" fmla="*/ 0 h 216"/>
                <a:gd name="T80" fmla="*/ 17 w 232"/>
                <a:gd name="T81" fmla="*/ 28 h 216"/>
                <a:gd name="T82" fmla="*/ 3 w 232"/>
                <a:gd name="T83" fmla="*/ 3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2" h="216">
                  <a:moveTo>
                    <a:pt x="232" y="216"/>
                  </a:moveTo>
                  <a:lnTo>
                    <a:pt x="232" y="216"/>
                  </a:lnTo>
                  <a:lnTo>
                    <a:pt x="205" y="214"/>
                  </a:lnTo>
                  <a:lnTo>
                    <a:pt x="206" y="200"/>
                  </a:lnTo>
                  <a:lnTo>
                    <a:pt x="206" y="200"/>
                  </a:lnTo>
                  <a:lnTo>
                    <a:pt x="232" y="202"/>
                  </a:lnTo>
                  <a:lnTo>
                    <a:pt x="232" y="216"/>
                  </a:lnTo>
                  <a:close/>
                  <a:moveTo>
                    <a:pt x="170" y="207"/>
                  </a:moveTo>
                  <a:lnTo>
                    <a:pt x="170" y="207"/>
                  </a:lnTo>
                  <a:lnTo>
                    <a:pt x="143" y="198"/>
                  </a:lnTo>
                  <a:lnTo>
                    <a:pt x="148" y="185"/>
                  </a:lnTo>
                  <a:lnTo>
                    <a:pt x="148" y="185"/>
                  </a:lnTo>
                  <a:lnTo>
                    <a:pt x="174" y="195"/>
                  </a:lnTo>
                  <a:lnTo>
                    <a:pt x="170" y="207"/>
                  </a:lnTo>
                  <a:close/>
                  <a:moveTo>
                    <a:pt x="112" y="183"/>
                  </a:moveTo>
                  <a:lnTo>
                    <a:pt x="112" y="183"/>
                  </a:lnTo>
                  <a:lnTo>
                    <a:pt x="88" y="166"/>
                  </a:lnTo>
                  <a:lnTo>
                    <a:pt x="96" y="155"/>
                  </a:lnTo>
                  <a:lnTo>
                    <a:pt x="96" y="155"/>
                  </a:lnTo>
                  <a:lnTo>
                    <a:pt x="119" y="171"/>
                  </a:lnTo>
                  <a:lnTo>
                    <a:pt x="112" y="183"/>
                  </a:lnTo>
                  <a:close/>
                  <a:moveTo>
                    <a:pt x="62" y="142"/>
                  </a:moveTo>
                  <a:lnTo>
                    <a:pt x="62" y="142"/>
                  </a:lnTo>
                  <a:lnTo>
                    <a:pt x="43" y="121"/>
                  </a:lnTo>
                  <a:lnTo>
                    <a:pt x="55" y="112"/>
                  </a:lnTo>
                  <a:lnTo>
                    <a:pt x="55" y="112"/>
                  </a:lnTo>
                  <a:lnTo>
                    <a:pt x="72" y="133"/>
                  </a:lnTo>
                  <a:lnTo>
                    <a:pt x="62" y="142"/>
                  </a:lnTo>
                  <a:close/>
                  <a:moveTo>
                    <a:pt x="24" y="90"/>
                  </a:moveTo>
                  <a:lnTo>
                    <a:pt x="24" y="90"/>
                  </a:lnTo>
                  <a:lnTo>
                    <a:pt x="14" y="64"/>
                  </a:lnTo>
                  <a:lnTo>
                    <a:pt x="26" y="59"/>
                  </a:lnTo>
                  <a:lnTo>
                    <a:pt x="26" y="59"/>
                  </a:lnTo>
                  <a:lnTo>
                    <a:pt x="38" y="83"/>
                  </a:lnTo>
                  <a:lnTo>
                    <a:pt x="24" y="90"/>
                  </a:lnTo>
                  <a:close/>
                  <a:moveTo>
                    <a:pt x="3" y="30"/>
                  </a:moveTo>
                  <a:lnTo>
                    <a:pt x="3" y="30"/>
                  </a:lnTo>
                  <a:lnTo>
                    <a:pt x="0" y="2"/>
                  </a:lnTo>
                  <a:lnTo>
                    <a:pt x="12" y="0"/>
                  </a:lnTo>
                  <a:lnTo>
                    <a:pt x="12" y="0"/>
                  </a:lnTo>
                  <a:lnTo>
                    <a:pt x="17" y="28"/>
                  </a:lnTo>
                  <a:lnTo>
                    <a:pt x="3"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270">
              <a:extLst>
                <a:ext uri="{FF2B5EF4-FFF2-40B4-BE49-F238E27FC236}">
                  <a16:creationId xmlns:a16="http://schemas.microsoft.com/office/drawing/2014/main" id="{FABE5D9A-FD47-4678-AC52-6BD40F36D56C}"/>
                </a:ext>
              </a:extLst>
            </p:cNvPr>
            <p:cNvSpPr>
              <a:spLocks noEditPoints="1"/>
            </p:cNvSpPr>
            <p:nvPr/>
          </p:nvSpPr>
          <p:spPr bwMode="auto">
            <a:xfrm>
              <a:off x="3536951" y="3984625"/>
              <a:ext cx="185738" cy="171450"/>
            </a:xfrm>
            <a:custGeom>
              <a:avLst/>
              <a:gdLst>
                <a:gd name="T0" fmla="*/ 220 w 232"/>
                <a:gd name="T1" fmla="*/ 215 h 215"/>
                <a:gd name="T2" fmla="*/ 220 w 232"/>
                <a:gd name="T3" fmla="*/ 215 h 215"/>
                <a:gd name="T4" fmla="*/ 215 w 232"/>
                <a:gd name="T5" fmla="*/ 189 h 215"/>
                <a:gd name="T6" fmla="*/ 229 w 232"/>
                <a:gd name="T7" fmla="*/ 186 h 215"/>
                <a:gd name="T8" fmla="*/ 229 w 232"/>
                <a:gd name="T9" fmla="*/ 186 h 215"/>
                <a:gd name="T10" fmla="*/ 232 w 232"/>
                <a:gd name="T11" fmla="*/ 213 h 215"/>
                <a:gd name="T12" fmla="*/ 220 w 232"/>
                <a:gd name="T13" fmla="*/ 215 h 215"/>
                <a:gd name="T14" fmla="*/ 206 w 232"/>
                <a:gd name="T15" fmla="*/ 156 h 215"/>
                <a:gd name="T16" fmla="*/ 206 w 232"/>
                <a:gd name="T17" fmla="*/ 156 h 215"/>
                <a:gd name="T18" fmla="*/ 194 w 232"/>
                <a:gd name="T19" fmla="*/ 132 h 215"/>
                <a:gd name="T20" fmla="*/ 208 w 232"/>
                <a:gd name="T21" fmla="*/ 125 h 215"/>
                <a:gd name="T22" fmla="*/ 208 w 232"/>
                <a:gd name="T23" fmla="*/ 125 h 215"/>
                <a:gd name="T24" fmla="*/ 218 w 232"/>
                <a:gd name="T25" fmla="*/ 151 h 215"/>
                <a:gd name="T26" fmla="*/ 206 w 232"/>
                <a:gd name="T27" fmla="*/ 156 h 215"/>
                <a:gd name="T28" fmla="*/ 177 w 232"/>
                <a:gd name="T29" fmla="*/ 103 h 215"/>
                <a:gd name="T30" fmla="*/ 177 w 232"/>
                <a:gd name="T31" fmla="*/ 103 h 215"/>
                <a:gd name="T32" fmla="*/ 160 w 232"/>
                <a:gd name="T33" fmla="*/ 82 h 215"/>
                <a:gd name="T34" fmla="*/ 170 w 232"/>
                <a:gd name="T35" fmla="*/ 74 h 215"/>
                <a:gd name="T36" fmla="*/ 170 w 232"/>
                <a:gd name="T37" fmla="*/ 74 h 215"/>
                <a:gd name="T38" fmla="*/ 189 w 232"/>
                <a:gd name="T39" fmla="*/ 96 h 215"/>
                <a:gd name="T40" fmla="*/ 177 w 232"/>
                <a:gd name="T41" fmla="*/ 103 h 215"/>
                <a:gd name="T42" fmla="*/ 136 w 232"/>
                <a:gd name="T43" fmla="*/ 60 h 215"/>
                <a:gd name="T44" fmla="*/ 136 w 232"/>
                <a:gd name="T45" fmla="*/ 60 h 215"/>
                <a:gd name="T46" fmla="*/ 113 w 232"/>
                <a:gd name="T47" fmla="*/ 46 h 215"/>
                <a:gd name="T48" fmla="*/ 120 w 232"/>
                <a:gd name="T49" fmla="*/ 34 h 215"/>
                <a:gd name="T50" fmla="*/ 120 w 232"/>
                <a:gd name="T51" fmla="*/ 34 h 215"/>
                <a:gd name="T52" fmla="*/ 144 w 232"/>
                <a:gd name="T53" fmla="*/ 50 h 215"/>
                <a:gd name="T54" fmla="*/ 136 w 232"/>
                <a:gd name="T55" fmla="*/ 60 h 215"/>
                <a:gd name="T56" fmla="*/ 84 w 232"/>
                <a:gd name="T57" fmla="*/ 31 h 215"/>
                <a:gd name="T58" fmla="*/ 84 w 232"/>
                <a:gd name="T59" fmla="*/ 31 h 215"/>
                <a:gd name="T60" fmla="*/ 58 w 232"/>
                <a:gd name="T61" fmla="*/ 22 h 215"/>
                <a:gd name="T62" fmla="*/ 62 w 232"/>
                <a:gd name="T63" fmla="*/ 8 h 215"/>
                <a:gd name="T64" fmla="*/ 62 w 232"/>
                <a:gd name="T65" fmla="*/ 8 h 215"/>
                <a:gd name="T66" fmla="*/ 89 w 232"/>
                <a:gd name="T67" fmla="*/ 17 h 215"/>
                <a:gd name="T68" fmla="*/ 84 w 232"/>
                <a:gd name="T69" fmla="*/ 31 h 215"/>
                <a:gd name="T70" fmla="*/ 25 w 232"/>
                <a:gd name="T71" fmla="*/ 15 h 215"/>
                <a:gd name="T72" fmla="*/ 25 w 232"/>
                <a:gd name="T73" fmla="*/ 15 h 215"/>
                <a:gd name="T74" fmla="*/ 0 w 232"/>
                <a:gd name="T75" fmla="*/ 14 h 215"/>
                <a:gd name="T76" fmla="*/ 0 w 232"/>
                <a:gd name="T77" fmla="*/ 0 h 215"/>
                <a:gd name="T78" fmla="*/ 0 w 232"/>
                <a:gd name="T79" fmla="*/ 0 h 215"/>
                <a:gd name="T80" fmla="*/ 27 w 232"/>
                <a:gd name="T81" fmla="*/ 1 h 215"/>
                <a:gd name="T82" fmla="*/ 25 w 232"/>
                <a:gd name="T83" fmla="*/ 1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2" h="215">
                  <a:moveTo>
                    <a:pt x="220" y="215"/>
                  </a:moveTo>
                  <a:lnTo>
                    <a:pt x="220" y="215"/>
                  </a:lnTo>
                  <a:lnTo>
                    <a:pt x="215" y="189"/>
                  </a:lnTo>
                  <a:lnTo>
                    <a:pt x="229" y="186"/>
                  </a:lnTo>
                  <a:lnTo>
                    <a:pt x="229" y="186"/>
                  </a:lnTo>
                  <a:lnTo>
                    <a:pt x="232" y="213"/>
                  </a:lnTo>
                  <a:lnTo>
                    <a:pt x="220" y="215"/>
                  </a:lnTo>
                  <a:close/>
                  <a:moveTo>
                    <a:pt x="206" y="156"/>
                  </a:moveTo>
                  <a:lnTo>
                    <a:pt x="206" y="156"/>
                  </a:lnTo>
                  <a:lnTo>
                    <a:pt x="194" y="132"/>
                  </a:lnTo>
                  <a:lnTo>
                    <a:pt x="208" y="125"/>
                  </a:lnTo>
                  <a:lnTo>
                    <a:pt x="208" y="125"/>
                  </a:lnTo>
                  <a:lnTo>
                    <a:pt x="218" y="151"/>
                  </a:lnTo>
                  <a:lnTo>
                    <a:pt x="206" y="156"/>
                  </a:lnTo>
                  <a:close/>
                  <a:moveTo>
                    <a:pt x="177" y="103"/>
                  </a:moveTo>
                  <a:lnTo>
                    <a:pt x="177" y="103"/>
                  </a:lnTo>
                  <a:lnTo>
                    <a:pt x="160" y="82"/>
                  </a:lnTo>
                  <a:lnTo>
                    <a:pt x="170" y="74"/>
                  </a:lnTo>
                  <a:lnTo>
                    <a:pt x="170" y="74"/>
                  </a:lnTo>
                  <a:lnTo>
                    <a:pt x="189" y="96"/>
                  </a:lnTo>
                  <a:lnTo>
                    <a:pt x="177" y="103"/>
                  </a:lnTo>
                  <a:close/>
                  <a:moveTo>
                    <a:pt x="136" y="60"/>
                  </a:moveTo>
                  <a:lnTo>
                    <a:pt x="136" y="60"/>
                  </a:lnTo>
                  <a:lnTo>
                    <a:pt x="113" y="46"/>
                  </a:lnTo>
                  <a:lnTo>
                    <a:pt x="120" y="34"/>
                  </a:lnTo>
                  <a:lnTo>
                    <a:pt x="120" y="34"/>
                  </a:lnTo>
                  <a:lnTo>
                    <a:pt x="144" y="50"/>
                  </a:lnTo>
                  <a:lnTo>
                    <a:pt x="136" y="60"/>
                  </a:lnTo>
                  <a:close/>
                  <a:moveTo>
                    <a:pt x="84" y="31"/>
                  </a:moveTo>
                  <a:lnTo>
                    <a:pt x="84" y="31"/>
                  </a:lnTo>
                  <a:lnTo>
                    <a:pt x="58" y="22"/>
                  </a:lnTo>
                  <a:lnTo>
                    <a:pt x="62" y="8"/>
                  </a:lnTo>
                  <a:lnTo>
                    <a:pt x="62" y="8"/>
                  </a:lnTo>
                  <a:lnTo>
                    <a:pt x="89" y="17"/>
                  </a:lnTo>
                  <a:lnTo>
                    <a:pt x="84" y="31"/>
                  </a:lnTo>
                  <a:close/>
                  <a:moveTo>
                    <a:pt x="25" y="15"/>
                  </a:moveTo>
                  <a:lnTo>
                    <a:pt x="25" y="15"/>
                  </a:lnTo>
                  <a:lnTo>
                    <a:pt x="0" y="14"/>
                  </a:lnTo>
                  <a:lnTo>
                    <a:pt x="0" y="0"/>
                  </a:lnTo>
                  <a:lnTo>
                    <a:pt x="0" y="0"/>
                  </a:lnTo>
                  <a:lnTo>
                    <a:pt x="27" y="1"/>
                  </a:lnTo>
                  <a:lnTo>
                    <a:pt x="25"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6974102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ABF86085-2793-4843-A392-3AC95DC51FF5}"/>
              </a:ext>
            </a:extLst>
          </p:cNvPr>
          <p:cNvCxnSpPr/>
          <p:nvPr/>
        </p:nvCxnSpPr>
        <p:spPr>
          <a:xfrm flipV="1">
            <a:off x="1588149" y="1796731"/>
            <a:ext cx="0" cy="393189"/>
          </a:xfrm>
          <a:prstGeom prst="line">
            <a:avLst/>
          </a:prstGeom>
          <a:ln w="19050">
            <a:solidFill>
              <a:srgbClr val="666666"/>
            </a:solidFill>
            <a:prstDash val="sysDash"/>
          </a:ln>
          <a:effectLst/>
        </p:spPr>
        <p:style>
          <a:lnRef idx="2">
            <a:schemeClr val="accent1"/>
          </a:lnRef>
          <a:fillRef idx="0">
            <a:schemeClr val="accent1"/>
          </a:fillRef>
          <a:effectRef idx="1">
            <a:schemeClr val="accent1"/>
          </a:effectRef>
          <a:fontRef idx="minor">
            <a:schemeClr val="tx1"/>
          </a:fontRef>
        </p:style>
      </p:cxnSp>
      <p:pic>
        <p:nvPicPr>
          <p:cNvPr id="215" name="Picture 214">
            <a:extLst>
              <a:ext uri="{FF2B5EF4-FFF2-40B4-BE49-F238E27FC236}">
                <a16:creationId xmlns:a16="http://schemas.microsoft.com/office/drawing/2014/main" id="{5EED9052-3FE5-4776-A46D-5936BA0A0BAF}"/>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b="-3229"/>
          <a:stretch/>
        </p:blipFill>
        <p:spPr>
          <a:xfrm>
            <a:off x="7791155" y="2242416"/>
            <a:ext cx="500062" cy="457200"/>
          </a:xfrm>
          <a:prstGeom prst="rect">
            <a:avLst/>
          </a:prstGeom>
        </p:spPr>
      </p:pic>
      <p:pic>
        <p:nvPicPr>
          <p:cNvPr id="219" name="Picture 218">
            <a:extLst>
              <a:ext uri="{FF2B5EF4-FFF2-40B4-BE49-F238E27FC236}">
                <a16:creationId xmlns:a16="http://schemas.microsoft.com/office/drawing/2014/main" id="{44D8CE0A-6467-4FEF-8824-F1C41171588B}"/>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t="-2164"/>
          <a:stretch/>
        </p:blipFill>
        <p:spPr>
          <a:xfrm>
            <a:off x="7470678" y="1549019"/>
            <a:ext cx="466725" cy="495299"/>
          </a:xfrm>
          <a:prstGeom prst="rect">
            <a:avLst/>
          </a:prstGeom>
        </p:spPr>
      </p:pic>
      <p:pic>
        <p:nvPicPr>
          <p:cNvPr id="217" name="Picture 216">
            <a:extLst>
              <a:ext uri="{FF2B5EF4-FFF2-40B4-BE49-F238E27FC236}">
                <a16:creationId xmlns:a16="http://schemas.microsoft.com/office/drawing/2014/main" id="{FA9A5445-C274-4DF1-B647-B8FD0D4D33D3}"/>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t="-8878"/>
          <a:stretch/>
        </p:blipFill>
        <p:spPr>
          <a:xfrm>
            <a:off x="4962521" y="1557748"/>
            <a:ext cx="471489" cy="490538"/>
          </a:xfrm>
          <a:prstGeom prst="rect">
            <a:avLst/>
          </a:prstGeom>
        </p:spPr>
      </p:pic>
      <p:pic>
        <p:nvPicPr>
          <p:cNvPr id="222" name="Picture 221">
            <a:extLst>
              <a:ext uri="{FF2B5EF4-FFF2-40B4-BE49-F238E27FC236}">
                <a16:creationId xmlns:a16="http://schemas.microsoft.com/office/drawing/2014/main" id="{1767C350-EC42-4E6F-BD39-EEBAE7226F8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5793187" y="1547226"/>
            <a:ext cx="519113" cy="495300"/>
          </a:xfrm>
          <a:prstGeom prst="rect">
            <a:avLst/>
          </a:prstGeom>
        </p:spPr>
      </p:pic>
      <p:pic>
        <p:nvPicPr>
          <p:cNvPr id="223" name="Picture 222">
            <a:extLst>
              <a:ext uri="{FF2B5EF4-FFF2-40B4-BE49-F238E27FC236}">
                <a16:creationId xmlns:a16="http://schemas.microsoft.com/office/drawing/2014/main" id="{044A4F2F-DDB9-49DC-9BBB-C82976E8605A}"/>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r="-6303"/>
          <a:stretch/>
        </p:blipFill>
        <p:spPr>
          <a:xfrm>
            <a:off x="6654778" y="1540569"/>
            <a:ext cx="485775" cy="495300"/>
          </a:xfrm>
          <a:prstGeom prst="rect">
            <a:avLst/>
          </a:prstGeom>
        </p:spPr>
      </p:pic>
      <p:cxnSp>
        <p:nvCxnSpPr>
          <p:cNvPr id="144" name="Straight Arrow Connector 143">
            <a:extLst>
              <a:ext uri="{FF2B5EF4-FFF2-40B4-BE49-F238E27FC236}">
                <a16:creationId xmlns:a16="http://schemas.microsoft.com/office/drawing/2014/main" id="{6C42112A-B81C-4439-BF0F-37401285779C}"/>
              </a:ext>
            </a:extLst>
          </p:cNvPr>
          <p:cNvCxnSpPr>
            <a:cxnSpLocks/>
          </p:cNvCxnSpPr>
          <p:nvPr/>
        </p:nvCxnSpPr>
        <p:spPr bwMode="auto">
          <a:xfrm flipH="1" flipV="1">
            <a:off x="1894649" y="928597"/>
            <a:ext cx="655324" cy="1876"/>
          </a:xfrm>
          <a:prstGeom prst="straightConnector1">
            <a:avLst/>
          </a:prstGeom>
          <a:noFill/>
          <a:ln w="19050" cap="flat" cmpd="sng" algn="ctr">
            <a:solidFill>
              <a:schemeClr val="tx1">
                <a:lumMod val="60000"/>
                <a:lumOff val="40000"/>
              </a:schemeClr>
            </a:solidFill>
            <a:prstDash val="sysDash"/>
            <a:round/>
            <a:headEnd type="none" w="med" len="sm"/>
            <a:tailEnd type="triangle" w="med"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6" name="Straight Arrow Connector 175">
            <a:extLst>
              <a:ext uri="{FF2B5EF4-FFF2-40B4-BE49-F238E27FC236}">
                <a16:creationId xmlns:a16="http://schemas.microsoft.com/office/drawing/2014/main" id="{46E1741D-D63B-448B-B4E4-3D86F65185DB}"/>
              </a:ext>
            </a:extLst>
          </p:cNvPr>
          <p:cNvCxnSpPr>
            <a:cxnSpLocks/>
          </p:cNvCxnSpPr>
          <p:nvPr/>
        </p:nvCxnSpPr>
        <p:spPr bwMode="auto">
          <a:xfrm flipH="1" flipV="1">
            <a:off x="3236393" y="2061631"/>
            <a:ext cx="274320" cy="314047"/>
          </a:xfrm>
          <a:prstGeom prst="straightConnector1">
            <a:avLst/>
          </a:prstGeom>
          <a:noFill/>
          <a:ln w="19050" cap="flat" cmpd="sng" algn="ctr">
            <a:solidFill>
              <a:schemeClr val="tx1">
                <a:lumMod val="60000"/>
                <a:lumOff val="40000"/>
              </a:schemeClr>
            </a:solidFill>
            <a:prstDash val="sysDash"/>
            <a:round/>
            <a:headEnd type="none" w="med" len="sm"/>
            <a:tailEnd type="triangle" w="med"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 name="Straight Arrow Connector 173">
            <a:extLst>
              <a:ext uri="{FF2B5EF4-FFF2-40B4-BE49-F238E27FC236}">
                <a16:creationId xmlns:a16="http://schemas.microsoft.com/office/drawing/2014/main" id="{CCDBA253-2FA3-4500-B17D-E18C2ECFEC5B}"/>
              </a:ext>
            </a:extLst>
          </p:cNvPr>
          <p:cNvCxnSpPr>
            <a:cxnSpLocks/>
          </p:cNvCxnSpPr>
          <p:nvPr/>
        </p:nvCxnSpPr>
        <p:spPr bwMode="auto">
          <a:xfrm flipV="1">
            <a:off x="2805298" y="2070216"/>
            <a:ext cx="341233" cy="393189"/>
          </a:xfrm>
          <a:prstGeom prst="straightConnector1">
            <a:avLst/>
          </a:prstGeom>
          <a:noFill/>
          <a:ln w="19050" cap="flat" cmpd="sng" algn="ctr">
            <a:solidFill>
              <a:schemeClr val="tx1">
                <a:lumMod val="60000"/>
                <a:lumOff val="40000"/>
              </a:schemeClr>
            </a:solidFill>
            <a:prstDash val="sysDash"/>
            <a:round/>
            <a:headEnd type="none" w="med" len="sm"/>
            <a:tailEnd type="triangle" w="med"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2" name="Straight Arrow Connector 171">
            <a:extLst>
              <a:ext uri="{FF2B5EF4-FFF2-40B4-BE49-F238E27FC236}">
                <a16:creationId xmlns:a16="http://schemas.microsoft.com/office/drawing/2014/main" id="{3A570F6B-DAE9-4DE8-A7CD-FA7E97399AE9}"/>
              </a:ext>
            </a:extLst>
          </p:cNvPr>
          <p:cNvCxnSpPr>
            <a:cxnSpLocks/>
          </p:cNvCxnSpPr>
          <p:nvPr/>
        </p:nvCxnSpPr>
        <p:spPr bwMode="auto">
          <a:xfrm flipH="1" flipV="1">
            <a:off x="2501940" y="2053049"/>
            <a:ext cx="320791" cy="322629"/>
          </a:xfrm>
          <a:prstGeom prst="straightConnector1">
            <a:avLst/>
          </a:prstGeom>
          <a:noFill/>
          <a:ln w="19050" cap="flat" cmpd="sng" algn="ctr">
            <a:solidFill>
              <a:schemeClr val="tx1">
                <a:lumMod val="60000"/>
                <a:lumOff val="40000"/>
              </a:schemeClr>
            </a:solidFill>
            <a:prstDash val="sysDash"/>
            <a:round/>
            <a:headEnd type="none" w="med" len="sm"/>
            <a:tailEnd type="triangle" w="med"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0" name="Straight Arrow Connector 169">
            <a:extLst>
              <a:ext uri="{FF2B5EF4-FFF2-40B4-BE49-F238E27FC236}">
                <a16:creationId xmlns:a16="http://schemas.microsoft.com/office/drawing/2014/main" id="{82177070-C13E-43DC-9398-49FDFE96CBFF}"/>
              </a:ext>
            </a:extLst>
          </p:cNvPr>
          <p:cNvCxnSpPr>
            <a:cxnSpLocks/>
          </p:cNvCxnSpPr>
          <p:nvPr/>
        </p:nvCxnSpPr>
        <p:spPr bwMode="auto">
          <a:xfrm flipV="1">
            <a:off x="2011606" y="2039555"/>
            <a:ext cx="383866" cy="370605"/>
          </a:xfrm>
          <a:prstGeom prst="straightConnector1">
            <a:avLst/>
          </a:prstGeom>
          <a:noFill/>
          <a:ln w="19050" cap="flat" cmpd="sng" algn="ctr">
            <a:solidFill>
              <a:schemeClr val="tx1">
                <a:lumMod val="60000"/>
                <a:lumOff val="40000"/>
              </a:schemeClr>
            </a:solidFill>
            <a:prstDash val="sysDash"/>
            <a:round/>
            <a:headEnd type="none" w="med" len="sm"/>
            <a:tailEnd type="triangle" w="med"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8" name="Straight Arrow Connector 147">
            <a:extLst>
              <a:ext uri="{FF2B5EF4-FFF2-40B4-BE49-F238E27FC236}">
                <a16:creationId xmlns:a16="http://schemas.microsoft.com/office/drawing/2014/main" id="{49F4177E-C6BD-4A0C-92F3-2C7B10E56AB3}"/>
              </a:ext>
            </a:extLst>
          </p:cNvPr>
          <p:cNvCxnSpPr/>
          <p:nvPr/>
        </p:nvCxnSpPr>
        <p:spPr bwMode="auto">
          <a:xfrm>
            <a:off x="1032924" y="1682153"/>
            <a:ext cx="305888" cy="0"/>
          </a:xfrm>
          <a:prstGeom prst="straightConnector1">
            <a:avLst/>
          </a:prstGeom>
          <a:noFill/>
          <a:ln w="19050" cap="flat" cmpd="sng" algn="ctr">
            <a:solidFill>
              <a:schemeClr val="tx1">
                <a:lumMod val="60000"/>
                <a:lumOff val="40000"/>
              </a:schemeClr>
            </a:solidFill>
            <a:prstDash val="sysDash"/>
            <a:round/>
            <a:headEnd type="none" w="med" len="sm"/>
            <a:tailEnd type="triangle" w="med"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9" name="Straight Arrow Connector 148">
            <a:extLst>
              <a:ext uri="{FF2B5EF4-FFF2-40B4-BE49-F238E27FC236}">
                <a16:creationId xmlns:a16="http://schemas.microsoft.com/office/drawing/2014/main" id="{C1E97D0C-2300-40A7-ABF3-1747EAB03C23}"/>
              </a:ext>
            </a:extLst>
          </p:cNvPr>
          <p:cNvCxnSpPr/>
          <p:nvPr/>
        </p:nvCxnSpPr>
        <p:spPr bwMode="auto">
          <a:xfrm>
            <a:off x="1749550" y="1696442"/>
            <a:ext cx="457200" cy="0"/>
          </a:xfrm>
          <a:prstGeom prst="straightConnector1">
            <a:avLst/>
          </a:prstGeom>
          <a:noFill/>
          <a:ln w="19050" cap="flat" cmpd="sng" algn="ctr">
            <a:solidFill>
              <a:schemeClr val="tx1">
                <a:lumMod val="60000"/>
                <a:lumOff val="40000"/>
              </a:schemeClr>
            </a:solidFill>
            <a:prstDash val="sysDash"/>
            <a:round/>
            <a:headEnd type="none" w="med" len="sm"/>
            <a:tailEnd type="triangle" w="med"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0" name="Straight Arrow Connector 149">
            <a:extLst>
              <a:ext uri="{FF2B5EF4-FFF2-40B4-BE49-F238E27FC236}">
                <a16:creationId xmlns:a16="http://schemas.microsoft.com/office/drawing/2014/main" id="{62263F88-B398-4B27-A835-B076DB445CDC}"/>
              </a:ext>
            </a:extLst>
          </p:cNvPr>
          <p:cNvCxnSpPr/>
          <p:nvPr/>
        </p:nvCxnSpPr>
        <p:spPr bwMode="auto">
          <a:xfrm>
            <a:off x="2600741" y="1696441"/>
            <a:ext cx="365760" cy="0"/>
          </a:xfrm>
          <a:prstGeom prst="straightConnector1">
            <a:avLst/>
          </a:prstGeom>
          <a:noFill/>
          <a:ln w="19050" cap="flat" cmpd="sng" algn="ctr">
            <a:solidFill>
              <a:schemeClr val="tx1">
                <a:lumMod val="60000"/>
                <a:lumOff val="40000"/>
              </a:schemeClr>
            </a:solidFill>
            <a:prstDash val="sysDash"/>
            <a:round/>
            <a:headEnd type="none" w="med" len="sm"/>
            <a:tailEnd type="triangle" w="med"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6" name="Elbow Connector 28">
            <a:extLst>
              <a:ext uri="{FF2B5EF4-FFF2-40B4-BE49-F238E27FC236}">
                <a16:creationId xmlns:a16="http://schemas.microsoft.com/office/drawing/2014/main" id="{3E67B689-A900-4B57-B8B4-3CBBC0F5C57D}"/>
              </a:ext>
            </a:extLst>
          </p:cNvPr>
          <p:cNvCxnSpPr>
            <a:cxnSpLocks/>
          </p:cNvCxnSpPr>
          <p:nvPr/>
        </p:nvCxnSpPr>
        <p:spPr>
          <a:xfrm rot="16200000" flipH="1" flipV="1">
            <a:off x="2296225" y="1352434"/>
            <a:ext cx="640080" cy="1115568"/>
          </a:xfrm>
          <a:prstGeom prst="bentConnector3">
            <a:avLst>
              <a:gd name="adj1" fmla="val -30516"/>
            </a:avLst>
          </a:prstGeom>
          <a:noFill/>
          <a:ln w="19050" cap="flat" cmpd="sng" algn="ctr">
            <a:solidFill>
              <a:schemeClr val="tx1">
                <a:lumMod val="60000"/>
                <a:lumOff val="40000"/>
              </a:schemeClr>
            </a:solidFill>
            <a:prstDash val="sysDash"/>
            <a:round/>
            <a:headEnd type="none" w="med" len="sm"/>
            <a:tailEnd type="triangle" w="med"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ext Placeholder 1"/>
          <p:cNvSpPr>
            <a:spLocks noGrp="1"/>
          </p:cNvSpPr>
          <p:nvPr>
            <p:ph type="body" sz="quarter" idx="13"/>
          </p:nvPr>
        </p:nvSpPr>
        <p:spPr>
          <a:xfrm>
            <a:off x="125730" y="144464"/>
            <a:ext cx="7768590" cy="484186"/>
          </a:xfrm>
        </p:spPr>
        <p:txBody>
          <a:bodyPr>
            <a:normAutofit/>
          </a:bodyPr>
          <a:lstStyle/>
          <a:p>
            <a:r>
              <a:rPr lang="en-US" dirty="0"/>
              <a:t>The case for a better way</a:t>
            </a:r>
          </a:p>
        </p:txBody>
      </p:sp>
      <p:sp>
        <p:nvSpPr>
          <p:cNvPr id="6" name="Content Placeholder 5">
            <a:extLst>
              <a:ext uri="{FF2B5EF4-FFF2-40B4-BE49-F238E27FC236}">
                <a16:creationId xmlns:a16="http://schemas.microsoft.com/office/drawing/2014/main" id="{0EE1D576-9D03-434D-A544-C37A99571A41}"/>
              </a:ext>
            </a:extLst>
          </p:cNvPr>
          <p:cNvSpPr txBox="1">
            <a:spLocks/>
          </p:cNvSpPr>
          <p:nvPr/>
        </p:nvSpPr>
        <p:spPr>
          <a:xfrm>
            <a:off x="283541" y="684781"/>
            <a:ext cx="1131386" cy="384268"/>
          </a:xfrm>
          <a:prstGeom prst="rect">
            <a:avLst/>
          </a:prstGeom>
        </p:spPr>
        <p:txBody>
          <a:bodyPr/>
          <a:lstStyle/>
          <a:p>
            <a:pPr marL="171450" indent="-171450" fontAlgn="base">
              <a:lnSpc>
                <a:spcPct val="90000"/>
              </a:lnSpc>
              <a:spcBef>
                <a:spcPts val="750"/>
              </a:spcBef>
              <a:spcAft>
                <a:spcPct val="0"/>
              </a:spcAft>
              <a:buClr>
                <a:schemeClr val="tx1"/>
              </a:buClr>
            </a:pPr>
            <a:r>
              <a:rPr lang="en-US" sz="1600" b="1" kern="0" dirty="0">
                <a:ea typeface="Helvetica Neue for IBM" charset="0"/>
                <a:cs typeface="Helvetica Neue for IBM" charset="0"/>
              </a:rPr>
              <a:t>TODAY</a:t>
            </a:r>
            <a:endParaRPr lang="en-US" sz="1600" dirty="0">
              <a:ea typeface="MS PGothic" pitchFamily="34" charset="-128"/>
              <a:cs typeface="MS PGothic" pitchFamily="34" charset="-128"/>
            </a:endParaRPr>
          </a:p>
        </p:txBody>
      </p:sp>
      <p:sp>
        <p:nvSpPr>
          <p:cNvPr id="7" name="Content Placeholder 6">
            <a:extLst>
              <a:ext uri="{FF2B5EF4-FFF2-40B4-BE49-F238E27FC236}">
                <a16:creationId xmlns:a16="http://schemas.microsoft.com/office/drawing/2014/main" id="{77CA5A59-7E3F-4DAD-A337-E4F280E8CD53}"/>
              </a:ext>
            </a:extLst>
          </p:cNvPr>
          <p:cNvSpPr txBox="1">
            <a:spLocks/>
          </p:cNvSpPr>
          <p:nvPr/>
        </p:nvSpPr>
        <p:spPr>
          <a:xfrm>
            <a:off x="4991618" y="672589"/>
            <a:ext cx="3794746" cy="249206"/>
          </a:xfrm>
          <a:prstGeom prst="rect">
            <a:avLst/>
          </a:prstGeom>
        </p:spPr>
        <p:txBody>
          <a:bodyPr/>
          <a:lstStyle/>
          <a:p>
            <a:pPr marL="171450" indent="-171450" defTabSz="685800" fontAlgn="base">
              <a:lnSpc>
                <a:spcPct val="90000"/>
              </a:lnSpc>
              <a:spcBef>
                <a:spcPts val="750"/>
              </a:spcBef>
              <a:spcAft>
                <a:spcPct val="0"/>
              </a:spcAft>
              <a:buClr>
                <a:schemeClr val="tx1"/>
              </a:buClr>
              <a:defRPr/>
            </a:pPr>
            <a:r>
              <a:rPr lang="en-US" sz="1600" b="1" kern="0" dirty="0">
                <a:ea typeface="Helvetica Neue for IBM" charset="0"/>
                <a:cs typeface="Helvetica Neue for IBM" charset="0"/>
              </a:rPr>
              <a:t>TOMORROW</a:t>
            </a:r>
            <a:endParaRPr lang="en-US" sz="1600" dirty="0">
              <a:ea typeface="MS PGothic" pitchFamily="34" charset="-128"/>
              <a:cs typeface="MS PGothic" pitchFamily="34" charset="-128"/>
            </a:endParaRPr>
          </a:p>
        </p:txBody>
      </p:sp>
      <p:sp>
        <p:nvSpPr>
          <p:cNvPr id="60" name="Content Placeholder 5">
            <a:extLst>
              <a:ext uri="{FF2B5EF4-FFF2-40B4-BE49-F238E27FC236}">
                <a16:creationId xmlns:a16="http://schemas.microsoft.com/office/drawing/2014/main" id="{B422F320-530E-4CAF-B53A-DF7B2238B516}"/>
              </a:ext>
            </a:extLst>
          </p:cNvPr>
          <p:cNvSpPr txBox="1">
            <a:spLocks/>
          </p:cNvSpPr>
          <p:nvPr/>
        </p:nvSpPr>
        <p:spPr>
          <a:xfrm>
            <a:off x="185904" y="3213008"/>
            <a:ext cx="4434864" cy="1785444"/>
          </a:xfrm>
          <a:prstGeom prst="rect">
            <a:avLst/>
          </a:prstGeom>
        </p:spPr>
        <p:txBody>
          <a:bodyPr/>
          <a:lstStyle/>
          <a:p>
            <a:pPr marL="115888" indent="-115888" fontAlgn="base">
              <a:lnSpc>
                <a:spcPct val="90000"/>
              </a:lnSpc>
              <a:spcBef>
                <a:spcPts val="300"/>
              </a:spcBef>
              <a:spcAft>
                <a:spcPct val="0"/>
              </a:spcAft>
              <a:buClr>
                <a:srgbClr val="414C4D"/>
              </a:buClr>
              <a:buFont typeface="Arial" panose="020B0604020202020204" pitchFamily="34" charset="0"/>
              <a:buChar char="•"/>
            </a:pPr>
            <a:r>
              <a:rPr lang="en-US" sz="1050" dirty="0">
                <a:ea typeface="MS PGothic" pitchFamily="34" charset="-128"/>
                <a:cs typeface="MS PGothic" pitchFamily="34" charset="-128"/>
              </a:rPr>
              <a:t>Inconsistent information across organizational boundaries and “blind spots” throughout the supply chain hinder the efficient flow of goods</a:t>
            </a:r>
          </a:p>
          <a:p>
            <a:pPr marL="115888" indent="-115888" fontAlgn="base">
              <a:lnSpc>
                <a:spcPct val="90000"/>
              </a:lnSpc>
              <a:spcBef>
                <a:spcPts val="300"/>
              </a:spcBef>
              <a:spcAft>
                <a:spcPct val="0"/>
              </a:spcAft>
              <a:buClr>
                <a:srgbClr val="414C4D"/>
              </a:buClr>
              <a:buFont typeface="Arial" panose="020B0604020202020204" pitchFamily="34" charset="0"/>
              <a:buChar char="•"/>
            </a:pPr>
            <a:r>
              <a:rPr lang="en-US" sz="1050" dirty="0">
                <a:ea typeface="MS PGothic" pitchFamily="34" charset="-128"/>
                <a:cs typeface="MS PGothic" pitchFamily="34" charset="-128"/>
              </a:rPr>
              <a:t>Complex, cumbersome, and costly peer-to-peer messaging</a:t>
            </a:r>
          </a:p>
          <a:p>
            <a:pPr marL="115888" indent="-115888" fontAlgn="base">
              <a:lnSpc>
                <a:spcPct val="90000"/>
              </a:lnSpc>
              <a:spcBef>
                <a:spcPts val="300"/>
              </a:spcBef>
              <a:spcAft>
                <a:spcPct val="0"/>
              </a:spcAft>
              <a:buClr>
                <a:srgbClr val="414C4D"/>
              </a:buClr>
              <a:buFont typeface="Arial" panose="020B0604020202020204" pitchFamily="34" charset="0"/>
              <a:buChar char="•"/>
            </a:pPr>
            <a:r>
              <a:rPr lang="en-US" sz="1050" dirty="0">
                <a:ea typeface="MS PGothic" pitchFamily="34" charset="-128"/>
                <a:cs typeface="MS PGothic" pitchFamily="34" charset="-128"/>
              </a:rPr>
              <a:t>Manual, time-consuming, paper-based processes</a:t>
            </a:r>
          </a:p>
          <a:p>
            <a:pPr marL="115888" indent="-115888" fontAlgn="base">
              <a:lnSpc>
                <a:spcPct val="90000"/>
              </a:lnSpc>
              <a:spcBef>
                <a:spcPts val="300"/>
              </a:spcBef>
              <a:spcAft>
                <a:spcPct val="0"/>
              </a:spcAft>
              <a:buClr>
                <a:srgbClr val="414C4D"/>
              </a:buClr>
              <a:buFont typeface="Arial" panose="020B0604020202020204" pitchFamily="34" charset="0"/>
              <a:buChar char="•"/>
            </a:pPr>
            <a:r>
              <a:rPr lang="en-US" sz="1050" dirty="0">
                <a:ea typeface="MS PGothic" pitchFamily="34" charset="-128"/>
                <a:cs typeface="MS PGothic" pitchFamily="34" charset="-128"/>
              </a:rPr>
              <a:t>Risk assessments often lack sufficient information; clearance processes subject to fraud</a:t>
            </a:r>
          </a:p>
          <a:p>
            <a:pPr marL="115888" indent="-115888" fontAlgn="base">
              <a:lnSpc>
                <a:spcPct val="90000"/>
              </a:lnSpc>
              <a:spcBef>
                <a:spcPts val="300"/>
              </a:spcBef>
              <a:spcAft>
                <a:spcPct val="0"/>
              </a:spcAft>
              <a:buClr>
                <a:srgbClr val="414C4D"/>
              </a:buClr>
              <a:buFont typeface="Arial" panose="020B0604020202020204" pitchFamily="34" charset="0"/>
              <a:buChar char="•"/>
            </a:pPr>
            <a:r>
              <a:rPr lang="en-US" sz="1050" dirty="0">
                <a:ea typeface="MS PGothic" pitchFamily="34" charset="-128"/>
                <a:cs typeface="MS PGothic" pitchFamily="34" charset="-128"/>
              </a:rPr>
              <a:t>The administrative cost of handling a container shipment is comparable to the cost of the actual physical transport</a:t>
            </a:r>
          </a:p>
        </p:txBody>
      </p:sp>
      <p:sp>
        <p:nvSpPr>
          <p:cNvPr id="61" name="Content Placeholder 6">
            <a:extLst>
              <a:ext uri="{FF2B5EF4-FFF2-40B4-BE49-F238E27FC236}">
                <a16:creationId xmlns:a16="http://schemas.microsoft.com/office/drawing/2014/main" id="{F87836F1-D5B3-47FE-9971-9A8D9BFAE816}"/>
              </a:ext>
            </a:extLst>
          </p:cNvPr>
          <p:cNvSpPr txBox="1">
            <a:spLocks/>
          </p:cNvSpPr>
          <p:nvPr/>
        </p:nvSpPr>
        <p:spPr>
          <a:xfrm>
            <a:off x="4861194" y="3213008"/>
            <a:ext cx="4206672" cy="1534352"/>
          </a:xfrm>
          <a:prstGeom prst="rect">
            <a:avLst/>
          </a:prstGeom>
        </p:spPr>
        <p:txBody>
          <a:bodyPr/>
          <a:lstStyle/>
          <a:p>
            <a:pPr marL="115888" indent="-115888" fontAlgn="base">
              <a:lnSpc>
                <a:spcPct val="90000"/>
              </a:lnSpc>
              <a:spcBef>
                <a:spcPts val="300"/>
              </a:spcBef>
              <a:spcAft>
                <a:spcPct val="0"/>
              </a:spcAft>
              <a:buClr>
                <a:srgbClr val="414C4D"/>
              </a:buClr>
              <a:buFont typeface="Arial" panose="020B0604020202020204" pitchFamily="34" charset="0"/>
              <a:buChar char="•"/>
            </a:pPr>
            <a:r>
              <a:rPr lang="en-US" sz="1050" dirty="0">
                <a:ea typeface="MS PGothic" pitchFamily="34" charset="-128"/>
                <a:cs typeface="MS PGothic" pitchFamily="34" charset="-128"/>
              </a:rPr>
              <a:t>Instant, secure access to end-to-end supply chain information; single source of the truth</a:t>
            </a:r>
          </a:p>
          <a:p>
            <a:pPr marL="115888" indent="-115888" fontAlgn="base">
              <a:lnSpc>
                <a:spcPct val="90000"/>
              </a:lnSpc>
              <a:spcBef>
                <a:spcPts val="300"/>
              </a:spcBef>
              <a:spcAft>
                <a:spcPct val="0"/>
              </a:spcAft>
              <a:buClr>
                <a:srgbClr val="414C4D"/>
              </a:buClr>
              <a:buFont typeface="Arial" panose="020B0604020202020204" pitchFamily="34" charset="0"/>
              <a:buChar char="•"/>
            </a:pPr>
            <a:r>
              <a:rPr lang="en-US" sz="1050" dirty="0">
                <a:ea typeface="MS PGothic" pitchFamily="34" charset="-128"/>
                <a:cs typeface="MS PGothic" pitchFamily="34" charset="-128"/>
              </a:rPr>
              <a:t>Assurance of the authenticity and immutability of digital documents </a:t>
            </a:r>
          </a:p>
          <a:p>
            <a:pPr marL="115888" indent="-115888" fontAlgn="base">
              <a:lnSpc>
                <a:spcPct val="90000"/>
              </a:lnSpc>
              <a:spcBef>
                <a:spcPts val="300"/>
              </a:spcBef>
              <a:spcAft>
                <a:spcPct val="0"/>
              </a:spcAft>
              <a:buClr>
                <a:srgbClr val="414C4D"/>
              </a:buClr>
              <a:buFont typeface="Arial" panose="020B0604020202020204" pitchFamily="34" charset="0"/>
              <a:buChar char="•"/>
            </a:pPr>
            <a:r>
              <a:rPr lang="en-US" sz="1050" dirty="0">
                <a:ea typeface="MS PGothic" pitchFamily="34" charset="-128"/>
                <a:cs typeface="MS PGothic" pitchFamily="34" charset="-128"/>
              </a:rPr>
              <a:t>Trusted cross-organizational workflows</a:t>
            </a:r>
          </a:p>
          <a:p>
            <a:pPr marL="115888" indent="-115888" fontAlgn="base">
              <a:lnSpc>
                <a:spcPct val="90000"/>
              </a:lnSpc>
              <a:spcBef>
                <a:spcPts val="300"/>
              </a:spcBef>
              <a:spcAft>
                <a:spcPct val="0"/>
              </a:spcAft>
              <a:buClr>
                <a:srgbClr val="414C4D"/>
              </a:buClr>
              <a:buFont typeface="Arial" panose="020B0604020202020204" pitchFamily="34" charset="0"/>
              <a:buChar char="•"/>
            </a:pPr>
            <a:r>
              <a:rPr lang="en-US" sz="1050" dirty="0">
                <a:ea typeface="MS PGothic" pitchFamily="34" charset="-128"/>
                <a:cs typeface="MS PGothic" pitchFamily="34" charset="-128"/>
              </a:rPr>
              <a:t>Better risk assessments and fewer unnecessary interventions</a:t>
            </a:r>
          </a:p>
          <a:p>
            <a:pPr marL="115888" indent="-115888" fontAlgn="base">
              <a:lnSpc>
                <a:spcPct val="90000"/>
              </a:lnSpc>
              <a:spcBef>
                <a:spcPts val="300"/>
              </a:spcBef>
              <a:spcAft>
                <a:spcPct val="0"/>
              </a:spcAft>
              <a:buClr>
                <a:srgbClr val="414C4D"/>
              </a:buClr>
              <a:buFont typeface="Arial" panose="020B0604020202020204" pitchFamily="34" charset="0"/>
              <a:buChar char="•"/>
            </a:pPr>
            <a:r>
              <a:rPr lang="en-US" sz="1050" dirty="0">
                <a:ea typeface="MS PGothic" pitchFamily="34" charset="-128"/>
                <a:cs typeface="MS PGothic" pitchFamily="34" charset="-128"/>
              </a:rPr>
              <a:t>Far lower administrative expenses and elimination of costs to move physical paper across international borders</a:t>
            </a:r>
          </a:p>
        </p:txBody>
      </p:sp>
      <p:sp>
        <p:nvSpPr>
          <p:cNvPr id="133" name="Rectangle 132">
            <a:extLst>
              <a:ext uri="{FF2B5EF4-FFF2-40B4-BE49-F238E27FC236}">
                <a16:creationId xmlns:a16="http://schemas.microsoft.com/office/drawing/2014/main" id="{397B7DC4-6660-4C07-B1F8-F34561FBB3EC}"/>
              </a:ext>
            </a:extLst>
          </p:cNvPr>
          <p:cNvSpPr/>
          <p:nvPr/>
        </p:nvSpPr>
        <p:spPr>
          <a:xfrm>
            <a:off x="2299034" y="1125720"/>
            <a:ext cx="903376" cy="178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33062"/>
            <a:r>
              <a:rPr lang="en-GB" sz="900" kern="0" dirty="0">
                <a:solidFill>
                  <a:schemeClr val="tx1"/>
                </a:solidFill>
                <a:ea typeface="Helvetica Neue for IBM Roman" charset="0"/>
                <a:cs typeface="Helvetica Neue for IBM Roman" charset="0"/>
              </a:rPr>
              <a:t>Consignee</a:t>
            </a:r>
          </a:p>
        </p:txBody>
      </p:sp>
      <p:sp>
        <p:nvSpPr>
          <p:cNvPr id="134" name="Rectangle 133">
            <a:extLst>
              <a:ext uri="{FF2B5EF4-FFF2-40B4-BE49-F238E27FC236}">
                <a16:creationId xmlns:a16="http://schemas.microsoft.com/office/drawing/2014/main" id="{EE7692A6-0677-4E63-9785-051B6626CB70}"/>
              </a:ext>
            </a:extLst>
          </p:cNvPr>
          <p:cNvSpPr/>
          <p:nvPr/>
        </p:nvSpPr>
        <p:spPr>
          <a:xfrm>
            <a:off x="527305" y="1869771"/>
            <a:ext cx="754277" cy="178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33062"/>
            <a:r>
              <a:rPr lang="en-GB" sz="900" kern="0" dirty="0">
                <a:solidFill>
                  <a:schemeClr val="tx1"/>
                </a:solidFill>
                <a:ea typeface="Helvetica Neue for IBM Roman" charset="0"/>
                <a:cs typeface="Helvetica Neue for IBM Roman" charset="0"/>
              </a:rPr>
              <a:t>Exporter</a:t>
            </a:r>
          </a:p>
        </p:txBody>
      </p:sp>
      <p:sp>
        <p:nvSpPr>
          <p:cNvPr id="137" name="Rectangle 136">
            <a:extLst>
              <a:ext uri="{FF2B5EF4-FFF2-40B4-BE49-F238E27FC236}">
                <a16:creationId xmlns:a16="http://schemas.microsoft.com/office/drawing/2014/main" id="{DBEA7DB8-14F4-4900-89AB-9CF69357DF79}"/>
              </a:ext>
            </a:extLst>
          </p:cNvPr>
          <p:cNvSpPr/>
          <p:nvPr/>
        </p:nvSpPr>
        <p:spPr>
          <a:xfrm>
            <a:off x="2722839" y="1877964"/>
            <a:ext cx="903376" cy="178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33062"/>
            <a:r>
              <a:rPr lang="en-GB" sz="900" kern="0" dirty="0">
                <a:solidFill>
                  <a:schemeClr val="tx1"/>
                </a:solidFill>
                <a:ea typeface="Helvetica Neue for IBM Roman" charset="0"/>
                <a:cs typeface="Helvetica Neue for IBM Roman" charset="0"/>
              </a:rPr>
              <a:t>Forwarder</a:t>
            </a:r>
          </a:p>
        </p:txBody>
      </p:sp>
      <p:sp>
        <p:nvSpPr>
          <p:cNvPr id="141" name="Rectangle 140">
            <a:extLst>
              <a:ext uri="{FF2B5EF4-FFF2-40B4-BE49-F238E27FC236}">
                <a16:creationId xmlns:a16="http://schemas.microsoft.com/office/drawing/2014/main" id="{A0421E17-71A1-453C-9EBA-7E64DC42C549}"/>
              </a:ext>
            </a:extLst>
          </p:cNvPr>
          <p:cNvSpPr/>
          <p:nvPr/>
        </p:nvSpPr>
        <p:spPr>
          <a:xfrm>
            <a:off x="3183389" y="2714791"/>
            <a:ext cx="577415" cy="178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33062"/>
            <a:r>
              <a:rPr lang="en-GB" sz="900" kern="0" dirty="0">
                <a:solidFill>
                  <a:schemeClr val="tx1"/>
                </a:solidFill>
                <a:ea typeface="Helvetica Neue for IBM Roman" charset="0"/>
                <a:cs typeface="Helvetica Neue for IBM Roman" charset="0"/>
              </a:rPr>
              <a:t>Carrier</a:t>
            </a:r>
          </a:p>
        </p:txBody>
      </p:sp>
      <p:cxnSp>
        <p:nvCxnSpPr>
          <p:cNvPr id="151" name="Elbow Connector 33">
            <a:extLst>
              <a:ext uri="{FF2B5EF4-FFF2-40B4-BE49-F238E27FC236}">
                <a16:creationId xmlns:a16="http://schemas.microsoft.com/office/drawing/2014/main" id="{8B800ED5-2689-4512-80EA-DCC67DA8D8C5}"/>
              </a:ext>
            </a:extLst>
          </p:cNvPr>
          <p:cNvCxnSpPr/>
          <p:nvPr/>
        </p:nvCxnSpPr>
        <p:spPr>
          <a:xfrm rot="5400000" flipH="1" flipV="1">
            <a:off x="1474994" y="1836797"/>
            <a:ext cx="786384" cy="1188720"/>
          </a:xfrm>
          <a:prstGeom prst="bentConnector3">
            <a:avLst>
              <a:gd name="adj1" fmla="val -30769"/>
            </a:avLst>
          </a:prstGeom>
          <a:noFill/>
          <a:ln w="19050" cap="flat" cmpd="sng" algn="ctr">
            <a:solidFill>
              <a:schemeClr val="tx1">
                <a:lumMod val="60000"/>
                <a:lumOff val="40000"/>
              </a:schemeClr>
            </a:solidFill>
            <a:prstDash val="sysDash"/>
            <a:round/>
            <a:headEnd type="none" w="med" len="sm"/>
            <a:tailEnd type="triangle" w="med"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4" name="Rectangle 63">
            <a:extLst>
              <a:ext uri="{FF2B5EF4-FFF2-40B4-BE49-F238E27FC236}">
                <a16:creationId xmlns:a16="http://schemas.microsoft.com/office/drawing/2014/main" id="{7F47F55A-613E-4AF2-A61B-2958436BA04E}"/>
              </a:ext>
            </a:extLst>
          </p:cNvPr>
          <p:cNvSpPr/>
          <p:nvPr/>
        </p:nvSpPr>
        <p:spPr>
          <a:xfrm>
            <a:off x="1196584" y="2739964"/>
            <a:ext cx="151204" cy="1426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2" name="Rectangle 141">
            <a:extLst>
              <a:ext uri="{FF2B5EF4-FFF2-40B4-BE49-F238E27FC236}">
                <a16:creationId xmlns:a16="http://schemas.microsoft.com/office/drawing/2014/main" id="{58D096E9-9CE4-4C40-B2B8-41F09F372901}"/>
              </a:ext>
            </a:extLst>
          </p:cNvPr>
          <p:cNvSpPr/>
          <p:nvPr/>
        </p:nvSpPr>
        <p:spPr>
          <a:xfrm>
            <a:off x="904267" y="2710028"/>
            <a:ext cx="723467" cy="178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33062"/>
            <a:r>
              <a:rPr lang="en-GB" sz="900" kern="0" dirty="0">
                <a:solidFill>
                  <a:schemeClr val="tx1"/>
                </a:solidFill>
                <a:ea typeface="Helvetica Neue for IBM Roman" charset="0"/>
                <a:cs typeface="Helvetica Neue for IBM Roman" charset="0"/>
              </a:rPr>
              <a:t>Terminal</a:t>
            </a:r>
          </a:p>
        </p:txBody>
      </p:sp>
      <p:cxnSp>
        <p:nvCxnSpPr>
          <p:cNvPr id="153" name="Straight Arrow Connector 152">
            <a:extLst>
              <a:ext uri="{FF2B5EF4-FFF2-40B4-BE49-F238E27FC236}">
                <a16:creationId xmlns:a16="http://schemas.microsoft.com/office/drawing/2014/main" id="{5D0AB6E8-BAFE-46CC-828E-12148D57D6B8}"/>
              </a:ext>
            </a:extLst>
          </p:cNvPr>
          <p:cNvCxnSpPr>
            <a:cxnSpLocks/>
            <a:stCxn id="134" idx="2"/>
          </p:cNvCxnSpPr>
          <p:nvPr/>
        </p:nvCxnSpPr>
        <p:spPr bwMode="auto">
          <a:xfrm>
            <a:off x="904444" y="2048490"/>
            <a:ext cx="257823" cy="239865"/>
          </a:xfrm>
          <a:prstGeom prst="straightConnector1">
            <a:avLst/>
          </a:prstGeom>
          <a:noFill/>
          <a:ln w="19050" cap="flat" cmpd="sng" algn="ctr">
            <a:solidFill>
              <a:schemeClr val="tx1">
                <a:lumMod val="60000"/>
                <a:lumOff val="40000"/>
              </a:schemeClr>
            </a:solidFill>
            <a:prstDash val="sysDash"/>
            <a:round/>
            <a:headEnd type="none" w="med" len="sm"/>
            <a:tailEnd type="triangle" w="med"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5" name="Straight Arrow Connector 154">
            <a:extLst>
              <a:ext uri="{FF2B5EF4-FFF2-40B4-BE49-F238E27FC236}">
                <a16:creationId xmlns:a16="http://schemas.microsoft.com/office/drawing/2014/main" id="{9BC2FC79-57CD-410C-94A5-629312AA815E}"/>
              </a:ext>
            </a:extLst>
          </p:cNvPr>
          <p:cNvCxnSpPr>
            <a:cxnSpLocks/>
          </p:cNvCxnSpPr>
          <p:nvPr/>
        </p:nvCxnSpPr>
        <p:spPr bwMode="auto">
          <a:xfrm>
            <a:off x="1079390" y="1848836"/>
            <a:ext cx="693425" cy="533526"/>
          </a:xfrm>
          <a:prstGeom prst="straightConnector1">
            <a:avLst/>
          </a:prstGeom>
          <a:noFill/>
          <a:ln w="19050" cap="flat" cmpd="sng" algn="ctr">
            <a:solidFill>
              <a:schemeClr val="tx1">
                <a:lumMod val="60000"/>
                <a:lumOff val="40000"/>
              </a:schemeClr>
            </a:solidFill>
            <a:prstDash val="sysDash"/>
            <a:round/>
            <a:headEnd type="none" w="med" len="sm"/>
            <a:tailEnd type="triangle" w="med"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8" name="Straight Arrow Connector 157">
            <a:extLst>
              <a:ext uri="{FF2B5EF4-FFF2-40B4-BE49-F238E27FC236}">
                <a16:creationId xmlns:a16="http://schemas.microsoft.com/office/drawing/2014/main" id="{4EDCBFD3-EAD1-437F-ADAB-0800D80FC3CF}"/>
              </a:ext>
            </a:extLst>
          </p:cNvPr>
          <p:cNvCxnSpPr/>
          <p:nvPr/>
        </p:nvCxnSpPr>
        <p:spPr bwMode="auto">
          <a:xfrm flipV="1">
            <a:off x="1436204" y="1839108"/>
            <a:ext cx="736819" cy="557216"/>
          </a:xfrm>
          <a:prstGeom prst="straightConnector1">
            <a:avLst/>
          </a:prstGeom>
          <a:noFill/>
          <a:ln w="19050" cap="flat" cmpd="sng" algn="ctr">
            <a:solidFill>
              <a:schemeClr val="tx1">
                <a:lumMod val="60000"/>
                <a:lumOff val="40000"/>
              </a:schemeClr>
            </a:solidFill>
            <a:prstDash val="sysDash"/>
            <a:round/>
            <a:headEnd type="none" w="med" len="sm"/>
            <a:tailEnd type="triangle" w="med"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9" name="Straight Arrow Connector 158">
            <a:extLst>
              <a:ext uri="{FF2B5EF4-FFF2-40B4-BE49-F238E27FC236}">
                <a16:creationId xmlns:a16="http://schemas.microsoft.com/office/drawing/2014/main" id="{D5F327C6-F036-463C-83D3-39834907C9DC}"/>
              </a:ext>
            </a:extLst>
          </p:cNvPr>
          <p:cNvCxnSpPr>
            <a:cxnSpLocks/>
          </p:cNvCxnSpPr>
          <p:nvPr/>
        </p:nvCxnSpPr>
        <p:spPr bwMode="auto">
          <a:xfrm>
            <a:off x="1713931" y="1696441"/>
            <a:ext cx="265772" cy="554575"/>
          </a:xfrm>
          <a:prstGeom prst="straightConnector1">
            <a:avLst/>
          </a:prstGeom>
          <a:noFill/>
          <a:ln w="19050" cap="flat" cmpd="sng" algn="ctr">
            <a:solidFill>
              <a:schemeClr val="tx1">
                <a:lumMod val="60000"/>
                <a:lumOff val="40000"/>
              </a:schemeClr>
            </a:solidFill>
            <a:prstDash val="sysDash"/>
            <a:round/>
            <a:headEnd type="none" w="med" len="sm"/>
            <a:tailEnd type="triangle" w="med"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3" name="Elbow Connector 27">
            <a:extLst>
              <a:ext uri="{FF2B5EF4-FFF2-40B4-BE49-F238E27FC236}">
                <a16:creationId xmlns:a16="http://schemas.microsoft.com/office/drawing/2014/main" id="{AA7CB604-1B25-4046-BF71-E180DAB79D5C}"/>
              </a:ext>
            </a:extLst>
          </p:cNvPr>
          <p:cNvCxnSpPr/>
          <p:nvPr/>
        </p:nvCxnSpPr>
        <p:spPr>
          <a:xfrm rot="16200000" flipH="1">
            <a:off x="1862469" y="1952260"/>
            <a:ext cx="640080" cy="1188720"/>
          </a:xfrm>
          <a:prstGeom prst="bentConnector3">
            <a:avLst>
              <a:gd name="adj1" fmla="val 130769"/>
            </a:avLst>
          </a:prstGeom>
          <a:noFill/>
          <a:ln w="19050" cap="flat" cmpd="sng" algn="ctr">
            <a:solidFill>
              <a:srgbClr val="666666"/>
            </a:solidFill>
            <a:prstDash val="sysDash"/>
            <a:round/>
            <a:headEnd type="none" w="med" len="sm"/>
            <a:tailEnd type="triangle" w="med"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4" name="Rectangle 163">
            <a:extLst>
              <a:ext uri="{FF2B5EF4-FFF2-40B4-BE49-F238E27FC236}">
                <a16:creationId xmlns:a16="http://schemas.microsoft.com/office/drawing/2014/main" id="{A3F2C2D0-FF7B-4482-B050-133E58A23B23}"/>
              </a:ext>
            </a:extLst>
          </p:cNvPr>
          <p:cNvSpPr/>
          <p:nvPr/>
        </p:nvSpPr>
        <p:spPr>
          <a:xfrm>
            <a:off x="2753935" y="2711382"/>
            <a:ext cx="151204" cy="1426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65" name="Straight Arrow Connector 164">
            <a:extLst>
              <a:ext uri="{FF2B5EF4-FFF2-40B4-BE49-F238E27FC236}">
                <a16:creationId xmlns:a16="http://schemas.microsoft.com/office/drawing/2014/main" id="{66C2C57C-FC58-421D-8457-09BD734E34C6}"/>
              </a:ext>
            </a:extLst>
          </p:cNvPr>
          <p:cNvCxnSpPr>
            <a:cxnSpLocks/>
          </p:cNvCxnSpPr>
          <p:nvPr/>
        </p:nvCxnSpPr>
        <p:spPr bwMode="auto">
          <a:xfrm>
            <a:off x="2137838" y="2506066"/>
            <a:ext cx="457200" cy="0"/>
          </a:xfrm>
          <a:prstGeom prst="straightConnector1">
            <a:avLst/>
          </a:prstGeom>
          <a:noFill/>
          <a:ln w="19050" cap="flat" cmpd="sng" algn="ctr">
            <a:solidFill>
              <a:schemeClr val="tx1">
                <a:lumMod val="60000"/>
                <a:lumOff val="40000"/>
              </a:schemeClr>
            </a:solidFill>
            <a:prstDash val="sysDash"/>
            <a:round/>
            <a:headEnd type="none" w="med" len="sm"/>
            <a:tailEnd type="triangle" w="med"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7" name="Elbow Connector 30">
            <a:extLst>
              <a:ext uri="{FF2B5EF4-FFF2-40B4-BE49-F238E27FC236}">
                <a16:creationId xmlns:a16="http://schemas.microsoft.com/office/drawing/2014/main" id="{726433DD-F340-43AD-96E5-5E7921A69C74}"/>
              </a:ext>
            </a:extLst>
          </p:cNvPr>
          <p:cNvCxnSpPr/>
          <p:nvPr/>
        </p:nvCxnSpPr>
        <p:spPr>
          <a:xfrm rot="16200000" flipH="1">
            <a:off x="2098888" y="1584267"/>
            <a:ext cx="274320" cy="1133856"/>
          </a:xfrm>
          <a:prstGeom prst="bentConnector3">
            <a:avLst>
              <a:gd name="adj1" fmla="val 50000"/>
            </a:avLst>
          </a:prstGeom>
          <a:noFill/>
          <a:ln w="19050" cap="flat" cmpd="sng" algn="ctr">
            <a:solidFill>
              <a:schemeClr val="tx1">
                <a:lumMod val="60000"/>
                <a:lumOff val="40000"/>
              </a:schemeClr>
            </a:solidFill>
            <a:prstDash val="sysDash"/>
            <a:round/>
            <a:headEnd type="none" w="med" len="sm"/>
            <a:tailEnd type="triangle" w="med"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8" name="Rectangle 167">
            <a:extLst>
              <a:ext uri="{FF2B5EF4-FFF2-40B4-BE49-F238E27FC236}">
                <a16:creationId xmlns:a16="http://schemas.microsoft.com/office/drawing/2014/main" id="{6487CF38-7088-4619-A385-D8F44BC9C26F}"/>
              </a:ext>
            </a:extLst>
          </p:cNvPr>
          <p:cNvSpPr/>
          <p:nvPr/>
        </p:nvSpPr>
        <p:spPr>
          <a:xfrm>
            <a:off x="1602672" y="1910362"/>
            <a:ext cx="151204" cy="1426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79" name="Straight Arrow Connector 178">
            <a:extLst>
              <a:ext uri="{FF2B5EF4-FFF2-40B4-BE49-F238E27FC236}">
                <a16:creationId xmlns:a16="http://schemas.microsoft.com/office/drawing/2014/main" id="{316F39D7-30A4-4711-B8E7-B426565371EF}"/>
              </a:ext>
            </a:extLst>
          </p:cNvPr>
          <p:cNvCxnSpPr/>
          <p:nvPr/>
        </p:nvCxnSpPr>
        <p:spPr bwMode="auto">
          <a:xfrm flipV="1">
            <a:off x="6035130" y="1212017"/>
            <a:ext cx="0" cy="324739"/>
          </a:xfrm>
          <a:prstGeom prst="straightConnector1">
            <a:avLst/>
          </a:prstGeom>
          <a:noFill/>
          <a:ln w="19050" cap="flat" cmpd="sng" algn="ctr">
            <a:solidFill>
              <a:schemeClr val="tx1">
                <a:lumMod val="60000"/>
                <a:lumOff val="40000"/>
              </a:schemeClr>
            </a:solidFill>
            <a:prstDash val="sysDash"/>
            <a:round/>
            <a:headEnd type="triangle" w="lg" len="me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0" name="Straight Arrow Connector 179">
            <a:extLst>
              <a:ext uri="{FF2B5EF4-FFF2-40B4-BE49-F238E27FC236}">
                <a16:creationId xmlns:a16="http://schemas.microsoft.com/office/drawing/2014/main" id="{28D6FD2F-88BA-4FB7-8E89-05F0229AE236}"/>
              </a:ext>
            </a:extLst>
          </p:cNvPr>
          <p:cNvCxnSpPr/>
          <p:nvPr/>
        </p:nvCxnSpPr>
        <p:spPr bwMode="auto">
          <a:xfrm flipV="1">
            <a:off x="5205038" y="1200922"/>
            <a:ext cx="0" cy="315722"/>
          </a:xfrm>
          <a:prstGeom prst="straightConnector1">
            <a:avLst/>
          </a:prstGeom>
          <a:noFill/>
          <a:ln w="19050" cap="flat" cmpd="sng" algn="ctr">
            <a:solidFill>
              <a:schemeClr val="tx1">
                <a:lumMod val="60000"/>
                <a:lumOff val="40000"/>
              </a:schemeClr>
            </a:solidFill>
            <a:prstDash val="sysDash"/>
            <a:round/>
            <a:headEnd type="triangle" w="lg" len="me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 name="Straight Arrow Connector 180">
            <a:extLst>
              <a:ext uri="{FF2B5EF4-FFF2-40B4-BE49-F238E27FC236}">
                <a16:creationId xmlns:a16="http://schemas.microsoft.com/office/drawing/2014/main" id="{75E5E74E-ECD4-47A6-918B-28E00E26B001}"/>
              </a:ext>
            </a:extLst>
          </p:cNvPr>
          <p:cNvCxnSpPr/>
          <p:nvPr/>
        </p:nvCxnSpPr>
        <p:spPr bwMode="auto">
          <a:xfrm flipV="1">
            <a:off x="6478537" y="1212017"/>
            <a:ext cx="0" cy="1005840"/>
          </a:xfrm>
          <a:prstGeom prst="straightConnector1">
            <a:avLst/>
          </a:prstGeom>
          <a:noFill/>
          <a:ln w="19050" cap="flat" cmpd="sng" algn="ctr">
            <a:solidFill>
              <a:schemeClr val="tx1">
                <a:lumMod val="60000"/>
                <a:lumOff val="40000"/>
              </a:schemeClr>
            </a:solidFill>
            <a:prstDash val="sysDash"/>
            <a:round/>
            <a:headEnd type="triangle" w="lg" len="me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2" name="Straight Arrow Connector 181">
            <a:extLst>
              <a:ext uri="{FF2B5EF4-FFF2-40B4-BE49-F238E27FC236}">
                <a16:creationId xmlns:a16="http://schemas.microsoft.com/office/drawing/2014/main" id="{C1DA801A-BE1E-4AB1-B2CA-05585C6871E3}"/>
              </a:ext>
            </a:extLst>
          </p:cNvPr>
          <p:cNvCxnSpPr/>
          <p:nvPr/>
        </p:nvCxnSpPr>
        <p:spPr bwMode="auto">
          <a:xfrm flipV="1">
            <a:off x="7259861" y="1212017"/>
            <a:ext cx="0" cy="1005840"/>
          </a:xfrm>
          <a:prstGeom prst="straightConnector1">
            <a:avLst/>
          </a:prstGeom>
          <a:noFill/>
          <a:ln w="19050" cap="flat" cmpd="sng" algn="ctr">
            <a:solidFill>
              <a:schemeClr val="tx1">
                <a:lumMod val="60000"/>
                <a:lumOff val="40000"/>
              </a:schemeClr>
            </a:solidFill>
            <a:prstDash val="sysDash"/>
            <a:round/>
            <a:headEnd type="triangle" w="lg" len="me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3" name="Straight Arrow Connector 182">
            <a:extLst>
              <a:ext uri="{FF2B5EF4-FFF2-40B4-BE49-F238E27FC236}">
                <a16:creationId xmlns:a16="http://schemas.microsoft.com/office/drawing/2014/main" id="{5361725F-3750-4CDD-94BE-734B82FF65FD}"/>
              </a:ext>
            </a:extLst>
          </p:cNvPr>
          <p:cNvCxnSpPr/>
          <p:nvPr/>
        </p:nvCxnSpPr>
        <p:spPr bwMode="auto">
          <a:xfrm flipV="1">
            <a:off x="6889607" y="1212017"/>
            <a:ext cx="0" cy="315722"/>
          </a:xfrm>
          <a:prstGeom prst="straightConnector1">
            <a:avLst/>
          </a:prstGeom>
          <a:noFill/>
          <a:ln w="19050" cap="flat" cmpd="sng" algn="ctr">
            <a:solidFill>
              <a:schemeClr val="tx1">
                <a:lumMod val="60000"/>
                <a:lumOff val="40000"/>
              </a:schemeClr>
            </a:solidFill>
            <a:prstDash val="sysDash"/>
            <a:round/>
            <a:headEnd type="triangle" w="lg" len="me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4" name="Straight Arrow Connector 183">
            <a:extLst>
              <a:ext uri="{FF2B5EF4-FFF2-40B4-BE49-F238E27FC236}">
                <a16:creationId xmlns:a16="http://schemas.microsoft.com/office/drawing/2014/main" id="{63BCD50F-3A51-47BD-BFF1-BFB57EBF81AE}"/>
              </a:ext>
            </a:extLst>
          </p:cNvPr>
          <p:cNvCxnSpPr/>
          <p:nvPr/>
        </p:nvCxnSpPr>
        <p:spPr bwMode="auto">
          <a:xfrm flipV="1">
            <a:off x="7670932" y="1212017"/>
            <a:ext cx="0" cy="315722"/>
          </a:xfrm>
          <a:prstGeom prst="straightConnector1">
            <a:avLst/>
          </a:prstGeom>
          <a:noFill/>
          <a:ln w="19050" cap="flat" cmpd="sng" algn="ctr">
            <a:solidFill>
              <a:schemeClr val="tx1">
                <a:lumMod val="60000"/>
                <a:lumOff val="40000"/>
              </a:schemeClr>
            </a:solidFill>
            <a:prstDash val="sysDash"/>
            <a:round/>
            <a:headEnd type="triangle" w="lg" len="me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5" name="Straight Arrow Connector 184">
            <a:extLst>
              <a:ext uri="{FF2B5EF4-FFF2-40B4-BE49-F238E27FC236}">
                <a16:creationId xmlns:a16="http://schemas.microsoft.com/office/drawing/2014/main" id="{6B425991-11C6-4113-8F0D-8C9D34EBD9F6}"/>
              </a:ext>
            </a:extLst>
          </p:cNvPr>
          <p:cNvCxnSpPr/>
          <p:nvPr/>
        </p:nvCxnSpPr>
        <p:spPr bwMode="auto">
          <a:xfrm flipV="1">
            <a:off x="8041186" y="1212017"/>
            <a:ext cx="0" cy="1005840"/>
          </a:xfrm>
          <a:prstGeom prst="straightConnector1">
            <a:avLst/>
          </a:prstGeom>
          <a:noFill/>
          <a:ln w="19050" cap="flat" cmpd="sng" algn="ctr">
            <a:solidFill>
              <a:schemeClr val="tx1">
                <a:lumMod val="60000"/>
                <a:lumOff val="40000"/>
              </a:schemeClr>
            </a:solidFill>
            <a:prstDash val="sysDash"/>
            <a:round/>
            <a:headEnd type="triangle" w="lg" len="me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6" name="Straight Arrow Connector 185">
            <a:extLst>
              <a:ext uri="{FF2B5EF4-FFF2-40B4-BE49-F238E27FC236}">
                <a16:creationId xmlns:a16="http://schemas.microsoft.com/office/drawing/2014/main" id="{6F9B0817-4FBE-4521-BF7C-811030A172C1}"/>
              </a:ext>
            </a:extLst>
          </p:cNvPr>
          <p:cNvCxnSpPr/>
          <p:nvPr/>
        </p:nvCxnSpPr>
        <p:spPr bwMode="auto">
          <a:xfrm flipV="1">
            <a:off x="8473111" y="1212017"/>
            <a:ext cx="2126" cy="315722"/>
          </a:xfrm>
          <a:prstGeom prst="straightConnector1">
            <a:avLst/>
          </a:prstGeom>
          <a:noFill/>
          <a:ln w="19050" cap="flat" cmpd="sng" algn="ctr">
            <a:solidFill>
              <a:schemeClr val="tx1">
                <a:lumMod val="60000"/>
                <a:lumOff val="40000"/>
              </a:schemeClr>
            </a:solidFill>
            <a:prstDash val="sysDash"/>
            <a:round/>
            <a:headEnd type="triangle" w="lg" len="me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7" name="Straight Arrow Connector 186">
            <a:extLst>
              <a:ext uri="{FF2B5EF4-FFF2-40B4-BE49-F238E27FC236}">
                <a16:creationId xmlns:a16="http://schemas.microsoft.com/office/drawing/2014/main" id="{A3D5C610-8BE4-4280-889B-06966961A253}"/>
              </a:ext>
            </a:extLst>
          </p:cNvPr>
          <p:cNvCxnSpPr/>
          <p:nvPr/>
        </p:nvCxnSpPr>
        <p:spPr bwMode="auto">
          <a:xfrm flipV="1">
            <a:off x="5628656" y="1212017"/>
            <a:ext cx="0" cy="1005840"/>
          </a:xfrm>
          <a:prstGeom prst="straightConnector1">
            <a:avLst/>
          </a:prstGeom>
          <a:noFill/>
          <a:ln w="19050" cap="flat" cmpd="sng" algn="ctr">
            <a:solidFill>
              <a:schemeClr val="tx1">
                <a:lumMod val="60000"/>
                <a:lumOff val="40000"/>
              </a:schemeClr>
            </a:solidFill>
            <a:prstDash val="sysDash"/>
            <a:round/>
            <a:headEnd type="triangle" w="lg" len="me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8" name="Rectangle 187">
            <a:extLst>
              <a:ext uri="{FF2B5EF4-FFF2-40B4-BE49-F238E27FC236}">
                <a16:creationId xmlns:a16="http://schemas.microsoft.com/office/drawing/2014/main" id="{7800BE15-389F-48AF-95B5-332990FFA5B1}"/>
              </a:ext>
            </a:extLst>
          </p:cNvPr>
          <p:cNvSpPr/>
          <p:nvPr/>
        </p:nvSpPr>
        <p:spPr>
          <a:xfrm>
            <a:off x="4975202" y="983485"/>
            <a:ext cx="3796408" cy="1834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33062">
              <a:defRPr/>
            </a:pPr>
            <a:r>
              <a:rPr lang="en-GB" sz="900" b="1" kern="0" dirty="0">
                <a:solidFill>
                  <a:schemeClr val="bg1"/>
                </a:solidFill>
                <a:ea typeface="Helvetica Neue for IBM Roman" charset="0"/>
                <a:cs typeface="Helvetica Neue for IBM Roman" charset="0"/>
              </a:rPr>
              <a:t>Open global trade digitization platform</a:t>
            </a:r>
          </a:p>
        </p:txBody>
      </p:sp>
      <p:sp>
        <p:nvSpPr>
          <p:cNvPr id="189" name="Rectangle 188">
            <a:extLst>
              <a:ext uri="{FF2B5EF4-FFF2-40B4-BE49-F238E27FC236}">
                <a16:creationId xmlns:a16="http://schemas.microsoft.com/office/drawing/2014/main" id="{F06E3890-03FA-4D98-BA7C-1FEB7EBAFFDC}"/>
              </a:ext>
            </a:extLst>
          </p:cNvPr>
          <p:cNvSpPr/>
          <p:nvPr/>
        </p:nvSpPr>
        <p:spPr>
          <a:xfrm>
            <a:off x="4758166" y="2024268"/>
            <a:ext cx="903376" cy="178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33062"/>
            <a:r>
              <a:rPr lang="en-GB" sz="900" kern="0" dirty="0">
                <a:solidFill>
                  <a:schemeClr val="tx1"/>
                </a:solidFill>
                <a:ea typeface="Helvetica Neue for IBM Roman" charset="0"/>
                <a:cs typeface="Helvetica Neue for IBM Roman" charset="0"/>
              </a:rPr>
              <a:t>Exporter</a:t>
            </a:r>
          </a:p>
        </p:txBody>
      </p:sp>
      <p:sp>
        <p:nvSpPr>
          <p:cNvPr id="191" name="Rectangle 190">
            <a:extLst>
              <a:ext uri="{FF2B5EF4-FFF2-40B4-BE49-F238E27FC236}">
                <a16:creationId xmlns:a16="http://schemas.microsoft.com/office/drawing/2014/main" id="{E604151B-464C-4E53-8B83-D366A5719652}"/>
              </a:ext>
            </a:extLst>
          </p:cNvPr>
          <p:cNvSpPr/>
          <p:nvPr/>
        </p:nvSpPr>
        <p:spPr>
          <a:xfrm>
            <a:off x="5181562" y="2675592"/>
            <a:ext cx="903376" cy="178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33062"/>
            <a:r>
              <a:rPr lang="en-GB" sz="900" kern="0" dirty="0">
                <a:solidFill>
                  <a:schemeClr val="tx1"/>
                </a:solidFill>
                <a:ea typeface="Helvetica Neue for IBM Roman" charset="0"/>
                <a:cs typeface="Helvetica Neue for IBM Roman" charset="0"/>
              </a:rPr>
              <a:t>Terminal</a:t>
            </a:r>
          </a:p>
        </p:txBody>
      </p:sp>
      <p:sp>
        <p:nvSpPr>
          <p:cNvPr id="195" name="Rectangle 194">
            <a:extLst>
              <a:ext uri="{FF2B5EF4-FFF2-40B4-BE49-F238E27FC236}">
                <a16:creationId xmlns:a16="http://schemas.microsoft.com/office/drawing/2014/main" id="{9B2AB2C6-35B8-4AE4-BB38-E1FF3473FF8E}"/>
              </a:ext>
            </a:extLst>
          </p:cNvPr>
          <p:cNvSpPr/>
          <p:nvPr/>
        </p:nvSpPr>
        <p:spPr>
          <a:xfrm>
            <a:off x="5605510" y="2030364"/>
            <a:ext cx="903376" cy="178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33062"/>
            <a:r>
              <a:rPr lang="en-GB" sz="900" kern="0" dirty="0">
                <a:solidFill>
                  <a:schemeClr val="tx1"/>
                </a:solidFill>
                <a:ea typeface="Helvetica Neue for IBM Roman" charset="0"/>
                <a:cs typeface="Helvetica Neue for IBM Roman" charset="0"/>
              </a:rPr>
              <a:t>Trucker</a:t>
            </a:r>
          </a:p>
        </p:txBody>
      </p:sp>
      <p:sp>
        <p:nvSpPr>
          <p:cNvPr id="202" name="Rectangle 201">
            <a:extLst>
              <a:ext uri="{FF2B5EF4-FFF2-40B4-BE49-F238E27FC236}">
                <a16:creationId xmlns:a16="http://schemas.microsoft.com/office/drawing/2014/main" id="{CE28CAE0-EA75-4602-9C67-9BF9BF5F729A}"/>
              </a:ext>
            </a:extLst>
          </p:cNvPr>
          <p:cNvSpPr/>
          <p:nvPr/>
        </p:nvSpPr>
        <p:spPr>
          <a:xfrm>
            <a:off x="6440662" y="2029031"/>
            <a:ext cx="903376" cy="178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33062"/>
            <a:r>
              <a:rPr lang="en-GB" sz="900" kern="0" dirty="0">
                <a:solidFill>
                  <a:schemeClr val="tx1"/>
                </a:solidFill>
                <a:ea typeface="Helvetica Neue for IBM Roman" charset="0"/>
                <a:cs typeface="Helvetica Neue for IBM Roman" charset="0"/>
              </a:rPr>
              <a:t>Rail</a:t>
            </a:r>
          </a:p>
        </p:txBody>
      </p:sp>
      <p:sp>
        <p:nvSpPr>
          <p:cNvPr id="203" name="Rectangle 202">
            <a:extLst>
              <a:ext uri="{FF2B5EF4-FFF2-40B4-BE49-F238E27FC236}">
                <a16:creationId xmlns:a16="http://schemas.microsoft.com/office/drawing/2014/main" id="{F29D63FA-B9F8-4D4F-8CEC-7FB7BBDBDCDB}"/>
              </a:ext>
            </a:extLst>
          </p:cNvPr>
          <p:cNvSpPr/>
          <p:nvPr/>
        </p:nvSpPr>
        <p:spPr>
          <a:xfrm>
            <a:off x="7240956" y="2027249"/>
            <a:ext cx="903376" cy="178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33062"/>
            <a:r>
              <a:rPr lang="en-GB" sz="900" kern="0" dirty="0">
                <a:solidFill>
                  <a:schemeClr val="tx1"/>
                </a:solidFill>
                <a:ea typeface="Helvetica Neue for IBM Roman" charset="0"/>
                <a:cs typeface="Helvetica Neue for IBM Roman" charset="0"/>
              </a:rPr>
              <a:t>Forwarder</a:t>
            </a:r>
          </a:p>
        </p:txBody>
      </p:sp>
      <p:sp>
        <p:nvSpPr>
          <p:cNvPr id="205" name="Rectangle 204">
            <a:extLst>
              <a:ext uri="{FF2B5EF4-FFF2-40B4-BE49-F238E27FC236}">
                <a16:creationId xmlns:a16="http://schemas.microsoft.com/office/drawing/2014/main" id="{7D7296C9-C973-47BB-BEC7-242342F508FE}"/>
              </a:ext>
            </a:extLst>
          </p:cNvPr>
          <p:cNvSpPr/>
          <p:nvPr/>
        </p:nvSpPr>
        <p:spPr>
          <a:xfrm>
            <a:off x="7589348" y="2678278"/>
            <a:ext cx="903376" cy="178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33062"/>
            <a:r>
              <a:rPr lang="en-GB" sz="900" kern="0" dirty="0">
                <a:solidFill>
                  <a:schemeClr val="tx1"/>
                </a:solidFill>
                <a:ea typeface="Helvetica Neue for IBM Roman" charset="0"/>
                <a:cs typeface="Helvetica Neue for IBM Roman" charset="0"/>
              </a:rPr>
              <a:t>Carrier</a:t>
            </a:r>
          </a:p>
        </p:txBody>
      </p:sp>
      <p:sp>
        <p:nvSpPr>
          <p:cNvPr id="208" name="Rectangle 207">
            <a:extLst>
              <a:ext uri="{FF2B5EF4-FFF2-40B4-BE49-F238E27FC236}">
                <a16:creationId xmlns:a16="http://schemas.microsoft.com/office/drawing/2014/main" id="{FDA0D6A8-D5E1-43A1-9A4D-1730905B360B}"/>
              </a:ext>
            </a:extLst>
          </p:cNvPr>
          <p:cNvSpPr/>
          <p:nvPr/>
        </p:nvSpPr>
        <p:spPr>
          <a:xfrm>
            <a:off x="8034565" y="2025950"/>
            <a:ext cx="903376" cy="178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33062"/>
            <a:r>
              <a:rPr lang="en-GB" sz="900" kern="0" dirty="0">
                <a:solidFill>
                  <a:schemeClr val="tx1"/>
                </a:solidFill>
                <a:ea typeface="Helvetica Neue for IBM Roman" charset="0"/>
                <a:cs typeface="Helvetica Neue for IBM Roman" charset="0"/>
              </a:rPr>
              <a:t>Consignee</a:t>
            </a:r>
          </a:p>
        </p:txBody>
      </p:sp>
      <p:sp>
        <p:nvSpPr>
          <p:cNvPr id="112" name="Arrow: Pentagon 111">
            <a:extLst>
              <a:ext uri="{FF2B5EF4-FFF2-40B4-BE49-F238E27FC236}">
                <a16:creationId xmlns:a16="http://schemas.microsoft.com/office/drawing/2014/main" id="{14911ABC-3CAE-410A-A24C-97B868C32012}"/>
              </a:ext>
            </a:extLst>
          </p:cNvPr>
          <p:cNvSpPr/>
          <p:nvPr/>
        </p:nvSpPr>
        <p:spPr>
          <a:xfrm>
            <a:off x="3975970" y="921796"/>
            <a:ext cx="807797" cy="2006190"/>
          </a:xfrm>
          <a:prstGeom prst="homePlate">
            <a:avLst>
              <a:gd name="adj" fmla="val 50000"/>
            </a:avLst>
          </a:prstGeom>
          <a:gradFill flip="none" rotWithShape="1">
            <a:gsLst>
              <a:gs pos="0">
                <a:schemeClr val="bg2">
                  <a:alpha val="0"/>
                </a:schemeClr>
              </a:gs>
              <a:gs pos="100000">
                <a:schemeClr val="bg2">
                  <a:alpha val="30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31" name="Group 230">
            <a:extLst>
              <a:ext uri="{FF2B5EF4-FFF2-40B4-BE49-F238E27FC236}">
                <a16:creationId xmlns:a16="http://schemas.microsoft.com/office/drawing/2014/main" id="{8ED450AC-E864-457D-BFBF-FAA9265782C9}"/>
              </a:ext>
            </a:extLst>
          </p:cNvPr>
          <p:cNvGrpSpPr/>
          <p:nvPr/>
        </p:nvGrpSpPr>
        <p:grpSpPr>
          <a:xfrm>
            <a:off x="6031396" y="2205546"/>
            <a:ext cx="903376" cy="649329"/>
            <a:chOff x="4492270" y="2323070"/>
            <a:chExt cx="903376" cy="649329"/>
          </a:xfrm>
        </p:grpSpPr>
        <p:sp>
          <p:nvSpPr>
            <p:cNvPr id="238" name="Rectangle 237">
              <a:extLst>
                <a:ext uri="{FF2B5EF4-FFF2-40B4-BE49-F238E27FC236}">
                  <a16:creationId xmlns:a16="http://schemas.microsoft.com/office/drawing/2014/main" id="{0B55E422-170E-475D-9177-39CA2920AD0B}"/>
                </a:ext>
              </a:extLst>
            </p:cNvPr>
            <p:cNvSpPr/>
            <p:nvPr/>
          </p:nvSpPr>
          <p:spPr>
            <a:xfrm>
              <a:off x="4492270" y="2793680"/>
              <a:ext cx="903376" cy="178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33062"/>
              <a:r>
                <a:rPr lang="en-GB" sz="900" kern="0" dirty="0">
                  <a:solidFill>
                    <a:schemeClr val="tx1"/>
                  </a:solidFill>
                  <a:ea typeface="Helvetica Neue for IBM Roman" charset="0"/>
                  <a:cs typeface="Helvetica Neue for IBM Roman" charset="0"/>
                </a:rPr>
                <a:t>Authority</a:t>
              </a:r>
            </a:p>
          </p:txBody>
        </p:sp>
        <p:pic>
          <p:nvPicPr>
            <p:cNvPr id="239" name="Picture 238">
              <a:extLst>
                <a:ext uri="{FF2B5EF4-FFF2-40B4-BE49-F238E27FC236}">
                  <a16:creationId xmlns:a16="http://schemas.microsoft.com/office/drawing/2014/main" id="{A5619E54-74BB-4BBB-A02E-431F3D02188A}"/>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4713903" y="2323070"/>
              <a:ext cx="495461" cy="503683"/>
            </a:xfrm>
            <a:prstGeom prst="rect">
              <a:avLst/>
            </a:prstGeom>
          </p:spPr>
        </p:pic>
      </p:grpSp>
      <p:grpSp>
        <p:nvGrpSpPr>
          <p:cNvPr id="241" name="Group 240">
            <a:extLst>
              <a:ext uri="{FF2B5EF4-FFF2-40B4-BE49-F238E27FC236}">
                <a16:creationId xmlns:a16="http://schemas.microsoft.com/office/drawing/2014/main" id="{ED6432D8-82F2-4261-8796-AE12075C4729}"/>
              </a:ext>
            </a:extLst>
          </p:cNvPr>
          <p:cNvGrpSpPr/>
          <p:nvPr/>
        </p:nvGrpSpPr>
        <p:grpSpPr>
          <a:xfrm>
            <a:off x="6807689" y="2210305"/>
            <a:ext cx="903376" cy="649329"/>
            <a:chOff x="4492270" y="2323070"/>
            <a:chExt cx="903376" cy="649329"/>
          </a:xfrm>
        </p:grpSpPr>
        <p:sp>
          <p:nvSpPr>
            <p:cNvPr id="242" name="Rectangle 241">
              <a:extLst>
                <a:ext uri="{FF2B5EF4-FFF2-40B4-BE49-F238E27FC236}">
                  <a16:creationId xmlns:a16="http://schemas.microsoft.com/office/drawing/2014/main" id="{CB07BF2B-2DB7-4504-AD12-D5AE27A1EE68}"/>
                </a:ext>
              </a:extLst>
            </p:cNvPr>
            <p:cNvSpPr/>
            <p:nvPr/>
          </p:nvSpPr>
          <p:spPr>
            <a:xfrm>
              <a:off x="4492270" y="2793680"/>
              <a:ext cx="903376" cy="178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33062"/>
              <a:r>
                <a:rPr lang="en-GB" sz="900" kern="0" dirty="0">
                  <a:solidFill>
                    <a:schemeClr val="tx1"/>
                  </a:solidFill>
                  <a:ea typeface="Helvetica Neue for IBM Roman" charset="0"/>
                  <a:cs typeface="Helvetica Neue for IBM Roman" charset="0"/>
                </a:rPr>
                <a:t>Authority</a:t>
              </a:r>
            </a:p>
          </p:txBody>
        </p:sp>
        <p:pic>
          <p:nvPicPr>
            <p:cNvPr id="243" name="Picture 242">
              <a:extLst>
                <a:ext uri="{FF2B5EF4-FFF2-40B4-BE49-F238E27FC236}">
                  <a16:creationId xmlns:a16="http://schemas.microsoft.com/office/drawing/2014/main" id="{1B964705-855A-4D51-A1A4-3B612509EA69}"/>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4713903" y="2323070"/>
              <a:ext cx="495461" cy="503683"/>
            </a:xfrm>
            <a:prstGeom prst="rect">
              <a:avLst/>
            </a:prstGeom>
          </p:spPr>
        </p:pic>
      </p:grpSp>
      <p:sp>
        <p:nvSpPr>
          <p:cNvPr id="100" name="Rectangle 99">
            <a:extLst>
              <a:ext uri="{FF2B5EF4-FFF2-40B4-BE49-F238E27FC236}">
                <a16:creationId xmlns:a16="http://schemas.microsoft.com/office/drawing/2014/main" id="{0EF8237E-B260-4948-B1DF-953532848B41}"/>
              </a:ext>
            </a:extLst>
          </p:cNvPr>
          <p:cNvSpPr/>
          <p:nvPr/>
        </p:nvSpPr>
        <p:spPr>
          <a:xfrm>
            <a:off x="1500631" y="1877964"/>
            <a:ext cx="151204" cy="1426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3" name="Picture 102">
            <a:extLst>
              <a:ext uri="{FF2B5EF4-FFF2-40B4-BE49-F238E27FC236}">
                <a16:creationId xmlns:a16="http://schemas.microsoft.com/office/drawing/2014/main" id="{D2227A58-8CBF-40ED-9B9D-2300CE08878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b="-3229"/>
          <a:stretch/>
        </p:blipFill>
        <p:spPr>
          <a:xfrm>
            <a:off x="3224855" y="2257591"/>
            <a:ext cx="500062" cy="457200"/>
          </a:xfrm>
          <a:prstGeom prst="rect">
            <a:avLst/>
          </a:prstGeom>
        </p:spPr>
      </p:pic>
      <p:grpSp>
        <p:nvGrpSpPr>
          <p:cNvPr id="104" name="Group 103">
            <a:extLst>
              <a:ext uri="{FF2B5EF4-FFF2-40B4-BE49-F238E27FC236}">
                <a16:creationId xmlns:a16="http://schemas.microsoft.com/office/drawing/2014/main" id="{919387F8-4FD2-483F-B64C-677028CE2983}"/>
              </a:ext>
            </a:extLst>
          </p:cNvPr>
          <p:cNvGrpSpPr/>
          <p:nvPr/>
        </p:nvGrpSpPr>
        <p:grpSpPr>
          <a:xfrm>
            <a:off x="1534163" y="2260697"/>
            <a:ext cx="903376" cy="629873"/>
            <a:chOff x="4492270" y="2323070"/>
            <a:chExt cx="903376" cy="629873"/>
          </a:xfrm>
        </p:grpSpPr>
        <p:sp>
          <p:nvSpPr>
            <p:cNvPr id="105" name="Rectangle 104">
              <a:extLst>
                <a:ext uri="{FF2B5EF4-FFF2-40B4-BE49-F238E27FC236}">
                  <a16:creationId xmlns:a16="http://schemas.microsoft.com/office/drawing/2014/main" id="{9CBAFC41-F2FF-4578-9062-2F07EDE0178D}"/>
                </a:ext>
              </a:extLst>
            </p:cNvPr>
            <p:cNvSpPr/>
            <p:nvPr/>
          </p:nvSpPr>
          <p:spPr>
            <a:xfrm>
              <a:off x="4492270" y="2774224"/>
              <a:ext cx="903376" cy="178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33062"/>
              <a:r>
                <a:rPr lang="en-GB" sz="900" kern="0" dirty="0">
                  <a:solidFill>
                    <a:schemeClr val="tx1"/>
                  </a:solidFill>
                  <a:ea typeface="Helvetica Neue for IBM Roman" charset="0"/>
                  <a:cs typeface="Helvetica Neue for IBM Roman" charset="0"/>
                </a:rPr>
                <a:t>Authority</a:t>
              </a:r>
            </a:p>
          </p:txBody>
        </p:sp>
        <p:pic>
          <p:nvPicPr>
            <p:cNvPr id="106" name="Picture 105">
              <a:extLst>
                <a:ext uri="{FF2B5EF4-FFF2-40B4-BE49-F238E27FC236}">
                  <a16:creationId xmlns:a16="http://schemas.microsoft.com/office/drawing/2014/main" id="{B4885ADA-D375-428C-8BFE-1182955D0695}"/>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4713903" y="2323070"/>
              <a:ext cx="495461" cy="503683"/>
            </a:xfrm>
            <a:prstGeom prst="rect">
              <a:avLst/>
            </a:prstGeom>
          </p:spPr>
        </p:pic>
      </p:grpSp>
      <p:grpSp>
        <p:nvGrpSpPr>
          <p:cNvPr id="107" name="Group 106">
            <a:extLst>
              <a:ext uri="{FF2B5EF4-FFF2-40B4-BE49-F238E27FC236}">
                <a16:creationId xmlns:a16="http://schemas.microsoft.com/office/drawing/2014/main" id="{63EA4830-8558-4485-8FF4-6AE015F1079A}"/>
              </a:ext>
            </a:extLst>
          </p:cNvPr>
          <p:cNvGrpSpPr/>
          <p:nvPr/>
        </p:nvGrpSpPr>
        <p:grpSpPr>
          <a:xfrm>
            <a:off x="2300728" y="2265456"/>
            <a:ext cx="903376" cy="629873"/>
            <a:chOff x="4492270" y="2323070"/>
            <a:chExt cx="903376" cy="629873"/>
          </a:xfrm>
        </p:grpSpPr>
        <p:sp>
          <p:nvSpPr>
            <p:cNvPr id="108" name="Rectangle 107">
              <a:extLst>
                <a:ext uri="{FF2B5EF4-FFF2-40B4-BE49-F238E27FC236}">
                  <a16:creationId xmlns:a16="http://schemas.microsoft.com/office/drawing/2014/main" id="{4DB8A18B-1785-4B03-A62A-97CED90ED388}"/>
                </a:ext>
              </a:extLst>
            </p:cNvPr>
            <p:cNvSpPr/>
            <p:nvPr/>
          </p:nvSpPr>
          <p:spPr>
            <a:xfrm>
              <a:off x="4492270" y="2774224"/>
              <a:ext cx="903376" cy="178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33062"/>
              <a:r>
                <a:rPr lang="en-GB" sz="900" kern="0" dirty="0">
                  <a:solidFill>
                    <a:schemeClr val="tx1"/>
                  </a:solidFill>
                  <a:ea typeface="Helvetica Neue for IBM Roman" charset="0"/>
                  <a:cs typeface="Helvetica Neue for IBM Roman" charset="0"/>
                </a:rPr>
                <a:t>Authority</a:t>
              </a:r>
            </a:p>
          </p:txBody>
        </p:sp>
        <p:pic>
          <p:nvPicPr>
            <p:cNvPr id="109" name="Picture 108">
              <a:extLst>
                <a:ext uri="{FF2B5EF4-FFF2-40B4-BE49-F238E27FC236}">
                  <a16:creationId xmlns:a16="http://schemas.microsoft.com/office/drawing/2014/main" id="{523E6796-B887-49BB-845A-A9073504D239}"/>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4713903" y="2323070"/>
              <a:ext cx="495461" cy="503683"/>
            </a:xfrm>
            <a:prstGeom prst="rect">
              <a:avLst/>
            </a:prstGeom>
          </p:spPr>
        </p:pic>
      </p:grpSp>
      <p:grpSp>
        <p:nvGrpSpPr>
          <p:cNvPr id="110" name="Group 109">
            <a:extLst>
              <a:ext uri="{FF2B5EF4-FFF2-40B4-BE49-F238E27FC236}">
                <a16:creationId xmlns:a16="http://schemas.microsoft.com/office/drawing/2014/main" id="{439BACDE-2D8F-45F2-A3D1-A0690BC82BDC}"/>
              </a:ext>
            </a:extLst>
          </p:cNvPr>
          <p:cNvGrpSpPr/>
          <p:nvPr/>
        </p:nvGrpSpPr>
        <p:grpSpPr>
          <a:xfrm>
            <a:off x="1211886" y="674258"/>
            <a:ext cx="903376" cy="629873"/>
            <a:chOff x="4492270" y="2323070"/>
            <a:chExt cx="903376" cy="629873"/>
          </a:xfrm>
        </p:grpSpPr>
        <p:sp>
          <p:nvSpPr>
            <p:cNvPr id="111" name="Rectangle 110">
              <a:extLst>
                <a:ext uri="{FF2B5EF4-FFF2-40B4-BE49-F238E27FC236}">
                  <a16:creationId xmlns:a16="http://schemas.microsoft.com/office/drawing/2014/main" id="{4C698912-9E1B-4F58-8EE1-3D60F096DCA9}"/>
                </a:ext>
              </a:extLst>
            </p:cNvPr>
            <p:cNvSpPr/>
            <p:nvPr/>
          </p:nvSpPr>
          <p:spPr>
            <a:xfrm>
              <a:off x="4492270" y="2774224"/>
              <a:ext cx="903376" cy="178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33062"/>
              <a:r>
                <a:rPr lang="en-GB" sz="900" kern="0" dirty="0">
                  <a:solidFill>
                    <a:schemeClr val="tx1"/>
                  </a:solidFill>
                  <a:ea typeface="Helvetica Neue for IBM Roman" charset="0"/>
                  <a:cs typeface="Helvetica Neue for IBM Roman" charset="0"/>
                </a:rPr>
                <a:t>Authority</a:t>
              </a:r>
            </a:p>
          </p:txBody>
        </p:sp>
        <p:pic>
          <p:nvPicPr>
            <p:cNvPr id="113" name="Picture 112">
              <a:extLst>
                <a:ext uri="{FF2B5EF4-FFF2-40B4-BE49-F238E27FC236}">
                  <a16:creationId xmlns:a16="http://schemas.microsoft.com/office/drawing/2014/main" id="{4B87C982-F73E-45AF-AD15-3E4E1A66B735}"/>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4713903" y="2323070"/>
              <a:ext cx="495461" cy="503683"/>
            </a:xfrm>
            <a:prstGeom prst="rect">
              <a:avLst/>
            </a:prstGeom>
          </p:spPr>
        </p:pic>
      </p:grpSp>
      <p:pic>
        <p:nvPicPr>
          <p:cNvPr id="114" name="Picture 113">
            <a:extLst>
              <a:ext uri="{FF2B5EF4-FFF2-40B4-BE49-F238E27FC236}">
                <a16:creationId xmlns:a16="http://schemas.microsoft.com/office/drawing/2014/main" id="{843FADBD-EDAC-426F-908C-52D719A928F5}"/>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t="-8878"/>
          <a:stretch/>
        </p:blipFill>
        <p:spPr>
          <a:xfrm>
            <a:off x="640409" y="1397802"/>
            <a:ext cx="471489" cy="490538"/>
          </a:xfrm>
          <a:prstGeom prst="rect">
            <a:avLst/>
          </a:prstGeom>
        </p:spPr>
      </p:pic>
      <p:pic>
        <p:nvPicPr>
          <p:cNvPr id="115" name="Picture 114">
            <a:extLst>
              <a:ext uri="{FF2B5EF4-FFF2-40B4-BE49-F238E27FC236}">
                <a16:creationId xmlns:a16="http://schemas.microsoft.com/office/drawing/2014/main" id="{C9F7A781-236E-4A88-9F8E-66FC08669F4E}"/>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t="-2164"/>
          <a:stretch/>
        </p:blipFill>
        <p:spPr>
          <a:xfrm>
            <a:off x="2983668" y="1429524"/>
            <a:ext cx="466725" cy="495299"/>
          </a:xfrm>
          <a:prstGeom prst="rect">
            <a:avLst/>
          </a:prstGeom>
        </p:spPr>
      </p:pic>
      <p:grpSp>
        <p:nvGrpSpPr>
          <p:cNvPr id="116" name="Group 115">
            <a:extLst>
              <a:ext uri="{FF2B5EF4-FFF2-40B4-BE49-F238E27FC236}">
                <a16:creationId xmlns:a16="http://schemas.microsoft.com/office/drawing/2014/main" id="{7E622BA4-E33F-4265-BEAC-D3BB1D8AFCA5}"/>
              </a:ext>
            </a:extLst>
          </p:cNvPr>
          <p:cNvGrpSpPr/>
          <p:nvPr/>
        </p:nvGrpSpPr>
        <p:grpSpPr>
          <a:xfrm>
            <a:off x="1121258" y="1419853"/>
            <a:ext cx="903376" cy="629873"/>
            <a:chOff x="4492270" y="2323070"/>
            <a:chExt cx="903376" cy="629873"/>
          </a:xfrm>
        </p:grpSpPr>
        <p:sp>
          <p:nvSpPr>
            <p:cNvPr id="117" name="Rectangle 116">
              <a:extLst>
                <a:ext uri="{FF2B5EF4-FFF2-40B4-BE49-F238E27FC236}">
                  <a16:creationId xmlns:a16="http://schemas.microsoft.com/office/drawing/2014/main" id="{31E8E5A0-6135-48E4-A283-9554AC15A14A}"/>
                </a:ext>
              </a:extLst>
            </p:cNvPr>
            <p:cNvSpPr/>
            <p:nvPr/>
          </p:nvSpPr>
          <p:spPr>
            <a:xfrm>
              <a:off x="4492270" y="2774224"/>
              <a:ext cx="903376" cy="178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33062"/>
              <a:r>
                <a:rPr lang="en-GB" sz="900" kern="0" dirty="0">
                  <a:solidFill>
                    <a:schemeClr val="tx1"/>
                  </a:solidFill>
                  <a:ea typeface="Helvetica Neue for IBM Roman" charset="0"/>
                  <a:cs typeface="Helvetica Neue for IBM Roman" charset="0"/>
                </a:rPr>
                <a:t>Authority</a:t>
              </a:r>
            </a:p>
          </p:txBody>
        </p:sp>
        <p:pic>
          <p:nvPicPr>
            <p:cNvPr id="118" name="Picture 117">
              <a:extLst>
                <a:ext uri="{FF2B5EF4-FFF2-40B4-BE49-F238E27FC236}">
                  <a16:creationId xmlns:a16="http://schemas.microsoft.com/office/drawing/2014/main" id="{51E20E71-BEB5-475C-8F73-5280B23C7E7C}"/>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4713903" y="2323070"/>
              <a:ext cx="495461" cy="503683"/>
            </a:xfrm>
            <a:prstGeom prst="rect">
              <a:avLst/>
            </a:prstGeom>
          </p:spPr>
        </p:pic>
      </p:grpSp>
      <p:grpSp>
        <p:nvGrpSpPr>
          <p:cNvPr id="119" name="Group 118">
            <a:extLst>
              <a:ext uri="{FF2B5EF4-FFF2-40B4-BE49-F238E27FC236}">
                <a16:creationId xmlns:a16="http://schemas.microsoft.com/office/drawing/2014/main" id="{09C5BFAB-8816-4FF2-ACCA-C7141F1413DF}"/>
              </a:ext>
            </a:extLst>
          </p:cNvPr>
          <p:cNvGrpSpPr/>
          <p:nvPr/>
        </p:nvGrpSpPr>
        <p:grpSpPr>
          <a:xfrm>
            <a:off x="2004559" y="1424612"/>
            <a:ext cx="903376" cy="629873"/>
            <a:chOff x="4492270" y="2323070"/>
            <a:chExt cx="903376" cy="629873"/>
          </a:xfrm>
        </p:grpSpPr>
        <p:sp>
          <p:nvSpPr>
            <p:cNvPr id="120" name="Rectangle 119">
              <a:extLst>
                <a:ext uri="{FF2B5EF4-FFF2-40B4-BE49-F238E27FC236}">
                  <a16:creationId xmlns:a16="http://schemas.microsoft.com/office/drawing/2014/main" id="{CF962833-A526-4F03-81E3-56F5E4924C2E}"/>
                </a:ext>
              </a:extLst>
            </p:cNvPr>
            <p:cNvSpPr/>
            <p:nvPr/>
          </p:nvSpPr>
          <p:spPr>
            <a:xfrm>
              <a:off x="4492270" y="2774224"/>
              <a:ext cx="903376" cy="178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33062"/>
              <a:r>
                <a:rPr lang="en-GB" sz="900" kern="0" dirty="0">
                  <a:solidFill>
                    <a:schemeClr val="tx1"/>
                  </a:solidFill>
                  <a:ea typeface="Helvetica Neue for IBM Roman" charset="0"/>
                  <a:cs typeface="Helvetica Neue for IBM Roman" charset="0"/>
                </a:rPr>
                <a:t>Authority</a:t>
              </a:r>
            </a:p>
          </p:txBody>
        </p:sp>
        <p:pic>
          <p:nvPicPr>
            <p:cNvPr id="121" name="Picture 120">
              <a:extLst>
                <a:ext uri="{FF2B5EF4-FFF2-40B4-BE49-F238E27FC236}">
                  <a16:creationId xmlns:a16="http://schemas.microsoft.com/office/drawing/2014/main" id="{CA60C01E-16C9-4B8D-85F9-19A20AFAB0D7}"/>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4713903" y="2323070"/>
              <a:ext cx="495461" cy="503683"/>
            </a:xfrm>
            <a:prstGeom prst="rect">
              <a:avLst/>
            </a:prstGeom>
          </p:spPr>
        </p:pic>
      </p:grpSp>
      <p:pic>
        <p:nvPicPr>
          <p:cNvPr id="17" name="Picture 16">
            <a:extLst>
              <a:ext uri="{FF2B5EF4-FFF2-40B4-BE49-F238E27FC236}">
                <a16:creationId xmlns:a16="http://schemas.microsoft.com/office/drawing/2014/main" id="{E07DAC02-AE2A-4176-AB7E-00B3F73CECAF}"/>
              </a:ext>
            </a:extLst>
          </p:cNvPr>
          <p:cNvPicPr>
            <a:picLocks noChangeAspect="1"/>
          </p:cNvPicPr>
          <p:nvPr/>
        </p:nvPicPr>
        <p:blipFill>
          <a:blip r:embed="rId9"/>
          <a:stretch>
            <a:fillRect/>
          </a:stretch>
        </p:blipFill>
        <p:spPr>
          <a:xfrm>
            <a:off x="2532698" y="711495"/>
            <a:ext cx="428043" cy="430897"/>
          </a:xfrm>
          <a:prstGeom prst="rect">
            <a:avLst/>
          </a:prstGeom>
        </p:spPr>
      </p:pic>
      <p:pic>
        <p:nvPicPr>
          <p:cNvPr id="177" name="Picture 176">
            <a:extLst>
              <a:ext uri="{FF2B5EF4-FFF2-40B4-BE49-F238E27FC236}">
                <a16:creationId xmlns:a16="http://schemas.microsoft.com/office/drawing/2014/main" id="{CD7F0A86-A97F-4FBA-BA35-25E62A6F959F}"/>
              </a:ext>
            </a:extLst>
          </p:cNvPr>
          <p:cNvPicPr>
            <a:picLocks noChangeAspect="1"/>
          </p:cNvPicPr>
          <p:nvPr/>
        </p:nvPicPr>
        <p:blipFill>
          <a:blip r:embed="rId9"/>
          <a:stretch>
            <a:fillRect/>
          </a:stretch>
        </p:blipFill>
        <p:spPr>
          <a:xfrm>
            <a:off x="8268349" y="1593371"/>
            <a:ext cx="428043" cy="430897"/>
          </a:xfrm>
          <a:prstGeom prst="rect">
            <a:avLst/>
          </a:prstGeom>
        </p:spPr>
      </p:pic>
      <p:grpSp>
        <p:nvGrpSpPr>
          <p:cNvPr id="18" name="Group 17">
            <a:extLst>
              <a:ext uri="{FF2B5EF4-FFF2-40B4-BE49-F238E27FC236}">
                <a16:creationId xmlns:a16="http://schemas.microsoft.com/office/drawing/2014/main" id="{2D650CC3-A1D6-4AAD-A4FF-C759C1338866}"/>
              </a:ext>
            </a:extLst>
          </p:cNvPr>
          <p:cNvGrpSpPr/>
          <p:nvPr/>
        </p:nvGrpSpPr>
        <p:grpSpPr>
          <a:xfrm>
            <a:off x="1033749" y="2277730"/>
            <a:ext cx="464653" cy="460429"/>
            <a:chOff x="1033749" y="2353930"/>
            <a:chExt cx="464653" cy="460429"/>
          </a:xfrm>
        </p:grpSpPr>
        <p:pic>
          <p:nvPicPr>
            <p:cNvPr id="13" name="Picture 12">
              <a:extLst>
                <a:ext uri="{FF2B5EF4-FFF2-40B4-BE49-F238E27FC236}">
                  <a16:creationId xmlns:a16="http://schemas.microsoft.com/office/drawing/2014/main" id="{335FCCF9-88D9-4021-8FEF-5170E3333FE0}"/>
                </a:ext>
              </a:extLst>
            </p:cNvPr>
            <p:cNvPicPr>
              <a:picLocks noChangeAspect="1"/>
            </p:cNvPicPr>
            <p:nvPr/>
          </p:nvPicPr>
          <p:blipFill>
            <a:blip r:embed="rId10"/>
            <a:stretch>
              <a:fillRect/>
            </a:stretch>
          </p:blipFill>
          <p:spPr>
            <a:xfrm>
              <a:off x="1033749" y="2353930"/>
              <a:ext cx="464653" cy="460429"/>
            </a:xfrm>
            <a:prstGeom prst="rect">
              <a:avLst/>
            </a:prstGeom>
          </p:spPr>
        </p:pic>
        <p:grpSp>
          <p:nvGrpSpPr>
            <p:cNvPr id="200" name="Group 199">
              <a:extLst>
                <a:ext uri="{FF2B5EF4-FFF2-40B4-BE49-F238E27FC236}">
                  <a16:creationId xmlns:a16="http://schemas.microsoft.com/office/drawing/2014/main" id="{30A8BBD8-72E3-47B9-A176-BAE0B97BEB87}"/>
                </a:ext>
              </a:extLst>
            </p:cNvPr>
            <p:cNvGrpSpPr/>
            <p:nvPr/>
          </p:nvGrpSpPr>
          <p:grpSpPr>
            <a:xfrm>
              <a:off x="1130455" y="2395519"/>
              <a:ext cx="264404" cy="317284"/>
              <a:chOff x="5308601" y="2673350"/>
              <a:chExt cx="492125" cy="590550"/>
            </a:xfrm>
            <a:solidFill>
              <a:srgbClr val="F2F2F2"/>
            </a:solidFill>
          </p:grpSpPr>
          <p:sp>
            <p:nvSpPr>
              <p:cNvPr id="201" name="Rectangle 188">
                <a:extLst>
                  <a:ext uri="{FF2B5EF4-FFF2-40B4-BE49-F238E27FC236}">
                    <a16:creationId xmlns:a16="http://schemas.microsoft.com/office/drawing/2014/main" id="{DEE1A7FD-62F3-4F01-A6EB-812D95EB919D}"/>
                  </a:ext>
                </a:extLst>
              </p:cNvPr>
              <p:cNvSpPr>
                <a:spLocks noChangeArrowheads="1"/>
              </p:cNvSpPr>
              <p:nvPr/>
            </p:nvSpPr>
            <p:spPr bwMode="auto">
              <a:xfrm>
                <a:off x="5375276" y="2990850"/>
                <a:ext cx="9525" cy="239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4" name="Rectangle 189">
                <a:extLst>
                  <a:ext uri="{FF2B5EF4-FFF2-40B4-BE49-F238E27FC236}">
                    <a16:creationId xmlns:a16="http://schemas.microsoft.com/office/drawing/2014/main" id="{209034BB-DFD4-4499-B345-F877AD1FA5D9}"/>
                  </a:ext>
                </a:extLst>
              </p:cNvPr>
              <p:cNvSpPr>
                <a:spLocks noChangeArrowheads="1"/>
              </p:cNvSpPr>
              <p:nvPr/>
            </p:nvSpPr>
            <p:spPr bwMode="auto">
              <a:xfrm>
                <a:off x="5424488" y="2990850"/>
                <a:ext cx="9525" cy="239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6" name="Rectangle 190">
                <a:extLst>
                  <a:ext uri="{FF2B5EF4-FFF2-40B4-BE49-F238E27FC236}">
                    <a16:creationId xmlns:a16="http://schemas.microsoft.com/office/drawing/2014/main" id="{9B514662-7005-48A4-8989-6392EEAA9E40}"/>
                  </a:ext>
                </a:extLst>
              </p:cNvPr>
              <p:cNvSpPr>
                <a:spLocks noChangeArrowheads="1"/>
              </p:cNvSpPr>
              <p:nvPr/>
            </p:nvSpPr>
            <p:spPr bwMode="auto">
              <a:xfrm>
                <a:off x="5473701" y="2990850"/>
                <a:ext cx="9525" cy="239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7" name="Rectangle 191">
                <a:extLst>
                  <a:ext uri="{FF2B5EF4-FFF2-40B4-BE49-F238E27FC236}">
                    <a16:creationId xmlns:a16="http://schemas.microsoft.com/office/drawing/2014/main" id="{A692CC77-FD62-44A5-9389-0CB99DCA71CE}"/>
                  </a:ext>
                </a:extLst>
              </p:cNvPr>
              <p:cNvSpPr>
                <a:spLocks noChangeArrowheads="1"/>
              </p:cNvSpPr>
              <p:nvPr/>
            </p:nvSpPr>
            <p:spPr bwMode="auto">
              <a:xfrm>
                <a:off x="5522913" y="2990850"/>
                <a:ext cx="9525" cy="239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9" name="Rectangle 192">
                <a:extLst>
                  <a:ext uri="{FF2B5EF4-FFF2-40B4-BE49-F238E27FC236}">
                    <a16:creationId xmlns:a16="http://schemas.microsoft.com/office/drawing/2014/main" id="{B37334AB-619E-4CCE-B627-0AB654BA0625}"/>
                  </a:ext>
                </a:extLst>
              </p:cNvPr>
              <p:cNvSpPr>
                <a:spLocks noChangeArrowheads="1"/>
              </p:cNvSpPr>
              <p:nvPr/>
            </p:nvSpPr>
            <p:spPr bwMode="auto">
              <a:xfrm>
                <a:off x="5576888" y="2990850"/>
                <a:ext cx="11113" cy="239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0" name="Rectangle 193">
                <a:extLst>
                  <a:ext uri="{FF2B5EF4-FFF2-40B4-BE49-F238E27FC236}">
                    <a16:creationId xmlns:a16="http://schemas.microsoft.com/office/drawing/2014/main" id="{C3665716-29E0-43E8-9573-5E237750FF51}"/>
                  </a:ext>
                </a:extLst>
              </p:cNvPr>
              <p:cNvSpPr>
                <a:spLocks noChangeArrowheads="1"/>
              </p:cNvSpPr>
              <p:nvPr/>
            </p:nvSpPr>
            <p:spPr bwMode="auto">
              <a:xfrm>
                <a:off x="5626101" y="2990850"/>
                <a:ext cx="11113" cy="239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8" name="Rectangle 194">
                <a:extLst>
                  <a:ext uri="{FF2B5EF4-FFF2-40B4-BE49-F238E27FC236}">
                    <a16:creationId xmlns:a16="http://schemas.microsoft.com/office/drawing/2014/main" id="{920F01B4-B668-4C5B-8D99-98A643F24EC3}"/>
                  </a:ext>
                </a:extLst>
              </p:cNvPr>
              <p:cNvSpPr>
                <a:spLocks noChangeArrowheads="1"/>
              </p:cNvSpPr>
              <p:nvPr/>
            </p:nvSpPr>
            <p:spPr bwMode="auto">
              <a:xfrm>
                <a:off x="5675313" y="2990850"/>
                <a:ext cx="11113" cy="239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9" name="Rectangle 195">
                <a:extLst>
                  <a:ext uri="{FF2B5EF4-FFF2-40B4-BE49-F238E27FC236}">
                    <a16:creationId xmlns:a16="http://schemas.microsoft.com/office/drawing/2014/main" id="{1360A8DC-6958-4657-9E20-9C54E71EB512}"/>
                  </a:ext>
                </a:extLst>
              </p:cNvPr>
              <p:cNvSpPr>
                <a:spLocks noChangeArrowheads="1"/>
              </p:cNvSpPr>
              <p:nvPr/>
            </p:nvSpPr>
            <p:spPr bwMode="auto">
              <a:xfrm>
                <a:off x="5724526" y="2990850"/>
                <a:ext cx="11113" cy="239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0" name="Freeform 196">
                <a:extLst>
                  <a:ext uri="{FF2B5EF4-FFF2-40B4-BE49-F238E27FC236}">
                    <a16:creationId xmlns:a16="http://schemas.microsoft.com/office/drawing/2014/main" id="{3FADD410-B846-48DC-A7F5-7CFDF43ADC9A}"/>
                  </a:ext>
                </a:extLst>
              </p:cNvPr>
              <p:cNvSpPr>
                <a:spLocks/>
              </p:cNvSpPr>
              <p:nvPr/>
            </p:nvSpPr>
            <p:spPr bwMode="auto">
              <a:xfrm>
                <a:off x="5549901" y="2833688"/>
                <a:ext cx="38100" cy="41275"/>
              </a:xfrm>
              <a:custGeom>
                <a:avLst/>
                <a:gdLst>
                  <a:gd name="T0" fmla="*/ 0 w 48"/>
                  <a:gd name="T1" fmla="*/ 51 h 51"/>
                  <a:gd name="T2" fmla="*/ 0 w 48"/>
                  <a:gd name="T3" fmla="*/ 24 h 51"/>
                  <a:gd name="T4" fmla="*/ 0 w 48"/>
                  <a:gd name="T5" fmla="*/ 24 h 51"/>
                  <a:gd name="T6" fmla="*/ 5 w 48"/>
                  <a:gd name="T7" fmla="*/ 24 h 51"/>
                  <a:gd name="T8" fmla="*/ 8 w 48"/>
                  <a:gd name="T9" fmla="*/ 22 h 51"/>
                  <a:gd name="T10" fmla="*/ 15 w 48"/>
                  <a:gd name="T11" fmla="*/ 17 h 51"/>
                  <a:gd name="T12" fmla="*/ 19 w 48"/>
                  <a:gd name="T13" fmla="*/ 8 h 51"/>
                  <a:gd name="T14" fmla="*/ 20 w 48"/>
                  <a:gd name="T15" fmla="*/ 0 h 51"/>
                  <a:gd name="T16" fmla="*/ 48 w 48"/>
                  <a:gd name="T17" fmla="*/ 0 h 51"/>
                  <a:gd name="T18" fmla="*/ 48 w 48"/>
                  <a:gd name="T19" fmla="*/ 0 h 51"/>
                  <a:gd name="T20" fmla="*/ 46 w 48"/>
                  <a:gd name="T21" fmla="*/ 10 h 51"/>
                  <a:gd name="T22" fmla="*/ 44 w 48"/>
                  <a:gd name="T23" fmla="*/ 20 h 51"/>
                  <a:gd name="T24" fmla="*/ 39 w 48"/>
                  <a:gd name="T25" fmla="*/ 29 h 51"/>
                  <a:gd name="T26" fmla="*/ 34 w 48"/>
                  <a:gd name="T27" fmla="*/ 36 h 51"/>
                  <a:gd name="T28" fmla="*/ 27 w 48"/>
                  <a:gd name="T29" fmla="*/ 43 h 51"/>
                  <a:gd name="T30" fmla="*/ 19 w 48"/>
                  <a:gd name="T31" fmla="*/ 48 h 51"/>
                  <a:gd name="T32" fmla="*/ 10 w 48"/>
                  <a:gd name="T33" fmla="*/ 50 h 51"/>
                  <a:gd name="T34" fmla="*/ 0 w 48"/>
                  <a:gd name="T35" fmla="*/ 51 h 51"/>
                  <a:gd name="T36" fmla="*/ 0 w 48"/>
                  <a:gd name="T3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51">
                    <a:moveTo>
                      <a:pt x="0" y="51"/>
                    </a:moveTo>
                    <a:lnTo>
                      <a:pt x="0" y="24"/>
                    </a:lnTo>
                    <a:lnTo>
                      <a:pt x="0" y="24"/>
                    </a:lnTo>
                    <a:lnTo>
                      <a:pt x="5" y="24"/>
                    </a:lnTo>
                    <a:lnTo>
                      <a:pt x="8" y="22"/>
                    </a:lnTo>
                    <a:lnTo>
                      <a:pt x="15" y="17"/>
                    </a:lnTo>
                    <a:lnTo>
                      <a:pt x="19" y="8"/>
                    </a:lnTo>
                    <a:lnTo>
                      <a:pt x="20" y="0"/>
                    </a:lnTo>
                    <a:lnTo>
                      <a:pt x="48" y="0"/>
                    </a:lnTo>
                    <a:lnTo>
                      <a:pt x="48" y="0"/>
                    </a:lnTo>
                    <a:lnTo>
                      <a:pt x="46" y="10"/>
                    </a:lnTo>
                    <a:lnTo>
                      <a:pt x="44" y="20"/>
                    </a:lnTo>
                    <a:lnTo>
                      <a:pt x="39" y="29"/>
                    </a:lnTo>
                    <a:lnTo>
                      <a:pt x="34" y="36"/>
                    </a:lnTo>
                    <a:lnTo>
                      <a:pt x="27" y="43"/>
                    </a:lnTo>
                    <a:lnTo>
                      <a:pt x="19" y="48"/>
                    </a:lnTo>
                    <a:lnTo>
                      <a:pt x="10" y="50"/>
                    </a:lnTo>
                    <a:lnTo>
                      <a:pt x="0" y="51"/>
                    </a:lnTo>
                    <a:lnTo>
                      <a:pt x="0"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2" name="Freeform 197">
                <a:extLst>
                  <a:ext uri="{FF2B5EF4-FFF2-40B4-BE49-F238E27FC236}">
                    <a16:creationId xmlns:a16="http://schemas.microsoft.com/office/drawing/2014/main" id="{ACE49828-7890-4789-93D5-83FD9A4BFA18}"/>
                  </a:ext>
                </a:extLst>
              </p:cNvPr>
              <p:cNvSpPr>
                <a:spLocks noEditPoints="1"/>
              </p:cNvSpPr>
              <p:nvPr/>
            </p:nvSpPr>
            <p:spPr bwMode="auto">
              <a:xfrm>
                <a:off x="5505451" y="2673350"/>
                <a:ext cx="82550" cy="158750"/>
              </a:xfrm>
              <a:custGeom>
                <a:avLst/>
                <a:gdLst>
                  <a:gd name="T0" fmla="*/ 103 w 103"/>
                  <a:gd name="T1" fmla="*/ 51 h 199"/>
                  <a:gd name="T2" fmla="*/ 99 w 103"/>
                  <a:gd name="T3" fmla="*/ 31 h 199"/>
                  <a:gd name="T4" fmla="*/ 87 w 103"/>
                  <a:gd name="T5" fmla="*/ 15 h 199"/>
                  <a:gd name="T6" fmla="*/ 72 w 103"/>
                  <a:gd name="T7" fmla="*/ 3 h 199"/>
                  <a:gd name="T8" fmla="*/ 51 w 103"/>
                  <a:gd name="T9" fmla="*/ 0 h 199"/>
                  <a:gd name="T10" fmla="*/ 41 w 103"/>
                  <a:gd name="T11" fmla="*/ 1 h 199"/>
                  <a:gd name="T12" fmla="*/ 22 w 103"/>
                  <a:gd name="T13" fmla="*/ 8 h 199"/>
                  <a:gd name="T14" fmla="*/ 8 w 103"/>
                  <a:gd name="T15" fmla="*/ 22 h 199"/>
                  <a:gd name="T16" fmla="*/ 1 w 103"/>
                  <a:gd name="T17" fmla="*/ 41 h 199"/>
                  <a:gd name="T18" fmla="*/ 0 w 103"/>
                  <a:gd name="T19" fmla="*/ 51 h 199"/>
                  <a:gd name="T20" fmla="*/ 6 w 103"/>
                  <a:gd name="T21" fmla="*/ 72 h 199"/>
                  <a:gd name="T22" fmla="*/ 20 w 103"/>
                  <a:gd name="T23" fmla="*/ 87 h 199"/>
                  <a:gd name="T24" fmla="*/ 41 w 103"/>
                  <a:gd name="T25" fmla="*/ 103 h 199"/>
                  <a:gd name="T26" fmla="*/ 41 w 103"/>
                  <a:gd name="T27" fmla="*/ 153 h 199"/>
                  <a:gd name="T28" fmla="*/ 24 w 103"/>
                  <a:gd name="T29" fmla="*/ 158 h 199"/>
                  <a:gd name="T30" fmla="*/ 12 w 103"/>
                  <a:gd name="T31" fmla="*/ 168 h 199"/>
                  <a:gd name="T32" fmla="*/ 3 w 103"/>
                  <a:gd name="T33" fmla="*/ 182 h 199"/>
                  <a:gd name="T34" fmla="*/ 0 w 103"/>
                  <a:gd name="T35" fmla="*/ 199 h 199"/>
                  <a:gd name="T36" fmla="*/ 27 w 103"/>
                  <a:gd name="T37" fmla="*/ 199 h 199"/>
                  <a:gd name="T38" fmla="*/ 29 w 103"/>
                  <a:gd name="T39" fmla="*/ 191 h 199"/>
                  <a:gd name="T40" fmla="*/ 43 w 103"/>
                  <a:gd name="T41" fmla="*/ 180 h 199"/>
                  <a:gd name="T42" fmla="*/ 68 w 103"/>
                  <a:gd name="T43" fmla="*/ 179 h 199"/>
                  <a:gd name="T44" fmla="*/ 68 w 103"/>
                  <a:gd name="T45" fmla="*/ 99 h 199"/>
                  <a:gd name="T46" fmla="*/ 82 w 103"/>
                  <a:gd name="T47" fmla="*/ 93 h 199"/>
                  <a:gd name="T48" fmla="*/ 93 w 103"/>
                  <a:gd name="T49" fmla="*/ 80 h 199"/>
                  <a:gd name="T50" fmla="*/ 101 w 103"/>
                  <a:gd name="T51" fmla="*/ 67 h 199"/>
                  <a:gd name="T52" fmla="*/ 103 w 103"/>
                  <a:gd name="T53" fmla="*/ 51 h 199"/>
                  <a:gd name="T54" fmla="*/ 51 w 103"/>
                  <a:gd name="T55" fmla="*/ 75 h 199"/>
                  <a:gd name="T56" fmla="*/ 43 w 103"/>
                  <a:gd name="T57" fmla="*/ 74 h 199"/>
                  <a:gd name="T58" fmla="*/ 29 w 103"/>
                  <a:gd name="T59" fmla="*/ 60 h 199"/>
                  <a:gd name="T60" fmla="*/ 27 w 103"/>
                  <a:gd name="T61" fmla="*/ 51 h 199"/>
                  <a:gd name="T62" fmla="*/ 34 w 103"/>
                  <a:gd name="T63" fmla="*/ 34 h 199"/>
                  <a:gd name="T64" fmla="*/ 51 w 103"/>
                  <a:gd name="T65" fmla="*/ 27 h 199"/>
                  <a:gd name="T66" fmla="*/ 60 w 103"/>
                  <a:gd name="T67" fmla="*/ 29 h 199"/>
                  <a:gd name="T68" fmla="*/ 74 w 103"/>
                  <a:gd name="T69" fmla="*/ 43 h 199"/>
                  <a:gd name="T70" fmla="*/ 75 w 103"/>
                  <a:gd name="T71" fmla="*/ 51 h 199"/>
                  <a:gd name="T72" fmla="*/ 68 w 103"/>
                  <a:gd name="T73" fmla="*/ 68 h 199"/>
                  <a:gd name="T74" fmla="*/ 51 w 103"/>
                  <a:gd name="T75" fmla="*/ 7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3" h="199">
                    <a:moveTo>
                      <a:pt x="103" y="51"/>
                    </a:moveTo>
                    <a:lnTo>
                      <a:pt x="103" y="51"/>
                    </a:lnTo>
                    <a:lnTo>
                      <a:pt x="101" y="41"/>
                    </a:lnTo>
                    <a:lnTo>
                      <a:pt x="99" y="31"/>
                    </a:lnTo>
                    <a:lnTo>
                      <a:pt x="94" y="22"/>
                    </a:lnTo>
                    <a:lnTo>
                      <a:pt x="87" y="15"/>
                    </a:lnTo>
                    <a:lnTo>
                      <a:pt x="80" y="8"/>
                    </a:lnTo>
                    <a:lnTo>
                      <a:pt x="72" y="3"/>
                    </a:lnTo>
                    <a:lnTo>
                      <a:pt x="62" y="1"/>
                    </a:lnTo>
                    <a:lnTo>
                      <a:pt x="51" y="0"/>
                    </a:lnTo>
                    <a:lnTo>
                      <a:pt x="51" y="0"/>
                    </a:lnTo>
                    <a:lnTo>
                      <a:pt x="41" y="1"/>
                    </a:lnTo>
                    <a:lnTo>
                      <a:pt x="31" y="3"/>
                    </a:lnTo>
                    <a:lnTo>
                      <a:pt x="22" y="8"/>
                    </a:lnTo>
                    <a:lnTo>
                      <a:pt x="15" y="15"/>
                    </a:lnTo>
                    <a:lnTo>
                      <a:pt x="8" y="22"/>
                    </a:lnTo>
                    <a:lnTo>
                      <a:pt x="3" y="31"/>
                    </a:lnTo>
                    <a:lnTo>
                      <a:pt x="1" y="41"/>
                    </a:lnTo>
                    <a:lnTo>
                      <a:pt x="0" y="51"/>
                    </a:lnTo>
                    <a:lnTo>
                      <a:pt x="0" y="51"/>
                    </a:lnTo>
                    <a:lnTo>
                      <a:pt x="1" y="62"/>
                    </a:lnTo>
                    <a:lnTo>
                      <a:pt x="6" y="72"/>
                    </a:lnTo>
                    <a:lnTo>
                      <a:pt x="13" y="80"/>
                    </a:lnTo>
                    <a:lnTo>
                      <a:pt x="20" y="87"/>
                    </a:lnTo>
                    <a:lnTo>
                      <a:pt x="34" y="99"/>
                    </a:lnTo>
                    <a:lnTo>
                      <a:pt x="41" y="103"/>
                    </a:lnTo>
                    <a:lnTo>
                      <a:pt x="41" y="153"/>
                    </a:lnTo>
                    <a:lnTo>
                      <a:pt x="41" y="153"/>
                    </a:lnTo>
                    <a:lnTo>
                      <a:pt x="32" y="155"/>
                    </a:lnTo>
                    <a:lnTo>
                      <a:pt x="24" y="158"/>
                    </a:lnTo>
                    <a:lnTo>
                      <a:pt x="17" y="163"/>
                    </a:lnTo>
                    <a:lnTo>
                      <a:pt x="12" y="168"/>
                    </a:lnTo>
                    <a:lnTo>
                      <a:pt x="6" y="175"/>
                    </a:lnTo>
                    <a:lnTo>
                      <a:pt x="3" y="182"/>
                    </a:lnTo>
                    <a:lnTo>
                      <a:pt x="0" y="191"/>
                    </a:lnTo>
                    <a:lnTo>
                      <a:pt x="0" y="199"/>
                    </a:lnTo>
                    <a:lnTo>
                      <a:pt x="27" y="199"/>
                    </a:lnTo>
                    <a:lnTo>
                      <a:pt x="27" y="199"/>
                    </a:lnTo>
                    <a:lnTo>
                      <a:pt x="27" y="194"/>
                    </a:lnTo>
                    <a:lnTo>
                      <a:pt x="29" y="191"/>
                    </a:lnTo>
                    <a:lnTo>
                      <a:pt x="34" y="184"/>
                    </a:lnTo>
                    <a:lnTo>
                      <a:pt x="43" y="180"/>
                    </a:lnTo>
                    <a:lnTo>
                      <a:pt x="51" y="179"/>
                    </a:lnTo>
                    <a:lnTo>
                      <a:pt x="68" y="179"/>
                    </a:lnTo>
                    <a:lnTo>
                      <a:pt x="68" y="99"/>
                    </a:lnTo>
                    <a:lnTo>
                      <a:pt x="68" y="99"/>
                    </a:lnTo>
                    <a:lnTo>
                      <a:pt x="75" y="96"/>
                    </a:lnTo>
                    <a:lnTo>
                      <a:pt x="82" y="93"/>
                    </a:lnTo>
                    <a:lnTo>
                      <a:pt x="87" y="87"/>
                    </a:lnTo>
                    <a:lnTo>
                      <a:pt x="93" y="80"/>
                    </a:lnTo>
                    <a:lnTo>
                      <a:pt x="98" y="75"/>
                    </a:lnTo>
                    <a:lnTo>
                      <a:pt x="101" y="67"/>
                    </a:lnTo>
                    <a:lnTo>
                      <a:pt x="103" y="60"/>
                    </a:lnTo>
                    <a:lnTo>
                      <a:pt x="103" y="51"/>
                    </a:lnTo>
                    <a:lnTo>
                      <a:pt x="103" y="51"/>
                    </a:lnTo>
                    <a:close/>
                    <a:moveTo>
                      <a:pt x="51" y="75"/>
                    </a:moveTo>
                    <a:lnTo>
                      <a:pt x="51" y="75"/>
                    </a:lnTo>
                    <a:lnTo>
                      <a:pt x="43" y="74"/>
                    </a:lnTo>
                    <a:lnTo>
                      <a:pt x="34" y="68"/>
                    </a:lnTo>
                    <a:lnTo>
                      <a:pt x="29" y="60"/>
                    </a:lnTo>
                    <a:lnTo>
                      <a:pt x="27" y="51"/>
                    </a:lnTo>
                    <a:lnTo>
                      <a:pt x="27" y="51"/>
                    </a:lnTo>
                    <a:lnTo>
                      <a:pt x="29" y="43"/>
                    </a:lnTo>
                    <a:lnTo>
                      <a:pt x="34" y="34"/>
                    </a:lnTo>
                    <a:lnTo>
                      <a:pt x="43" y="29"/>
                    </a:lnTo>
                    <a:lnTo>
                      <a:pt x="51" y="27"/>
                    </a:lnTo>
                    <a:lnTo>
                      <a:pt x="51" y="27"/>
                    </a:lnTo>
                    <a:lnTo>
                      <a:pt x="60" y="29"/>
                    </a:lnTo>
                    <a:lnTo>
                      <a:pt x="68" y="34"/>
                    </a:lnTo>
                    <a:lnTo>
                      <a:pt x="74" y="43"/>
                    </a:lnTo>
                    <a:lnTo>
                      <a:pt x="75" y="51"/>
                    </a:lnTo>
                    <a:lnTo>
                      <a:pt x="75" y="51"/>
                    </a:lnTo>
                    <a:lnTo>
                      <a:pt x="74" y="60"/>
                    </a:lnTo>
                    <a:lnTo>
                      <a:pt x="68" y="68"/>
                    </a:lnTo>
                    <a:lnTo>
                      <a:pt x="60" y="74"/>
                    </a:lnTo>
                    <a:lnTo>
                      <a:pt x="51" y="75"/>
                    </a:lnTo>
                    <a:lnTo>
                      <a:pt x="51"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3" name="Freeform 198">
                <a:extLst>
                  <a:ext uri="{FF2B5EF4-FFF2-40B4-BE49-F238E27FC236}">
                    <a16:creationId xmlns:a16="http://schemas.microsoft.com/office/drawing/2014/main" id="{71C857F5-FCD4-4A68-87AB-613612840F28}"/>
                  </a:ext>
                </a:extLst>
              </p:cNvPr>
              <p:cNvSpPr>
                <a:spLocks noEditPoints="1"/>
              </p:cNvSpPr>
              <p:nvPr/>
            </p:nvSpPr>
            <p:spPr bwMode="auto">
              <a:xfrm>
                <a:off x="5308601" y="2838450"/>
                <a:ext cx="492125" cy="425450"/>
              </a:xfrm>
              <a:custGeom>
                <a:avLst/>
                <a:gdLst>
                  <a:gd name="T0" fmla="*/ 365 w 619"/>
                  <a:gd name="T1" fmla="*/ 34 h 535"/>
                  <a:gd name="T2" fmla="*/ 351 w 619"/>
                  <a:gd name="T3" fmla="*/ 58 h 535"/>
                  <a:gd name="T4" fmla="*/ 351 w 619"/>
                  <a:gd name="T5" fmla="*/ 58 h 535"/>
                  <a:gd name="T6" fmla="*/ 399 w 619"/>
                  <a:gd name="T7" fmla="*/ 81 h 535"/>
                  <a:gd name="T8" fmla="*/ 456 w 619"/>
                  <a:gd name="T9" fmla="*/ 105 h 535"/>
                  <a:gd name="T10" fmla="*/ 557 w 619"/>
                  <a:gd name="T11" fmla="*/ 150 h 535"/>
                  <a:gd name="T12" fmla="*/ 55 w 619"/>
                  <a:gd name="T13" fmla="*/ 150 h 535"/>
                  <a:gd name="T14" fmla="*/ 296 w 619"/>
                  <a:gd name="T15" fmla="*/ 24 h 535"/>
                  <a:gd name="T16" fmla="*/ 282 w 619"/>
                  <a:gd name="T17" fmla="*/ 0 h 535"/>
                  <a:gd name="T18" fmla="*/ 0 w 619"/>
                  <a:gd name="T19" fmla="*/ 150 h 535"/>
                  <a:gd name="T20" fmla="*/ 0 w 619"/>
                  <a:gd name="T21" fmla="*/ 535 h 535"/>
                  <a:gd name="T22" fmla="*/ 619 w 619"/>
                  <a:gd name="T23" fmla="*/ 535 h 535"/>
                  <a:gd name="T24" fmla="*/ 619 w 619"/>
                  <a:gd name="T25" fmla="*/ 150 h 535"/>
                  <a:gd name="T26" fmla="*/ 619 w 619"/>
                  <a:gd name="T27" fmla="*/ 150 h 535"/>
                  <a:gd name="T28" fmla="*/ 521 w 619"/>
                  <a:gd name="T29" fmla="*/ 107 h 535"/>
                  <a:gd name="T30" fmla="*/ 439 w 619"/>
                  <a:gd name="T31" fmla="*/ 69 h 535"/>
                  <a:gd name="T32" fmla="*/ 365 w 619"/>
                  <a:gd name="T33" fmla="*/ 34 h 535"/>
                  <a:gd name="T34" fmla="*/ 365 w 619"/>
                  <a:gd name="T35" fmla="*/ 34 h 535"/>
                  <a:gd name="T36" fmla="*/ 592 w 619"/>
                  <a:gd name="T37" fmla="*/ 508 h 535"/>
                  <a:gd name="T38" fmla="*/ 27 w 619"/>
                  <a:gd name="T39" fmla="*/ 508 h 535"/>
                  <a:gd name="T40" fmla="*/ 27 w 619"/>
                  <a:gd name="T41" fmla="*/ 177 h 535"/>
                  <a:gd name="T42" fmla="*/ 592 w 619"/>
                  <a:gd name="T43" fmla="*/ 177 h 535"/>
                  <a:gd name="T44" fmla="*/ 592 w 619"/>
                  <a:gd name="T45" fmla="*/ 508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9" h="535">
                    <a:moveTo>
                      <a:pt x="365" y="34"/>
                    </a:moveTo>
                    <a:lnTo>
                      <a:pt x="351" y="58"/>
                    </a:lnTo>
                    <a:lnTo>
                      <a:pt x="351" y="58"/>
                    </a:lnTo>
                    <a:lnTo>
                      <a:pt x="399" y="81"/>
                    </a:lnTo>
                    <a:lnTo>
                      <a:pt x="456" y="105"/>
                    </a:lnTo>
                    <a:lnTo>
                      <a:pt x="557" y="150"/>
                    </a:lnTo>
                    <a:lnTo>
                      <a:pt x="55" y="150"/>
                    </a:lnTo>
                    <a:lnTo>
                      <a:pt x="296" y="24"/>
                    </a:lnTo>
                    <a:lnTo>
                      <a:pt x="282" y="0"/>
                    </a:lnTo>
                    <a:lnTo>
                      <a:pt x="0" y="150"/>
                    </a:lnTo>
                    <a:lnTo>
                      <a:pt x="0" y="535"/>
                    </a:lnTo>
                    <a:lnTo>
                      <a:pt x="619" y="535"/>
                    </a:lnTo>
                    <a:lnTo>
                      <a:pt x="619" y="150"/>
                    </a:lnTo>
                    <a:lnTo>
                      <a:pt x="619" y="150"/>
                    </a:lnTo>
                    <a:lnTo>
                      <a:pt x="521" y="107"/>
                    </a:lnTo>
                    <a:lnTo>
                      <a:pt x="439" y="69"/>
                    </a:lnTo>
                    <a:lnTo>
                      <a:pt x="365" y="34"/>
                    </a:lnTo>
                    <a:lnTo>
                      <a:pt x="365" y="34"/>
                    </a:lnTo>
                    <a:close/>
                    <a:moveTo>
                      <a:pt x="592" y="508"/>
                    </a:moveTo>
                    <a:lnTo>
                      <a:pt x="27" y="508"/>
                    </a:lnTo>
                    <a:lnTo>
                      <a:pt x="27" y="177"/>
                    </a:lnTo>
                    <a:lnTo>
                      <a:pt x="592" y="177"/>
                    </a:lnTo>
                    <a:lnTo>
                      <a:pt x="592" y="5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51" name="Group 250">
            <a:extLst>
              <a:ext uri="{FF2B5EF4-FFF2-40B4-BE49-F238E27FC236}">
                <a16:creationId xmlns:a16="http://schemas.microsoft.com/office/drawing/2014/main" id="{8814E789-552B-4B88-B4A1-6518A6D364BC}"/>
              </a:ext>
            </a:extLst>
          </p:cNvPr>
          <p:cNvGrpSpPr/>
          <p:nvPr/>
        </p:nvGrpSpPr>
        <p:grpSpPr>
          <a:xfrm>
            <a:off x="5405364" y="2227172"/>
            <a:ext cx="464653" cy="460429"/>
            <a:chOff x="1033749" y="2353930"/>
            <a:chExt cx="464653" cy="460429"/>
          </a:xfrm>
        </p:grpSpPr>
        <p:pic>
          <p:nvPicPr>
            <p:cNvPr id="252" name="Picture 251">
              <a:extLst>
                <a:ext uri="{FF2B5EF4-FFF2-40B4-BE49-F238E27FC236}">
                  <a16:creationId xmlns:a16="http://schemas.microsoft.com/office/drawing/2014/main" id="{6B2A4813-5844-4B22-B81E-D32649C9A776}"/>
                </a:ext>
              </a:extLst>
            </p:cNvPr>
            <p:cNvPicPr>
              <a:picLocks noChangeAspect="1"/>
            </p:cNvPicPr>
            <p:nvPr/>
          </p:nvPicPr>
          <p:blipFill>
            <a:blip r:embed="rId10"/>
            <a:stretch>
              <a:fillRect/>
            </a:stretch>
          </p:blipFill>
          <p:spPr>
            <a:xfrm>
              <a:off x="1033749" y="2353930"/>
              <a:ext cx="464653" cy="460429"/>
            </a:xfrm>
            <a:prstGeom prst="rect">
              <a:avLst/>
            </a:prstGeom>
          </p:spPr>
        </p:pic>
        <p:grpSp>
          <p:nvGrpSpPr>
            <p:cNvPr id="253" name="Group 252">
              <a:extLst>
                <a:ext uri="{FF2B5EF4-FFF2-40B4-BE49-F238E27FC236}">
                  <a16:creationId xmlns:a16="http://schemas.microsoft.com/office/drawing/2014/main" id="{5FD36D1D-0E68-4F9C-BE75-3A043DA16A2F}"/>
                </a:ext>
              </a:extLst>
            </p:cNvPr>
            <p:cNvGrpSpPr/>
            <p:nvPr/>
          </p:nvGrpSpPr>
          <p:grpSpPr>
            <a:xfrm>
              <a:off x="1130455" y="2395519"/>
              <a:ext cx="264404" cy="317284"/>
              <a:chOff x="5308601" y="2673350"/>
              <a:chExt cx="492125" cy="590550"/>
            </a:xfrm>
            <a:solidFill>
              <a:srgbClr val="F2F2F2"/>
            </a:solidFill>
          </p:grpSpPr>
          <p:sp>
            <p:nvSpPr>
              <p:cNvPr id="254" name="Rectangle 188">
                <a:extLst>
                  <a:ext uri="{FF2B5EF4-FFF2-40B4-BE49-F238E27FC236}">
                    <a16:creationId xmlns:a16="http://schemas.microsoft.com/office/drawing/2014/main" id="{17EEE7D0-5F07-4226-8741-96202CF00D1B}"/>
                  </a:ext>
                </a:extLst>
              </p:cNvPr>
              <p:cNvSpPr>
                <a:spLocks noChangeArrowheads="1"/>
              </p:cNvSpPr>
              <p:nvPr/>
            </p:nvSpPr>
            <p:spPr bwMode="auto">
              <a:xfrm>
                <a:off x="5375276" y="2990850"/>
                <a:ext cx="9525" cy="239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5" name="Rectangle 189">
                <a:extLst>
                  <a:ext uri="{FF2B5EF4-FFF2-40B4-BE49-F238E27FC236}">
                    <a16:creationId xmlns:a16="http://schemas.microsoft.com/office/drawing/2014/main" id="{4F3A4D70-EE49-49B8-A4AF-80B9057615B4}"/>
                  </a:ext>
                </a:extLst>
              </p:cNvPr>
              <p:cNvSpPr>
                <a:spLocks noChangeArrowheads="1"/>
              </p:cNvSpPr>
              <p:nvPr/>
            </p:nvSpPr>
            <p:spPr bwMode="auto">
              <a:xfrm>
                <a:off x="5424488" y="2990850"/>
                <a:ext cx="9525" cy="239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6" name="Rectangle 190">
                <a:extLst>
                  <a:ext uri="{FF2B5EF4-FFF2-40B4-BE49-F238E27FC236}">
                    <a16:creationId xmlns:a16="http://schemas.microsoft.com/office/drawing/2014/main" id="{09C91D09-0DB8-4A93-9B7A-EE4F069B2F4A}"/>
                  </a:ext>
                </a:extLst>
              </p:cNvPr>
              <p:cNvSpPr>
                <a:spLocks noChangeArrowheads="1"/>
              </p:cNvSpPr>
              <p:nvPr/>
            </p:nvSpPr>
            <p:spPr bwMode="auto">
              <a:xfrm>
                <a:off x="5473701" y="2990850"/>
                <a:ext cx="9525" cy="239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7" name="Rectangle 191">
                <a:extLst>
                  <a:ext uri="{FF2B5EF4-FFF2-40B4-BE49-F238E27FC236}">
                    <a16:creationId xmlns:a16="http://schemas.microsoft.com/office/drawing/2014/main" id="{E21AD522-99E4-429D-A425-DA446133D848}"/>
                  </a:ext>
                </a:extLst>
              </p:cNvPr>
              <p:cNvSpPr>
                <a:spLocks noChangeArrowheads="1"/>
              </p:cNvSpPr>
              <p:nvPr/>
            </p:nvSpPr>
            <p:spPr bwMode="auto">
              <a:xfrm>
                <a:off x="5522913" y="2990850"/>
                <a:ext cx="9525" cy="239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8" name="Rectangle 192">
                <a:extLst>
                  <a:ext uri="{FF2B5EF4-FFF2-40B4-BE49-F238E27FC236}">
                    <a16:creationId xmlns:a16="http://schemas.microsoft.com/office/drawing/2014/main" id="{16D422BB-E0E1-49AD-8FD5-805C008FD4B8}"/>
                  </a:ext>
                </a:extLst>
              </p:cNvPr>
              <p:cNvSpPr>
                <a:spLocks noChangeArrowheads="1"/>
              </p:cNvSpPr>
              <p:nvPr/>
            </p:nvSpPr>
            <p:spPr bwMode="auto">
              <a:xfrm>
                <a:off x="5576888" y="2990850"/>
                <a:ext cx="11113" cy="239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9" name="Rectangle 193">
                <a:extLst>
                  <a:ext uri="{FF2B5EF4-FFF2-40B4-BE49-F238E27FC236}">
                    <a16:creationId xmlns:a16="http://schemas.microsoft.com/office/drawing/2014/main" id="{69E45C52-5C25-4F46-A6CD-DF3A22F4B8E7}"/>
                  </a:ext>
                </a:extLst>
              </p:cNvPr>
              <p:cNvSpPr>
                <a:spLocks noChangeArrowheads="1"/>
              </p:cNvSpPr>
              <p:nvPr/>
            </p:nvSpPr>
            <p:spPr bwMode="auto">
              <a:xfrm>
                <a:off x="5626101" y="2990850"/>
                <a:ext cx="11113" cy="239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0" name="Rectangle 194">
                <a:extLst>
                  <a:ext uri="{FF2B5EF4-FFF2-40B4-BE49-F238E27FC236}">
                    <a16:creationId xmlns:a16="http://schemas.microsoft.com/office/drawing/2014/main" id="{5BCC1185-BD1E-46D7-AA93-2CC926377499}"/>
                  </a:ext>
                </a:extLst>
              </p:cNvPr>
              <p:cNvSpPr>
                <a:spLocks noChangeArrowheads="1"/>
              </p:cNvSpPr>
              <p:nvPr/>
            </p:nvSpPr>
            <p:spPr bwMode="auto">
              <a:xfrm>
                <a:off x="5675313" y="2990850"/>
                <a:ext cx="11113" cy="239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1" name="Rectangle 195">
                <a:extLst>
                  <a:ext uri="{FF2B5EF4-FFF2-40B4-BE49-F238E27FC236}">
                    <a16:creationId xmlns:a16="http://schemas.microsoft.com/office/drawing/2014/main" id="{E642883B-45C0-4A5B-8E80-C5DA7C03ADF2}"/>
                  </a:ext>
                </a:extLst>
              </p:cNvPr>
              <p:cNvSpPr>
                <a:spLocks noChangeArrowheads="1"/>
              </p:cNvSpPr>
              <p:nvPr/>
            </p:nvSpPr>
            <p:spPr bwMode="auto">
              <a:xfrm>
                <a:off x="5724526" y="2990850"/>
                <a:ext cx="11113" cy="239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2" name="Freeform 196">
                <a:extLst>
                  <a:ext uri="{FF2B5EF4-FFF2-40B4-BE49-F238E27FC236}">
                    <a16:creationId xmlns:a16="http://schemas.microsoft.com/office/drawing/2014/main" id="{E5B4D6EB-3BC9-49D1-92E3-3E42EC2D6EDE}"/>
                  </a:ext>
                </a:extLst>
              </p:cNvPr>
              <p:cNvSpPr>
                <a:spLocks/>
              </p:cNvSpPr>
              <p:nvPr/>
            </p:nvSpPr>
            <p:spPr bwMode="auto">
              <a:xfrm>
                <a:off x="5549901" y="2833688"/>
                <a:ext cx="38100" cy="41275"/>
              </a:xfrm>
              <a:custGeom>
                <a:avLst/>
                <a:gdLst>
                  <a:gd name="T0" fmla="*/ 0 w 48"/>
                  <a:gd name="T1" fmla="*/ 51 h 51"/>
                  <a:gd name="T2" fmla="*/ 0 w 48"/>
                  <a:gd name="T3" fmla="*/ 24 h 51"/>
                  <a:gd name="T4" fmla="*/ 0 w 48"/>
                  <a:gd name="T5" fmla="*/ 24 h 51"/>
                  <a:gd name="T6" fmla="*/ 5 w 48"/>
                  <a:gd name="T7" fmla="*/ 24 h 51"/>
                  <a:gd name="T8" fmla="*/ 8 w 48"/>
                  <a:gd name="T9" fmla="*/ 22 h 51"/>
                  <a:gd name="T10" fmla="*/ 15 w 48"/>
                  <a:gd name="T11" fmla="*/ 17 h 51"/>
                  <a:gd name="T12" fmla="*/ 19 w 48"/>
                  <a:gd name="T13" fmla="*/ 8 h 51"/>
                  <a:gd name="T14" fmla="*/ 20 w 48"/>
                  <a:gd name="T15" fmla="*/ 0 h 51"/>
                  <a:gd name="T16" fmla="*/ 48 w 48"/>
                  <a:gd name="T17" fmla="*/ 0 h 51"/>
                  <a:gd name="T18" fmla="*/ 48 w 48"/>
                  <a:gd name="T19" fmla="*/ 0 h 51"/>
                  <a:gd name="T20" fmla="*/ 46 w 48"/>
                  <a:gd name="T21" fmla="*/ 10 h 51"/>
                  <a:gd name="T22" fmla="*/ 44 w 48"/>
                  <a:gd name="T23" fmla="*/ 20 h 51"/>
                  <a:gd name="T24" fmla="*/ 39 w 48"/>
                  <a:gd name="T25" fmla="*/ 29 h 51"/>
                  <a:gd name="T26" fmla="*/ 34 w 48"/>
                  <a:gd name="T27" fmla="*/ 36 h 51"/>
                  <a:gd name="T28" fmla="*/ 27 w 48"/>
                  <a:gd name="T29" fmla="*/ 43 h 51"/>
                  <a:gd name="T30" fmla="*/ 19 w 48"/>
                  <a:gd name="T31" fmla="*/ 48 h 51"/>
                  <a:gd name="T32" fmla="*/ 10 w 48"/>
                  <a:gd name="T33" fmla="*/ 50 h 51"/>
                  <a:gd name="T34" fmla="*/ 0 w 48"/>
                  <a:gd name="T35" fmla="*/ 51 h 51"/>
                  <a:gd name="T36" fmla="*/ 0 w 48"/>
                  <a:gd name="T3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51">
                    <a:moveTo>
                      <a:pt x="0" y="51"/>
                    </a:moveTo>
                    <a:lnTo>
                      <a:pt x="0" y="24"/>
                    </a:lnTo>
                    <a:lnTo>
                      <a:pt x="0" y="24"/>
                    </a:lnTo>
                    <a:lnTo>
                      <a:pt x="5" y="24"/>
                    </a:lnTo>
                    <a:lnTo>
                      <a:pt x="8" y="22"/>
                    </a:lnTo>
                    <a:lnTo>
                      <a:pt x="15" y="17"/>
                    </a:lnTo>
                    <a:lnTo>
                      <a:pt x="19" y="8"/>
                    </a:lnTo>
                    <a:lnTo>
                      <a:pt x="20" y="0"/>
                    </a:lnTo>
                    <a:lnTo>
                      <a:pt x="48" y="0"/>
                    </a:lnTo>
                    <a:lnTo>
                      <a:pt x="48" y="0"/>
                    </a:lnTo>
                    <a:lnTo>
                      <a:pt x="46" y="10"/>
                    </a:lnTo>
                    <a:lnTo>
                      <a:pt x="44" y="20"/>
                    </a:lnTo>
                    <a:lnTo>
                      <a:pt x="39" y="29"/>
                    </a:lnTo>
                    <a:lnTo>
                      <a:pt x="34" y="36"/>
                    </a:lnTo>
                    <a:lnTo>
                      <a:pt x="27" y="43"/>
                    </a:lnTo>
                    <a:lnTo>
                      <a:pt x="19" y="48"/>
                    </a:lnTo>
                    <a:lnTo>
                      <a:pt x="10" y="50"/>
                    </a:lnTo>
                    <a:lnTo>
                      <a:pt x="0" y="51"/>
                    </a:lnTo>
                    <a:lnTo>
                      <a:pt x="0"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3" name="Freeform 197">
                <a:extLst>
                  <a:ext uri="{FF2B5EF4-FFF2-40B4-BE49-F238E27FC236}">
                    <a16:creationId xmlns:a16="http://schemas.microsoft.com/office/drawing/2014/main" id="{2511BA6B-1089-47D7-9B23-D2FD010A840A}"/>
                  </a:ext>
                </a:extLst>
              </p:cNvPr>
              <p:cNvSpPr>
                <a:spLocks noEditPoints="1"/>
              </p:cNvSpPr>
              <p:nvPr/>
            </p:nvSpPr>
            <p:spPr bwMode="auto">
              <a:xfrm>
                <a:off x="5505451" y="2673350"/>
                <a:ext cx="82550" cy="158750"/>
              </a:xfrm>
              <a:custGeom>
                <a:avLst/>
                <a:gdLst>
                  <a:gd name="T0" fmla="*/ 103 w 103"/>
                  <a:gd name="T1" fmla="*/ 51 h 199"/>
                  <a:gd name="T2" fmla="*/ 99 w 103"/>
                  <a:gd name="T3" fmla="*/ 31 h 199"/>
                  <a:gd name="T4" fmla="*/ 87 w 103"/>
                  <a:gd name="T5" fmla="*/ 15 h 199"/>
                  <a:gd name="T6" fmla="*/ 72 w 103"/>
                  <a:gd name="T7" fmla="*/ 3 h 199"/>
                  <a:gd name="T8" fmla="*/ 51 w 103"/>
                  <a:gd name="T9" fmla="*/ 0 h 199"/>
                  <a:gd name="T10" fmla="*/ 41 w 103"/>
                  <a:gd name="T11" fmla="*/ 1 h 199"/>
                  <a:gd name="T12" fmla="*/ 22 w 103"/>
                  <a:gd name="T13" fmla="*/ 8 h 199"/>
                  <a:gd name="T14" fmla="*/ 8 w 103"/>
                  <a:gd name="T15" fmla="*/ 22 h 199"/>
                  <a:gd name="T16" fmla="*/ 1 w 103"/>
                  <a:gd name="T17" fmla="*/ 41 h 199"/>
                  <a:gd name="T18" fmla="*/ 0 w 103"/>
                  <a:gd name="T19" fmla="*/ 51 h 199"/>
                  <a:gd name="T20" fmla="*/ 6 w 103"/>
                  <a:gd name="T21" fmla="*/ 72 h 199"/>
                  <a:gd name="T22" fmla="*/ 20 w 103"/>
                  <a:gd name="T23" fmla="*/ 87 h 199"/>
                  <a:gd name="T24" fmla="*/ 41 w 103"/>
                  <a:gd name="T25" fmla="*/ 103 h 199"/>
                  <a:gd name="T26" fmla="*/ 41 w 103"/>
                  <a:gd name="T27" fmla="*/ 153 h 199"/>
                  <a:gd name="T28" fmla="*/ 24 w 103"/>
                  <a:gd name="T29" fmla="*/ 158 h 199"/>
                  <a:gd name="T30" fmla="*/ 12 w 103"/>
                  <a:gd name="T31" fmla="*/ 168 h 199"/>
                  <a:gd name="T32" fmla="*/ 3 w 103"/>
                  <a:gd name="T33" fmla="*/ 182 h 199"/>
                  <a:gd name="T34" fmla="*/ 0 w 103"/>
                  <a:gd name="T35" fmla="*/ 199 h 199"/>
                  <a:gd name="T36" fmla="*/ 27 w 103"/>
                  <a:gd name="T37" fmla="*/ 199 h 199"/>
                  <a:gd name="T38" fmla="*/ 29 w 103"/>
                  <a:gd name="T39" fmla="*/ 191 h 199"/>
                  <a:gd name="T40" fmla="*/ 43 w 103"/>
                  <a:gd name="T41" fmla="*/ 180 h 199"/>
                  <a:gd name="T42" fmla="*/ 68 w 103"/>
                  <a:gd name="T43" fmla="*/ 179 h 199"/>
                  <a:gd name="T44" fmla="*/ 68 w 103"/>
                  <a:gd name="T45" fmla="*/ 99 h 199"/>
                  <a:gd name="T46" fmla="*/ 82 w 103"/>
                  <a:gd name="T47" fmla="*/ 93 h 199"/>
                  <a:gd name="T48" fmla="*/ 93 w 103"/>
                  <a:gd name="T49" fmla="*/ 80 h 199"/>
                  <a:gd name="T50" fmla="*/ 101 w 103"/>
                  <a:gd name="T51" fmla="*/ 67 h 199"/>
                  <a:gd name="T52" fmla="*/ 103 w 103"/>
                  <a:gd name="T53" fmla="*/ 51 h 199"/>
                  <a:gd name="T54" fmla="*/ 51 w 103"/>
                  <a:gd name="T55" fmla="*/ 75 h 199"/>
                  <a:gd name="T56" fmla="*/ 43 w 103"/>
                  <a:gd name="T57" fmla="*/ 74 h 199"/>
                  <a:gd name="T58" fmla="*/ 29 w 103"/>
                  <a:gd name="T59" fmla="*/ 60 h 199"/>
                  <a:gd name="T60" fmla="*/ 27 w 103"/>
                  <a:gd name="T61" fmla="*/ 51 h 199"/>
                  <a:gd name="T62" fmla="*/ 34 w 103"/>
                  <a:gd name="T63" fmla="*/ 34 h 199"/>
                  <a:gd name="T64" fmla="*/ 51 w 103"/>
                  <a:gd name="T65" fmla="*/ 27 h 199"/>
                  <a:gd name="T66" fmla="*/ 60 w 103"/>
                  <a:gd name="T67" fmla="*/ 29 h 199"/>
                  <a:gd name="T68" fmla="*/ 74 w 103"/>
                  <a:gd name="T69" fmla="*/ 43 h 199"/>
                  <a:gd name="T70" fmla="*/ 75 w 103"/>
                  <a:gd name="T71" fmla="*/ 51 h 199"/>
                  <a:gd name="T72" fmla="*/ 68 w 103"/>
                  <a:gd name="T73" fmla="*/ 68 h 199"/>
                  <a:gd name="T74" fmla="*/ 51 w 103"/>
                  <a:gd name="T75" fmla="*/ 7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3" h="199">
                    <a:moveTo>
                      <a:pt x="103" y="51"/>
                    </a:moveTo>
                    <a:lnTo>
                      <a:pt x="103" y="51"/>
                    </a:lnTo>
                    <a:lnTo>
                      <a:pt x="101" y="41"/>
                    </a:lnTo>
                    <a:lnTo>
                      <a:pt x="99" y="31"/>
                    </a:lnTo>
                    <a:lnTo>
                      <a:pt x="94" y="22"/>
                    </a:lnTo>
                    <a:lnTo>
                      <a:pt x="87" y="15"/>
                    </a:lnTo>
                    <a:lnTo>
                      <a:pt x="80" y="8"/>
                    </a:lnTo>
                    <a:lnTo>
                      <a:pt x="72" y="3"/>
                    </a:lnTo>
                    <a:lnTo>
                      <a:pt x="62" y="1"/>
                    </a:lnTo>
                    <a:lnTo>
                      <a:pt x="51" y="0"/>
                    </a:lnTo>
                    <a:lnTo>
                      <a:pt x="51" y="0"/>
                    </a:lnTo>
                    <a:lnTo>
                      <a:pt x="41" y="1"/>
                    </a:lnTo>
                    <a:lnTo>
                      <a:pt x="31" y="3"/>
                    </a:lnTo>
                    <a:lnTo>
                      <a:pt x="22" y="8"/>
                    </a:lnTo>
                    <a:lnTo>
                      <a:pt x="15" y="15"/>
                    </a:lnTo>
                    <a:lnTo>
                      <a:pt x="8" y="22"/>
                    </a:lnTo>
                    <a:lnTo>
                      <a:pt x="3" y="31"/>
                    </a:lnTo>
                    <a:lnTo>
                      <a:pt x="1" y="41"/>
                    </a:lnTo>
                    <a:lnTo>
                      <a:pt x="0" y="51"/>
                    </a:lnTo>
                    <a:lnTo>
                      <a:pt x="0" y="51"/>
                    </a:lnTo>
                    <a:lnTo>
                      <a:pt x="1" y="62"/>
                    </a:lnTo>
                    <a:lnTo>
                      <a:pt x="6" y="72"/>
                    </a:lnTo>
                    <a:lnTo>
                      <a:pt x="13" y="80"/>
                    </a:lnTo>
                    <a:lnTo>
                      <a:pt x="20" y="87"/>
                    </a:lnTo>
                    <a:lnTo>
                      <a:pt x="34" y="99"/>
                    </a:lnTo>
                    <a:lnTo>
                      <a:pt x="41" y="103"/>
                    </a:lnTo>
                    <a:lnTo>
                      <a:pt x="41" y="153"/>
                    </a:lnTo>
                    <a:lnTo>
                      <a:pt x="41" y="153"/>
                    </a:lnTo>
                    <a:lnTo>
                      <a:pt x="32" y="155"/>
                    </a:lnTo>
                    <a:lnTo>
                      <a:pt x="24" y="158"/>
                    </a:lnTo>
                    <a:lnTo>
                      <a:pt x="17" y="163"/>
                    </a:lnTo>
                    <a:lnTo>
                      <a:pt x="12" y="168"/>
                    </a:lnTo>
                    <a:lnTo>
                      <a:pt x="6" y="175"/>
                    </a:lnTo>
                    <a:lnTo>
                      <a:pt x="3" y="182"/>
                    </a:lnTo>
                    <a:lnTo>
                      <a:pt x="0" y="191"/>
                    </a:lnTo>
                    <a:lnTo>
                      <a:pt x="0" y="199"/>
                    </a:lnTo>
                    <a:lnTo>
                      <a:pt x="27" y="199"/>
                    </a:lnTo>
                    <a:lnTo>
                      <a:pt x="27" y="199"/>
                    </a:lnTo>
                    <a:lnTo>
                      <a:pt x="27" y="194"/>
                    </a:lnTo>
                    <a:lnTo>
                      <a:pt x="29" y="191"/>
                    </a:lnTo>
                    <a:lnTo>
                      <a:pt x="34" y="184"/>
                    </a:lnTo>
                    <a:lnTo>
                      <a:pt x="43" y="180"/>
                    </a:lnTo>
                    <a:lnTo>
                      <a:pt x="51" y="179"/>
                    </a:lnTo>
                    <a:lnTo>
                      <a:pt x="68" y="179"/>
                    </a:lnTo>
                    <a:lnTo>
                      <a:pt x="68" y="99"/>
                    </a:lnTo>
                    <a:lnTo>
                      <a:pt x="68" y="99"/>
                    </a:lnTo>
                    <a:lnTo>
                      <a:pt x="75" y="96"/>
                    </a:lnTo>
                    <a:lnTo>
                      <a:pt x="82" y="93"/>
                    </a:lnTo>
                    <a:lnTo>
                      <a:pt x="87" y="87"/>
                    </a:lnTo>
                    <a:lnTo>
                      <a:pt x="93" y="80"/>
                    </a:lnTo>
                    <a:lnTo>
                      <a:pt x="98" y="75"/>
                    </a:lnTo>
                    <a:lnTo>
                      <a:pt x="101" y="67"/>
                    </a:lnTo>
                    <a:lnTo>
                      <a:pt x="103" y="60"/>
                    </a:lnTo>
                    <a:lnTo>
                      <a:pt x="103" y="51"/>
                    </a:lnTo>
                    <a:lnTo>
                      <a:pt x="103" y="51"/>
                    </a:lnTo>
                    <a:close/>
                    <a:moveTo>
                      <a:pt x="51" y="75"/>
                    </a:moveTo>
                    <a:lnTo>
                      <a:pt x="51" y="75"/>
                    </a:lnTo>
                    <a:lnTo>
                      <a:pt x="43" y="74"/>
                    </a:lnTo>
                    <a:lnTo>
                      <a:pt x="34" y="68"/>
                    </a:lnTo>
                    <a:lnTo>
                      <a:pt x="29" y="60"/>
                    </a:lnTo>
                    <a:lnTo>
                      <a:pt x="27" y="51"/>
                    </a:lnTo>
                    <a:lnTo>
                      <a:pt x="27" y="51"/>
                    </a:lnTo>
                    <a:lnTo>
                      <a:pt x="29" y="43"/>
                    </a:lnTo>
                    <a:lnTo>
                      <a:pt x="34" y="34"/>
                    </a:lnTo>
                    <a:lnTo>
                      <a:pt x="43" y="29"/>
                    </a:lnTo>
                    <a:lnTo>
                      <a:pt x="51" y="27"/>
                    </a:lnTo>
                    <a:lnTo>
                      <a:pt x="51" y="27"/>
                    </a:lnTo>
                    <a:lnTo>
                      <a:pt x="60" y="29"/>
                    </a:lnTo>
                    <a:lnTo>
                      <a:pt x="68" y="34"/>
                    </a:lnTo>
                    <a:lnTo>
                      <a:pt x="74" y="43"/>
                    </a:lnTo>
                    <a:lnTo>
                      <a:pt x="75" y="51"/>
                    </a:lnTo>
                    <a:lnTo>
                      <a:pt x="75" y="51"/>
                    </a:lnTo>
                    <a:lnTo>
                      <a:pt x="74" y="60"/>
                    </a:lnTo>
                    <a:lnTo>
                      <a:pt x="68" y="68"/>
                    </a:lnTo>
                    <a:lnTo>
                      <a:pt x="60" y="74"/>
                    </a:lnTo>
                    <a:lnTo>
                      <a:pt x="51" y="75"/>
                    </a:lnTo>
                    <a:lnTo>
                      <a:pt x="51"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4" name="Freeform 198">
                <a:extLst>
                  <a:ext uri="{FF2B5EF4-FFF2-40B4-BE49-F238E27FC236}">
                    <a16:creationId xmlns:a16="http://schemas.microsoft.com/office/drawing/2014/main" id="{EE71DFE8-3F1E-4082-8F29-09A07643298A}"/>
                  </a:ext>
                </a:extLst>
              </p:cNvPr>
              <p:cNvSpPr>
                <a:spLocks noEditPoints="1"/>
              </p:cNvSpPr>
              <p:nvPr/>
            </p:nvSpPr>
            <p:spPr bwMode="auto">
              <a:xfrm>
                <a:off x="5308601" y="2838450"/>
                <a:ext cx="492125" cy="425450"/>
              </a:xfrm>
              <a:custGeom>
                <a:avLst/>
                <a:gdLst>
                  <a:gd name="T0" fmla="*/ 365 w 619"/>
                  <a:gd name="T1" fmla="*/ 34 h 535"/>
                  <a:gd name="T2" fmla="*/ 351 w 619"/>
                  <a:gd name="T3" fmla="*/ 58 h 535"/>
                  <a:gd name="T4" fmla="*/ 351 w 619"/>
                  <a:gd name="T5" fmla="*/ 58 h 535"/>
                  <a:gd name="T6" fmla="*/ 399 w 619"/>
                  <a:gd name="T7" fmla="*/ 81 h 535"/>
                  <a:gd name="T8" fmla="*/ 456 w 619"/>
                  <a:gd name="T9" fmla="*/ 105 h 535"/>
                  <a:gd name="T10" fmla="*/ 557 w 619"/>
                  <a:gd name="T11" fmla="*/ 150 h 535"/>
                  <a:gd name="T12" fmla="*/ 55 w 619"/>
                  <a:gd name="T13" fmla="*/ 150 h 535"/>
                  <a:gd name="T14" fmla="*/ 296 w 619"/>
                  <a:gd name="T15" fmla="*/ 24 h 535"/>
                  <a:gd name="T16" fmla="*/ 282 w 619"/>
                  <a:gd name="T17" fmla="*/ 0 h 535"/>
                  <a:gd name="T18" fmla="*/ 0 w 619"/>
                  <a:gd name="T19" fmla="*/ 150 h 535"/>
                  <a:gd name="T20" fmla="*/ 0 w 619"/>
                  <a:gd name="T21" fmla="*/ 535 h 535"/>
                  <a:gd name="T22" fmla="*/ 619 w 619"/>
                  <a:gd name="T23" fmla="*/ 535 h 535"/>
                  <a:gd name="T24" fmla="*/ 619 w 619"/>
                  <a:gd name="T25" fmla="*/ 150 h 535"/>
                  <a:gd name="T26" fmla="*/ 619 w 619"/>
                  <a:gd name="T27" fmla="*/ 150 h 535"/>
                  <a:gd name="T28" fmla="*/ 521 w 619"/>
                  <a:gd name="T29" fmla="*/ 107 h 535"/>
                  <a:gd name="T30" fmla="*/ 439 w 619"/>
                  <a:gd name="T31" fmla="*/ 69 h 535"/>
                  <a:gd name="T32" fmla="*/ 365 w 619"/>
                  <a:gd name="T33" fmla="*/ 34 h 535"/>
                  <a:gd name="T34" fmla="*/ 365 w 619"/>
                  <a:gd name="T35" fmla="*/ 34 h 535"/>
                  <a:gd name="T36" fmla="*/ 592 w 619"/>
                  <a:gd name="T37" fmla="*/ 508 h 535"/>
                  <a:gd name="T38" fmla="*/ 27 w 619"/>
                  <a:gd name="T39" fmla="*/ 508 h 535"/>
                  <a:gd name="T40" fmla="*/ 27 w 619"/>
                  <a:gd name="T41" fmla="*/ 177 h 535"/>
                  <a:gd name="T42" fmla="*/ 592 w 619"/>
                  <a:gd name="T43" fmla="*/ 177 h 535"/>
                  <a:gd name="T44" fmla="*/ 592 w 619"/>
                  <a:gd name="T45" fmla="*/ 508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9" h="535">
                    <a:moveTo>
                      <a:pt x="365" y="34"/>
                    </a:moveTo>
                    <a:lnTo>
                      <a:pt x="351" y="58"/>
                    </a:lnTo>
                    <a:lnTo>
                      <a:pt x="351" y="58"/>
                    </a:lnTo>
                    <a:lnTo>
                      <a:pt x="399" y="81"/>
                    </a:lnTo>
                    <a:lnTo>
                      <a:pt x="456" y="105"/>
                    </a:lnTo>
                    <a:lnTo>
                      <a:pt x="557" y="150"/>
                    </a:lnTo>
                    <a:lnTo>
                      <a:pt x="55" y="150"/>
                    </a:lnTo>
                    <a:lnTo>
                      <a:pt x="296" y="24"/>
                    </a:lnTo>
                    <a:lnTo>
                      <a:pt x="282" y="0"/>
                    </a:lnTo>
                    <a:lnTo>
                      <a:pt x="0" y="150"/>
                    </a:lnTo>
                    <a:lnTo>
                      <a:pt x="0" y="535"/>
                    </a:lnTo>
                    <a:lnTo>
                      <a:pt x="619" y="535"/>
                    </a:lnTo>
                    <a:lnTo>
                      <a:pt x="619" y="150"/>
                    </a:lnTo>
                    <a:lnTo>
                      <a:pt x="619" y="150"/>
                    </a:lnTo>
                    <a:lnTo>
                      <a:pt x="521" y="107"/>
                    </a:lnTo>
                    <a:lnTo>
                      <a:pt x="439" y="69"/>
                    </a:lnTo>
                    <a:lnTo>
                      <a:pt x="365" y="34"/>
                    </a:lnTo>
                    <a:lnTo>
                      <a:pt x="365" y="34"/>
                    </a:lnTo>
                    <a:close/>
                    <a:moveTo>
                      <a:pt x="592" y="508"/>
                    </a:moveTo>
                    <a:lnTo>
                      <a:pt x="27" y="508"/>
                    </a:lnTo>
                    <a:lnTo>
                      <a:pt x="27" y="177"/>
                    </a:lnTo>
                    <a:lnTo>
                      <a:pt x="592" y="177"/>
                    </a:lnTo>
                    <a:lnTo>
                      <a:pt x="592" y="5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065237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3"/>
          </p:nvPr>
        </p:nvSpPr>
        <p:spPr/>
        <p:txBody>
          <a:bodyPr>
            <a:normAutofit/>
          </a:bodyPr>
          <a:lstStyle/>
          <a:p>
            <a:r>
              <a:rPr lang="en-US" dirty="0"/>
              <a:t>Nodes and roles</a:t>
            </a:r>
            <a:endParaRPr lang="en-US" dirty="0">
              <a:latin typeface="Arial Regular"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32759838"/>
              </p:ext>
            </p:extLst>
          </p:nvPr>
        </p:nvGraphicFramePr>
        <p:xfrm>
          <a:off x="1113452" y="845170"/>
          <a:ext cx="6994849" cy="3566160"/>
        </p:xfrm>
        <a:graphic>
          <a:graphicData uri="http://schemas.openxmlformats.org/drawingml/2006/table">
            <a:tbl>
              <a:tblPr firstRow="1" bandRow="1">
                <a:tableStyleId>{5940675A-B579-460E-94D1-54222C63F5DA}</a:tableStyleId>
              </a:tblPr>
              <a:tblGrid>
                <a:gridCol w="1314788">
                  <a:extLst>
                    <a:ext uri="{9D8B030D-6E8A-4147-A177-3AD203B41FA5}">
                      <a16:colId xmlns:a16="http://schemas.microsoft.com/office/drawing/2014/main" val="20000"/>
                    </a:ext>
                  </a:extLst>
                </a:gridCol>
                <a:gridCol w="5680061">
                  <a:extLst>
                    <a:ext uri="{9D8B030D-6E8A-4147-A177-3AD203B41FA5}">
                      <a16:colId xmlns:a16="http://schemas.microsoft.com/office/drawing/2014/main" val="20001"/>
                    </a:ext>
                  </a:extLst>
                </a:gridCol>
              </a:tblGrid>
              <a:tr h="370840">
                <a:tc>
                  <a:txBody>
                    <a:bodyPr/>
                    <a:lstStyle/>
                    <a:p>
                      <a:endParaRPr lang="en-US" b="0" i="0" dirty="0">
                        <a:latin typeface="Arial Regular" charset="0"/>
                      </a:endParaRPr>
                    </a:p>
                    <a:p>
                      <a:endParaRPr lang="en-US" b="0" i="0" dirty="0">
                        <a:latin typeface="Arial Regular" charset="0"/>
                      </a:endParaRPr>
                    </a:p>
                    <a:p>
                      <a:endParaRPr lang="en-US" b="0" i="0" dirty="0">
                        <a:latin typeface="Arial Regular" charset="0"/>
                      </a:endParaRPr>
                    </a:p>
                    <a:p>
                      <a:endParaRPr lang="en-US" b="0" i="0" dirty="0">
                        <a:latin typeface="Arial Regular" charset="0"/>
                      </a:endParaRPr>
                    </a:p>
                  </a:txBody>
                  <a:tcPr/>
                </a:tc>
                <a:tc>
                  <a:txBody>
                    <a:bodyPr/>
                    <a:lstStyle/>
                    <a:p>
                      <a:pPr marL="0" marR="0" indent="0" algn="l" defTabSz="342900" rtl="0" eaLnBrk="1" fontAlgn="auto" latinLnBrk="0" hangingPunct="1">
                        <a:lnSpc>
                          <a:spcPct val="100000"/>
                        </a:lnSpc>
                        <a:spcBef>
                          <a:spcPts val="0"/>
                        </a:spcBef>
                        <a:spcAft>
                          <a:spcPts val="0"/>
                        </a:spcAft>
                        <a:buClrTx/>
                        <a:buSzTx/>
                        <a:buFontTx/>
                        <a:buNone/>
                        <a:tabLst/>
                        <a:defRPr/>
                      </a:pPr>
                      <a:r>
                        <a:rPr lang="en-US" sz="1400" b="1" i="0" dirty="0">
                          <a:solidFill>
                            <a:srgbClr val="2163FF"/>
                          </a:solidFill>
                          <a:latin typeface="+mn-lt"/>
                        </a:rPr>
                        <a:t>Peer:</a:t>
                      </a:r>
                      <a:r>
                        <a:rPr lang="en-US" sz="1400" b="0" i="0" dirty="0">
                          <a:latin typeface="+mn-lt"/>
                        </a:rPr>
                        <a:t> Maintains ledger and state.</a:t>
                      </a:r>
                      <a:r>
                        <a:rPr lang="en-US" sz="1400" b="0" i="0" baseline="0" dirty="0">
                          <a:latin typeface="+mn-lt"/>
                        </a:rPr>
                        <a:t> </a:t>
                      </a:r>
                      <a:r>
                        <a:rPr lang="en-US" sz="1400" b="0" i="0" dirty="0">
                          <a:latin typeface="+mn-lt"/>
                        </a:rPr>
                        <a:t>Commits transactions.</a:t>
                      </a:r>
                      <a:r>
                        <a:rPr lang="en-US" sz="1400" b="0" i="0" baseline="0" dirty="0">
                          <a:latin typeface="+mn-lt"/>
                        </a:rPr>
                        <a:t> May </a:t>
                      </a:r>
                      <a:r>
                        <a:rPr lang="en-US" sz="1350" b="0" i="0" baseline="0" dirty="0">
                          <a:latin typeface="+mn-lt"/>
                        </a:rPr>
                        <a:t>hold smart contract (</a:t>
                      </a:r>
                      <a:r>
                        <a:rPr lang="en-US" sz="1350" b="0" i="0" baseline="0" dirty="0" err="1">
                          <a:latin typeface="+mn-lt"/>
                        </a:rPr>
                        <a:t>chaincode</a:t>
                      </a:r>
                      <a:r>
                        <a:rPr lang="en-US" sz="1350" b="0" i="0" baseline="0" dirty="0">
                          <a:latin typeface="+mn-lt"/>
                        </a:rPr>
                        <a:t>).</a:t>
                      </a:r>
                      <a:endParaRPr lang="en-US" sz="1400" b="0" i="0" dirty="0">
                        <a:latin typeface="+mn-lt"/>
                      </a:endParaRPr>
                    </a:p>
                  </a:txBody>
                  <a:tcPr anchor="ctr"/>
                </a:tc>
                <a:extLst>
                  <a:ext uri="{0D108BD9-81ED-4DB2-BD59-A6C34878D82A}">
                    <a16:rowId xmlns:a16="http://schemas.microsoft.com/office/drawing/2014/main" val="10000"/>
                  </a:ext>
                </a:extLst>
              </a:tr>
              <a:tr h="370840">
                <a:tc>
                  <a:txBody>
                    <a:bodyPr/>
                    <a:lstStyle/>
                    <a:p>
                      <a:endParaRPr lang="en-US" b="0" i="0" dirty="0">
                        <a:latin typeface="Arial Regular" charset="0"/>
                      </a:endParaRPr>
                    </a:p>
                    <a:p>
                      <a:endParaRPr lang="en-US" b="0" i="0" dirty="0">
                        <a:latin typeface="Arial Regular" charset="0"/>
                      </a:endParaRPr>
                    </a:p>
                    <a:p>
                      <a:endParaRPr lang="en-US" b="0" i="0" dirty="0">
                        <a:latin typeface="Arial Regular" charset="0"/>
                      </a:endParaRPr>
                    </a:p>
                    <a:p>
                      <a:endParaRPr lang="en-US" b="0" i="0" dirty="0">
                        <a:latin typeface="Arial Regular" charset="0"/>
                      </a:endParaRPr>
                    </a:p>
                  </a:txBody>
                  <a:tcPr/>
                </a:tc>
                <a:tc>
                  <a:txBody>
                    <a:bodyPr/>
                    <a:lstStyle/>
                    <a:p>
                      <a:pPr marL="0" marR="0" indent="0" algn="l" defTabSz="342900" rtl="0" eaLnBrk="1" fontAlgn="auto" latinLnBrk="0" hangingPunct="1">
                        <a:lnSpc>
                          <a:spcPct val="100000"/>
                        </a:lnSpc>
                        <a:spcBef>
                          <a:spcPts val="0"/>
                        </a:spcBef>
                        <a:spcAft>
                          <a:spcPts val="0"/>
                        </a:spcAft>
                        <a:buClrTx/>
                        <a:buSzTx/>
                        <a:buFontTx/>
                        <a:buNone/>
                        <a:tabLst/>
                        <a:defRPr/>
                      </a:pPr>
                      <a:r>
                        <a:rPr lang="en-US" sz="1400" b="1" i="0" dirty="0">
                          <a:solidFill>
                            <a:srgbClr val="2163FF"/>
                          </a:solidFill>
                          <a:latin typeface="+mn-lt"/>
                        </a:rPr>
                        <a:t>Endorsing Peer:</a:t>
                      </a:r>
                      <a:r>
                        <a:rPr lang="en-US" sz="1400" b="0" i="0" dirty="0">
                          <a:latin typeface="+mn-lt"/>
                        </a:rPr>
                        <a:t> Specialized peer also endorses transactions by receiving a transaction proposal and responds by granting or denying endorsement. Must hold smart contract.</a:t>
                      </a:r>
                      <a:endParaRPr lang="en-US" b="0" i="0" dirty="0">
                        <a:latin typeface="+mn-lt"/>
                      </a:endParaRPr>
                    </a:p>
                  </a:txBody>
                  <a:tcPr anchor="ctr"/>
                </a:tc>
                <a:extLst>
                  <a:ext uri="{0D108BD9-81ED-4DB2-BD59-A6C34878D82A}">
                    <a16:rowId xmlns:a16="http://schemas.microsoft.com/office/drawing/2014/main" val="10001"/>
                  </a:ext>
                </a:extLst>
              </a:tr>
              <a:tr h="370840">
                <a:tc>
                  <a:txBody>
                    <a:bodyPr/>
                    <a:lstStyle/>
                    <a:p>
                      <a:endParaRPr lang="en-US" b="0" i="0" dirty="0">
                        <a:latin typeface="Arial Regular" charset="0"/>
                      </a:endParaRPr>
                    </a:p>
                    <a:p>
                      <a:endParaRPr lang="en-US" b="0" i="0" dirty="0">
                        <a:latin typeface="Arial Regular" charset="0"/>
                      </a:endParaRPr>
                    </a:p>
                    <a:p>
                      <a:endParaRPr lang="en-US" b="0" i="0" dirty="0">
                        <a:latin typeface="Arial Regular" charset="0"/>
                      </a:endParaRPr>
                    </a:p>
                    <a:p>
                      <a:endParaRPr lang="en-US" b="0" i="0" dirty="0">
                        <a:latin typeface="Arial Regular" charset="0"/>
                      </a:endParaRPr>
                    </a:p>
                  </a:txBody>
                  <a:tcPr/>
                </a:tc>
                <a:tc>
                  <a:txBody>
                    <a:bodyPr/>
                    <a:lstStyle/>
                    <a:p>
                      <a:pPr marL="0" marR="0" indent="0" algn="l" defTabSz="342900" rtl="0" eaLnBrk="1" fontAlgn="auto" latinLnBrk="0" hangingPunct="1">
                        <a:lnSpc>
                          <a:spcPct val="100000"/>
                        </a:lnSpc>
                        <a:spcBef>
                          <a:spcPts val="0"/>
                        </a:spcBef>
                        <a:spcAft>
                          <a:spcPts val="0"/>
                        </a:spcAft>
                        <a:buClrTx/>
                        <a:buSzTx/>
                        <a:buFontTx/>
                        <a:buNone/>
                        <a:tabLst/>
                        <a:defRPr/>
                      </a:pPr>
                      <a:r>
                        <a:rPr lang="en-US" sz="1400" b="1" i="0" dirty="0">
                          <a:solidFill>
                            <a:srgbClr val="2163FF"/>
                          </a:solidFill>
                          <a:latin typeface="+mn-lt"/>
                        </a:rPr>
                        <a:t>Ordering Node:</a:t>
                      </a:r>
                      <a:r>
                        <a:rPr lang="en-US" sz="1400" b="0" i="0" dirty="0">
                          <a:solidFill>
                            <a:srgbClr val="2163FF"/>
                          </a:solidFill>
                          <a:latin typeface="+mn-lt"/>
                        </a:rPr>
                        <a:t> </a:t>
                      </a:r>
                      <a:r>
                        <a:rPr lang="en-US" sz="1400" b="0" i="0" dirty="0">
                          <a:latin typeface="+mn-lt"/>
                        </a:rPr>
                        <a:t>Approves the inclusion of transaction blocks into the ledger and communicates with committing and endorsing peer nodes. Does not hold smart</a:t>
                      </a:r>
                      <a:r>
                        <a:rPr lang="en-US" sz="1400" b="0" i="0" baseline="0" dirty="0">
                          <a:latin typeface="+mn-lt"/>
                        </a:rPr>
                        <a:t> contract. Does not hold ledger.</a:t>
                      </a:r>
                      <a:endParaRPr lang="en-US" b="0" i="0" dirty="0">
                        <a:latin typeface="+mn-lt"/>
                      </a:endParaRPr>
                    </a:p>
                  </a:txBody>
                  <a:tcPr anchor="ctr"/>
                </a:tc>
                <a:extLst>
                  <a:ext uri="{0D108BD9-81ED-4DB2-BD59-A6C34878D82A}">
                    <a16:rowId xmlns:a16="http://schemas.microsoft.com/office/drawing/2014/main" val="10002"/>
                  </a:ext>
                </a:extLst>
              </a:tr>
            </a:tbl>
          </a:graphicData>
        </a:graphic>
      </p:graphicFrame>
      <p:sp>
        <p:nvSpPr>
          <p:cNvPr id="8" name="Rounded Rectangle 7"/>
          <p:cNvSpPr/>
          <p:nvPr/>
        </p:nvSpPr>
        <p:spPr>
          <a:xfrm>
            <a:off x="1442421" y="1101397"/>
            <a:ext cx="684000" cy="684000"/>
          </a:xfrm>
          <a:prstGeom prst="roundRect">
            <a:avLst/>
          </a:prstGeom>
          <a:solidFill>
            <a:schemeClr val="bg1">
              <a:lumMod val="85000"/>
            </a:schemeClr>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latin typeface="Arial Regular" charset="0"/>
            </a:endParaRPr>
          </a:p>
        </p:txBody>
      </p:sp>
      <p:sp>
        <p:nvSpPr>
          <p:cNvPr id="5" name="Rounded Rectangle 4"/>
          <p:cNvSpPr/>
          <p:nvPr/>
        </p:nvSpPr>
        <p:spPr>
          <a:xfrm>
            <a:off x="1442421" y="2283086"/>
            <a:ext cx="684000" cy="684000"/>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latin typeface="Arial Regular" charset="0"/>
            </a:endParaRPr>
          </a:p>
        </p:txBody>
      </p:sp>
      <p:sp>
        <p:nvSpPr>
          <p:cNvPr id="7" name="Rounded Rectangle 6"/>
          <p:cNvSpPr/>
          <p:nvPr/>
        </p:nvSpPr>
        <p:spPr>
          <a:xfrm>
            <a:off x="1442421" y="3464775"/>
            <a:ext cx="684000" cy="684000"/>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latin typeface="Arial Regular" charset="0"/>
            </a:endParaRPr>
          </a:p>
        </p:txBody>
      </p:sp>
    </p:spTree>
    <p:extLst>
      <p:ext uri="{BB962C8B-B14F-4D97-AF65-F5344CB8AC3E}">
        <p14:creationId xmlns:p14="http://schemas.microsoft.com/office/powerpoint/2010/main" val="5116605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BD3B80AA-CF78-4A9D-AB18-752FE51F6CF4}"/>
              </a:ext>
            </a:extLst>
          </p:cNvPr>
          <p:cNvSpPr>
            <a:spLocks noGrp="1"/>
          </p:cNvSpPr>
          <p:nvPr>
            <p:ph type="body" sz="quarter" idx="13"/>
          </p:nvPr>
        </p:nvSpPr>
        <p:spPr>
          <a:xfrm>
            <a:off x="125729" y="144464"/>
            <a:ext cx="8430807" cy="487428"/>
          </a:xfrm>
        </p:spPr>
        <p:txBody>
          <a:bodyPr>
            <a:noAutofit/>
          </a:bodyPr>
          <a:lstStyle/>
          <a:p>
            <a:r>
              <a:rPr lang="en-US" dirty="0"/>
              <a:t>The </a:t>
            </a:r>
            <a:r>
              <a:rPr lang="en-US" dirty="0" err="1"/>
              <a:t>TradeLens</a:t>
            </a:r>
            <a:r>
              <a:rPr lang="en-US" dirty="0"/>
              <a:t> Platform</a:t>
            </a:r>
          </a:p>
          <a:p>
            <a:r>
              <a:rPr lang="en-US" dirty="0"/>
              <a:t>Digitizing the global supply chain</a:t>
            </a:r>
          </a:p>
          <a:p>
            <a:endParaRPr lang="en-US" dirty="0"/>
          </a:p>
        </p:txBody>
      </p:sp>
      <p:sp>
        <p:nvSpPr>
          <p:cNvPr id="233" name="Oval 232">
            <a:extLst>
              <a:ext uri="{FF2B5EF4-FFF2-40B4-BE49-F238E27FC236}">
                <a16:creationId xmlns:a16="http://schemas.microsoft.com/office/drawing/2014/main" id="{4023085B-181F-4443-8148-F32DBA133AB0}"/>
              </a:ext>
            </a:extLst>
          </p:cNvPr>
          <p:cNvSpPr/>
          <p:nvPr/>
        </p:nvSpPr>
        <p:spPr>
          <a:xfrm>
            <a:off x="5139796" y="1345738"/>
            <a:ext cx="3088116" cy="3088116"/>
          </a:xfrm>
          <a:prstGeom prst="ellipse">
            <a:avLst/>
          </a:prstGeom>
          <a:noFill/>
          <a:ln w="127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4" name="Rectangle 233">
            <a:extLst>
              <a:ext uri="{FF2B5EF4-FFF2-40B4-BE49-F238E27FC236}">
                <a16:creationId xmlns:a16="http://schemas.microsoft.com/office/drawing/2014/main" id="{45D469A2-0FA8-4749-AA11-0E4BBEB1B60F}"/>
              </a:ext>
            </a:extLst>
          </p:cNvPr>
          <p:cNvSpPr/>
          <p:nvPr/>
        </p:nvSpPr>
        <p:spPr>
          <a:xfrm>
            <a:off x="7156839" y="1320892"/>
            <a:ext cx="442412" cy="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5" name="Rectangle 234">
            <a:extLst>
              <a:ext uri="{FF2B5EF4-FFF2-40B4-BE49-F238E27FC236}">
                <a16:creationId xmlns:a16="http://schemas.microsoft.com/office/drawing/2014/main" id="{212E766B-86FF-D240-893F-557C03968C04}"/>
              </a:ext>
            </a:extLst>
          </p:cNvPr>
          <p:cNvSpPr/>
          <p:nvPr/>
        </p:nvSpPr>
        <p:spPr>
          <a:xfrm>
            <a:off x="7689580" y="1801596"/>
            <a:ext cx="442412" cy="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6" name="Rectangle 235">
            <a:extLst>
              <a:ext uri="{FF2B5EF4-FFF2-40B4-BE49-F238E27FC236}">
                <a16:creationId xmlns:a16="http://schemas.microsoft.com/office/drawing/2014/main" id="{A6259A3D-38DE-5E42-BA5F-6284CF9D4B87}"/>
              </a:ext>
            </a:extLst>
          </p:cNvPr>
          <p:cNvSpPr/>
          <p:nvPr/>
        </p:nvSpPr>
        <p:spPr>
          <a:xfrm>
            <a:off x="7942477" y="2527903"/>
            <a:ext cx="442412" cy="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7" name="Rectangle 236">
            <a:extLst>
              <a:ext uri="{FF2B5EF4-FFF2-40B4-BE49-F238E27FC236}">
                <a16:creationId xmlns:a16="http://schemas.microsoft.com/office/drawing/2014/main" id="{EB374AB8-81F5-4042-9115-077DBFC29851}"/>
              </a:ext>
            </a:extLst>
          </p:cNvPr>
          <p:cNvSpPr/>
          <p:nvPr/>
        </p:nvSpPr>
        <p:spPr>
          <a:xfrm>
            <a:off x="7888624" y="3212736"/>
            <a:ext cx="442412" cy="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8" name="Rectangle 237">
            <a:extLst>
              <a:ext uri="{FF2B5EF4-FFF2-40B4-BE49-F238E27FC236}">
                <a16:creationId xmlns:a16="http://schemas.microsoft.com/office/drawing/2014/main" id="{4D6E9C88-A78B-2A43-9BAB-C91ABBAC567B}"/>
              </a:ext>
            </a:extLst>
          </p:cNvPr>
          <p:cNvSpPr/>
          <p:nvPr/>
        </p:nvSpPr>
        <p:spPr>
          <a:xfrm>
            <a:off x="7464868" y="3806085"/>
            <a:ext cx="442412" cy="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9" name="Rectangle 238">
            <a:extLst>
              <a:ext uri="{FF2B5EF4-FFF2-40B4-BE49-F238E27FC236}">
                <a16:creationId xmlns:a16="http://schemas.microsoft.com/office/drawing/2014/main" id="{75D231D3-37E0-4247-BBE0-5CAD3D8ECBAA}"/>
              </a:ext>
            </a:extLst>
          </p:cNvPr>
          <p:cNvSpPr/>
          <p:nvPr/>
        </p:nvSpPr>
        <p:spPr>
          <a:xfrm>
            <a:off x="6797006" y="4158279"/>
            <a:ext cx="442412" cy="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0" name="Rectangle 239">
            <a:extLst>
              <a:ext uri="{FF2B5EF4-FFF2-40B4-BE49-F238E27FC236}">
                <a16:creationId xmlns:a16="http://schemas.microsoft.com/office/drawing/2014/main" id="{AA3133FA-192A-E04B-8A9A-480355D7031B}"/>
              </a:ext>
            </a:extLst>
          </p:cNvPr>
          <p:cNvSpPr/>
          <p:nvPr/>
        </p:nvSpPr>
        <p:spPr>
          <a:xfrm>
            <a:off x="6051469" y="4120060"/>
            <a:ext cx="442412" cy="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1" name="Rectangle 240">
            <a:extLst>
              <a:ext uri="{FF2B5EF4-FFF2-40B4-BE49-F238E27FC236}">
                <a16:creationId xmlns:a16="http://schemas.microsoft.com/office/drawing/2014/main" id="{C1725B0E-43A5-6D4E-8134-1EB2D6CBA14A}"/>
              </a:ext>
            </a:extLst>
          </p:cNvPr>
          <p:cNvSpPr/>
          <p:nvPr/>
        </p:nvSpPr>
        <p:spPr>
          <a:xfrm>
            <a:off x="5390773" y="3799385"/>
            <a:ext cx="442412" cy="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2" name="Rectangle 241">
            <a:extLst>
              <a:ext uri="{FF2B5EF4-FFF2-40B4-BE49-F238E27FC236}">
                <a16:creationId xmlns:a16="http://schemas.microsoft.com/office/drawing/2014/main" id="{69605CE6-0A8B-3748-80CE-54B1F0A0960E}"/>
              </a:ext>
            </a:extLst>
          </p:cNvPr>
          <p:cNvSpPr/>
          <p:nvPr/>
        </p:nvSpPr>
        <p:spPr>
          <a:xfrm>
            <a:off x="5048779" y="3215666"/>
            <a:ext cx="442412" cy="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3" name="Rectangle 242">
            <a:extLst>
              <a:ext uri="{FF2B5EF4-FFF2-40B4-BE49-F238E27FC236}">
                <a16:creationId xmlns:a16="http://schemas.microsoft.com/office/drawing/2014/main" id="{88F60AE8-F388-1F4F-A735-D11C548186EC}"/>
              </a:ext>
            </a:extLst>
          </p:cNvPr>
          <p:cNvSpPr/>
          <p:nvPr/>
        </p:nvSpPr>
        <p:spPr>
          <a:xfrm>
            <a:off x="4940850" y="2527373"/>
            <a:ext cx="442412" cy="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4" name="Rectangle 243">
            <a:extLst>
              <a:ext uri="{FF2B5EF4-FFF2-40B4-BE49-F238E27FC236}">
                <a16:creationId xmlns:a16="http://schemas.microsoft.com/office/drawing/2014/main" id="{2A6CA9EA-73B3-5C4F-BFEC-9ECF58C7C468}"/>
              </a:ext>
            </a:extLst>
          </p:cNvPr>
          <p:cNvSpPr/>
          <p:nvPr/>
        </p:nvSpPr>
        <p:spPr>
          <a:xfrm>
            <a:off x="5082657" y="1984611"/>
            <a:ext cx="442412" cy="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5" name="Rectangle 244">
            <a:extLst>
              <a:ext uri="{FF2B5EF4-FFF2-40B4-BE49-F238E27FC236}">
                <a16:creationId xmlns:a16="http://schemas.microsoft.com/office/drawing/2014/main" id="{D18BB8C6-F444-5B41-BD6A-409B8556B70F}"/>
              </a:ext>
            </a:extLst>
          </p:cNvPr>
          <p:cNvSpPr/>
          <p:nvPr/>
        </p:nvSpPr>
        <p:spPr>
          <a:xfrm>
            <a:off x="5752921" y="1347233"/>
            <a:ext cx="442412" cy="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6" name="Rectangle 245">
            <a:extLst>
              <a:ext uri="{FF2B5EF4-FFF2-40B4-BE49-F238E27FC236}">
                <a16:creationId xmlns:a16="http://schemas.microsoft.com/office/drawing/2014/main" id="{EC625D68-3407-3C43-BDAE-1143F12BDA16}"/>
              </a:ext>
            </a:extLst>
          </p:cNvPr>
          <p:cNvSpPr/>
          <p:nvPr/>
        </p:nvSpPr>
        <p:spPr>
          <a:xfrm>
            <a:off x="6460087" y="1161725"/>
            <a:ext cx="442412" cy="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7" name="TextBox 246">
            <a:extLst>
              <a:ext uri="{FF2B5EF4-FFF2-40B4-BE49-F238E27FC236}">
                <a16:creationId xmlns:a16="http://schemas.microsoft.com/office/drawing/2014/main" id="{C6CE00BA-5E89-104B-A85D-2EC8A790B122}"/>
              </a:ext>
            </a:extLst>
          </p:cNvPr>
          <p:cNvSpPr txBox="1"/>
          <p:nvPr/>
        </p:nvSpPr>
        <p:spPr>
          <a:xfrm>
            <a:off x="6224094" y="862056"/>
            <a:ext cx="933113" cy="184666"/>
          </a:xfrm>
          <a:prstGeom prst="rect">
            <a:avLst/>
          </a:prstGeom>
          <a:noFill/>
        </p:spPr>
        <p:txBody>
          <a:bodyPr wrap="square" rtlCol="0" anchor="t" anchorCtr="0">
            <a:spAutoFit/>
          </a:bodyPr>
          <a:lstStyle/>
          <a:p>
            <a:pPr algn="ctr" defTabSz="685783"/>
            <a:r>
              <a:rPr lang="en-GB" sz="600" dirty="0">
                <a:solidFill>
                  <a:prstClr val="black"/>
                </a:solidFill>
                <a:ea typeface="Helvetica Neue for IBM Roman" charset="0"/>
                <a:cs typeface="Helvetica Neue for IBM Roman" charset="0"/>
              </a:rPr>
              <a:t>Inland Transportation</a:t>
            </a:r>
          </a:p>
        </p:txBody>
      </p:sp>
      <p:sp>
        <p:nvSpPr>
          <p:cNvPr id="248" name="TextBox 247">
            <a:extLst>
              <a:ext uri="{FF2B5EF4-FFF2-40B4-BE49-F238E27FC236}">
                <a16:creationId xmlns:a16="http://schemas.microsoft.com/office/drawing/2014/main" id="{C98CB1DA-216F-214D-A51F-CB12C8ECA39C}"/>
              </a:ext>
            </a:extLst>
          </p:cNvPr>
          <p:cNvSpPr txBox="1"/>
          <p:nvPr/>
        </p:nvSpPr>
        <p:spPr>
          <a:xfrm>
            <a:off x="7543054" y="1416929"/>
            <a:ext cx="933113" cy="276999"/>
          </a:xfrm>
          <a:prstGeom prst="rect">
            <a:avLst/>
          </a:prstGeom>
          <a:noFill/>
        </p:spPr>
        <p:txBody>
          <a:bodyPr wrap="square" rtlCol="0" anchor="t" anchorCtr="0">
            <a:spAutoFit/>
          </a:bodyPr>
          <a:lstStyle/>
          <a:p>
            <a:pPr defTabSz="685783"/>
            <a:r>
              <a:rPr lang="en-GB" sz="600" dirty="0">
                <a:solidFill>
                  <a:prstClr val="black"/>
                </a:solidFill>
                <a:ea typeface="Helvetica Neue for IBM Roman" charset="0"/>
                <a:cs typeface="Helvetica Neue for IBM Roman" charset="0"/>
              </a:rPr>
              <a:t>Shippers / Beneficial Cargo Owner</a:t>
            </a:r>
          </a:p>
        </p:txBody>
      </p:sp>
      <p:sp>
        <p:nvSpPr>
          <p:cNvPr id="249" name="TextBox 248">
            <a:extLst>
              <a:ext uri="{FF2B5EF4-FFF2-40B4-BE49-F238E27FC236}">
                <a16:creationId xmlns:a16="http://schemas.microsoft.com/office/drawing/2014/main" id="{B437F200-E6D9-E744-8AEF-D48251824081}"/>
              </a:ext>
            </a:extLst>
          </p:cNvPr>
          <p:cNvSpPr txBox="1"/>
          <p:nvPr/>
        </p:nvSpPr>
        <p:spPr>
          <a:xfrm>
            <a:off x="8031686" y="1875019"/>
            <a:ext cx="812939" cy="276999"/>
          </a:xfrm>
          <a:prstGeom prst="rect">
            <a:avLst/>
          </a:prstGeom>
          <a:noFill/>
        </p:spPr>
        <p:txBody>
          <a:bodyPr wrap="square" rtlCol="0" anchor="t" anchorCtr="0">
            <a:spAutoFit/>
          </a:bodyPr>
          <a:lstStyle/>
          <a:p>
            <a:pPr defTabSz="685783"/>
            <a:r>
              <a:rPr lang="en-GB" sz="600">
                <a:solidFill>
                  <a:prstClr val="black"/>
                </a:solidFill>
                <a:ea typeface="Helvetica Neue for IBM Roman" charset="0"/>
                <a:cs typeface="Helvetica Neue for IBM Roman" charset="0"/>
              </a:rPr>
              <a:t>Supply Chain Visibility Systems</a:t>
            </a:r>
          </a:p>
        </p:txBody>
      </p:sp>
      <p:sp>
        <p:nvSpPr>
          <p:cNvPr id="250" name="TextBox 249">
            <a:extLst>
              <a:ext uri="{FF2B5EF4-FFF2-40B4-BE49-F238E27FC236}">
                <a16:creationId xmlns:a16="http://schemas.microsoft.com/office/drawing/2014/main" id="{D66AACC7-CA58-8544-B5FE-3DB4E0E62887}"/>
              </a:ext>
            </a:extLst>
          </p:cNvPr>
          <p:cNvSpPr txBox="1"/>
          <p:nvPr/>
        </p:nvSpPr>
        <p:spPr>
          <a:xfrm>
            <a:off x="7857347" y="3896337"/>
            <a:ext cx="812939" cy="184666"/>
          </a:xfrm>
          <a:prstGeom prst="rect">
            <a:avLst/>
          </a:prstGeom>
          <a:noFill/>
        </p:spPr>
        <p:txBody>
          <a:bodyPr wrap="square" rtlCol="0" anchor="t" anchorCtr="0">
            <a:spAutoFit/>
          </a:bodyPr>
          <a:lstStyle/>
          <a:p>
            <a:pPr defTabSz="685783"/>
            <a:r>
              <a:rPr lang="en-GB" sz="600">
                <a:solidFill>
                  <a:prstClr val="black"/>
                </a:solidFill>
                <a:ea typeface="Helvetica Neue for IBM Roman" charset="0"/>
                <a:cs typeface="Helvetica Neue for IBM Roman" charset="0"/>
              </a:rPr>
              <a:t>Authorities</a:t>
            </a:r>
          </a:p>
        </p:txBody>
      </p:sp>
      <p:sp>
        <p:nvSpPr>
          <p:cNvPr id="251" name="TextBox 250">
            <a:extLst>
              <a:ext uri="{FF2B5EF4-FFF2-40B4-BE49-F238E27FC236}">
                <a16:creationId xmlns:a16="http://schemas.microsoft.com/office/drawing/2014/main" id="{655E5985-1960-A741-862B-B9245623BA9E}"/>
              </a:ext>
            </a:extLst>
          </p:cNvPr>
          <p:cNvSpPr txBox="1"/>
          <p:nvPr/>
        </p:nvSpPr>
        <p:spPr>
          <a:xfrm>
            <a:off x="6560874" y="4530126"/>
            <a:ext cx="887543" cy="276999"/>
          </a:xfrm>
          <a:prstGeom prst="rect">
            <a:avLst/>
          </a:prstGeom>
          <a:noFill/>
        </p:spPr>
        <p:txBody>
          <a:bodyPr wrap="square" rtlCol="0" anchor="t" anchorCtr="0">
            <a:spAutoFit/>
          </a:bodyPr>
          <a:lstStyle/>
          <a:p>
            <a:pPr algn="ctr" defTabSz="685783"/>
            <a:r>
              <a:rPr lang="en-GB" sz="600" dirty="0">
                <a:solidFill>
                  <a:prstClr val="black"/>
                </a:solidFill>
                <a:ea typeface="Helvetica Neue for IBM Roman" charset="0"/>
                <a:cs typeface="Helvetica Neue for IBM Roman" charset="0"/>
              </a:rPr>
              <a:t>Financial / Insurance Services </a:t>
            </a:r>
          </a:p>
        </p:txBody>
      </p:sp>
      <p:sp>
        <p:nvSpPr>
          <p:cNvPr id="252" name="TextBox 251">
            <a:extLst>
              <a:ext uri="{FF2B5EF4-FFF2-40B4-BE49-F238E27FC236}">
                <a16:creationId xmlns:a16="http://schemas.microsoft.com/office/drawing/2014/main" id="{21BD6AB0-CDD0-EA47-B13E-27B2212458FD}"/>
              </a:ext>
            </a:extLst>
          </p:cNvPr>
          <p:cNvSpPr txBox="1"/>
          <p:nvPr/>
        </p:nvSpPr>
        <p:spPr>
          <a:xfrm>
            <a:off x="5170893" y="4369138"/>
            <a:ext cx="982840" cy="369332"/>
          </a:xfrm>
          <a:prstGeom prst="rect">
            <a:avLst/>
          </a:prstGeom>
          <a:noFill/>
        </p:spPr>
        <p:txBody>
          <a:bodyPr wrap="square" rtlCol="0" anchor="t" anchorCtr="0">
            <a:spAutoFit/>
          </a:bodyPr>
          <a:lstStyle/>
          <a:p>
            <a:pPr algn="r" defTabSz="685783"/>
            <a:r>
              <a:rPr lang="en-GB" sz="600" dirty="0">
                <a:solidFill>
                  <a:prstClr val="black"/>
                </a:solidFill>
                <a:ea typeface="Helvetica Neue for IBM Roman" charset="0"/>
                <a:cs typeface="Helvetica Neue for IBM Roman" charset="0"/>
              </a:rPr>
              <a:t>Port Community Systems; Terminal Operating Systems</a:t>
            </a:r>
          </a:p>
        </p:txBody>
      </p:sp>
      <p:sp>
        <p:nvSpPr>
          <p:cNvPr id="253" name="TextBox 252">
            <a:extLst>
              <a:ext uri="{FF2B5EF4-FFF2-40B4-BE49-F238E27FC236}">
                <a16:creationId xmlns:a16="http://schemas.microsoft.com/office/drawing/2014/main" id="{B8451285-7F14-734C-893C-8836AA33A86E}"/>
              </a:ext>
            </a:extLst>
          </p:cNvPr>
          <p:cNvSpPr txBox="1"/>
          <p:nvPr/>
        </p:nvSpPr>
        <p:spPr>
          <a:xfrm>
            <a:off x="4645488" y="3960648"/>
            <a:ext cx="791814" cy="369332"/>
          </a:xfrm>
          <a:prstGeom prst="rect">
            <a:avLst/>
          </a:prstGeom>
          <a:noFill/>
        </p:spPr>
        <p:txBody>
          <a:bodyPr wrap="square" rtlCol="0" anchor="t" anchorCtr="0">
            <a:spAutoFit/>
          </a:bodyPr>
          <a:lstStyle/>
          <a:p>
            <a:pPr algn="r" defTabSz="685783"/>
            <a:r>
              <a:rPr lang="en-GB" sz="600" dirty="0">
                <a:ea typeface="Helvetica Neue for IBM Roman" charset="0"/>
                <a:cs typeface="Helvetica Neue for IBM Roman" charset="0"/>
              </a:rPr>
              <a:t>Freight Forwarders / 3PLs</a:t>
            </a:r>
          </a:p>
        </p:txBody>
      </p:sp>
      <p:sp>
        <p:nvSpPr>
          <p:cNvPr id="254" name="TextBox 253">
            <a:extLst>
              <a:ext uri="{FF2B5EF4-FFF2-40B4-BE49-F238E27FC236}">
                <a16:creationId xmlns:a16="http://schemas.microsoft.com/office/drawing/2014/main" id="{928207E2-279D-A24C-95D5-9716544F67DE}"/>
              </a:ext>
            </a:extLst>
          </p:cNvPr>
          <p:cNvSpPr txBox="1"/>
          <p:nvPr/>
        </p:nvSpPr>
        <p:spPr>
          <a:xfrm>
            <a:off x="4542648" y="2045602"/>
            <a:ext cx="628245" cy="276999"/>
          </a:xfrm>
          <a:prstGeom prst="rect">
            <a:avLst/>
          </a:prstGeom>
          <a:noFill/>
        </p:spPr>
        <p:txBody>
          <a:bodyPr wrap="square" rtlCol="0" anchor="t" anchorCtr="0">
            <a:spAutoFit/>
          </a:bodyPr>
          <a:lstStyle/>
          <a:p>
            <a:pPr algn="r" defTabSz="685783"/>
            <a:r>
              <a:rPr lang="en-GB" sz="600" dirty="0">
                <a:solidFill>
                  <a:prstClr val="black"/>
                </a:solidFill>
                <a:ea typeface="Helvetica Neue for IBM Roman" charset="0"/>
                <a:cs typeface="Helvetica Neue for IBM Roman" charset="0"/>
              </a:rPr>
              <a:t>Customs Systems</a:t>
            </a:r>
          </a:p>
        </p:txBody>
      </p:sp>
      <p:sp>
        <p:nvSpPr>
          <p:cNvPr id="255" name="TextBox 254">
            <a:extLst>
              <a:ext uri="{FF2B5EF4-FFF2-40B4-BE49-F238E27FC236}">
                <a16:creationId xmlns:a16="http://schemas.microsoft.com/office/drawing/2014/main" id="{D9B83B6A-5DB5-8A46-8513-C4FB04967C81}"/>
              </a:ext>
            </a:extLst>
          </p:cNvPr>
          <p:cNvSpPr txBox="1"/>
          <p:nvPr/>
        </p:nvSpPr>
        <p:spPr>
          <a:xfrm>
            <a:off x="5160779" y="1384771"/>
            <a:ext cx="628245" cy="276999"/>
          </a:xfrm>
          <a:prstGeom prst="rect">
            <a:avLst/>
          </a:prstGeom>
          <a:noFill/>
        </p:spPr>
        <p:txBody>
          <a:bodyPr wrap="square" rtlCol="0" anchor="t" anchorCtr="0">
            <a:spAutoFit/>
          </a:bodyPr>
          <a:lstStyle/>
          <a:p>
            <a:pPr algn="r" defTabSz="685783"/>
            <a:r>
              <a:rPr lang="en-GB" sz="600" dirty="0">
                <a:solidFill>
                  <a:prstClr val="black"/>
                </a:solidFill>
                <a:ea typeface="Helvetica Neue for IBM Roman" charset="0"/>
                <a:cs typeface="Helvetica Neue for IBM Roman" charset="0"/>
              </a:rPr>
              <a:t>Customs Brokers</a:t>
            </a:r>
          </a:p>
        </p:txBody>
      </p:sp>
      <p:pic>
        <p:nvPicPr>
          <p:cNvPr id="256" name="Picture 255">
            <a:extLst>
              <a:ext uri="{FF2B5EF4-FFF2-40B4-BE49-F238E27FC236}">
                <a16:creationId xmlns:a16="http://schemas.microsoft.com/office/drawing/2014/main" id="{24375CA6-400B-834D-BEED-1F93987775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154" y="3824162"/>
            <a:ext cx="243557" cy="364607"/>
          </a:xfrm>
          <a:prstGeom prst="rect">
            <a:avLst/>
          </a:prstGeom>
        </p:spPr>
      </p:pic>
      <p:pic>
        <p:nvPicPr>
          <p:cNvPr id="257" name="Picture 256">
            <a:extLst>
              <a:ext uri="{FF2B5EF4-FFF2-40B4-BE49-F238E27FC236}">
                <a16:creationId xmlns:a16="http://schemas.microsoft.com/office/drawing/2014/main" id="{B8658F7A-4434-C042-903D-4E3684F3A9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2658" y="3814394"/>
            <a:ext cx="222813" cy="333554"/>
          </a:xfrm>
          <a:prstGeom prst="rect">
            <a:avLst/>
          </a:prstGeom>
        </p:spPr>
      </p:pic>
      <p:pic>
        <p:nvPicPr>
          <p:cNvPr id="258" name="Picture 257">
            <a:extLst>
              <a:ext uri="{FF2B5EF4-FFF2-40B4-BE49-F238E27FC236}">
                <a16:creationId xmlns:a16="http://schemas.microsoft.com/office/drawing/2014/main" id="{499F6D45-263D-3346-B7FD-5533492881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9757" y="1345488"/>
            <a:ext cx="234848" cy="351569"/>
          </a:xfrm>
          <a:prstGeom prst="rect">
            <a:avLst/>
          </a:prstGeom>
        </p:spPr>
      </p:pic>
      <p:pic>
        <p:nvPicPr>
          <p:cNvPr id="259" name="Picture 258">
            <a:extLst>
              <a:ext uri="{FF2B5EF4-FFF2-40B4-BE49-F238E27FC236}">
                <a16:creationId xmlns:a16="http://schemas.microsoft.com/office/drawing/2014/main" id="{D69B3105-ED48-6147-AEFB-19BD85734C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1352" y="4148695"/>
            <a:ext cx="227783" cy="340991"/>
          </a:xfrm>
          <a:prstGeom prst="rect">
            <a:avLst/>
          </a:prstGeom>
        </p:spPr>
      </p:pic>
      <p:pic>
        <p:nvPicPr>
          <p:cNvPr id="260" name="Picture 259">
            <a:extLst>
              <a:ext uri="{FF2B5EF4-FFF2-40B4-BE49-F238E27FC236}">
                <a16:creationId xmlns:a16="http://schemas.microsoft.com/office/drawing/2014/main" id="{40EAFB62-2FA2-6E41-A229-FD2344A878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76968" y="1808254"/>
            <a:ext cx="260624" cy="390154"/>
          </a:xfrm>
          <a:prstGeom prst="rect">
            <a:avLst/>
          </a:prstGeom>
        </p:spPr>
      </p:pic>
      <p:pic>
        <p:nvPicPr>
          <p:cNvPr id="261" name="Picture 260">
            <a:extLst>
              <a:ext uri="{FF2B5EF4-FFF2-40B4-BE49-F238E27FC236}">
                <a16:creationId xmlns:a16="http://schemas.microsoft.com/office/drawing/2014/main" id="{A347EA6E-B8DD-7846-B8EC-6F13F903BE5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96708" y="3213201"/>
            <a:ext cx="229373" cy="343372"/>
          </a:xfrm>
          <a:prstGeom prst="rect">
            <a:avLst/>
          </a:prstGeom>
        </p:spPr>
      </p:pic>
      <p:pic>
        <p:nvPicPr>
          <p:cNvPr id="262" name="Picture 261">
            <a:extLst>
              <a:ext uri="{FF2B5EF4-FFF2-40B4-BE49-F238E27FC236}">
                <a16:creationId xmlns:a16="http://schemas.microsoft.com/office/drawing/2014/main" id="{50727E4D-FBAB-8044-8E4F-9B85AFF9B58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88461" y="2543005"/>
            <a:ext cx="229092" cy="342953"/>
          </a:xfrm>
          <a:prstGeom prst="rect">
            <a:avLst/>
          </a:prstGeom>
        </p:spPr>
      </p:pic>
      <p:sp>
        <p:nvSpPr>
          <p:cNvPr id="263" name="Rectangle 262">
            <a:extLst>
              <a:ext uri="{FF2B5EF4-FFF2-40B4-BE49-F238E27FC236}">
                <a16:creationId xmlns:a16="http://schemas.microsoft.com/office/drawing/2014/main" id="{386B2B52-0002-234F-A58A-C6CB8EAF76B7}"/>
              </a:ext>
            </a:extLst>
          </p:cNvPr>
          <p:cNvSpPr/>
          <p:nvPr/>
        </p:nvSpPr>
        <p:spPr>
          <a:xfrm>
            <a:off x="5438436" y="2674434"/>
            <a:ext cx="2448343" cy="577081"/>
          </a:xfrm>
          <a:prstGeom prst="rect">
            <a:avLst/>
          </a:prstGeom>
          <a:noFill/>
        </p:spPr>
        <p:txBody>
          <a:bodyPr wrap="square">
            <a:spAutoFit/>
          </a:bodyPr>
          <a:lstStyle/>
          <a:p>
            <a:pPr algn="ctr"/>
            <a:r>
              <a:rPr lang="en-US" sz="1050" dirty="0">
                <a:latin typeface="Impact" charset="0"/>
                <a:ea typeface="Impact" charset="0"/>
                <a:cs typeface="Impact" charset="0"/>
              </a:rPr>
              <a:t>THE PLATFORM IS BUILT ON AN OPEN TECHNOLOGY STACK AND IS UNDERPINNED BY BLOCKCHAIN TECHNOLOGY</a:t>
            </a:r>
          </a:p>
        </p:txBody>
      </p:sp>
      <p:pic>
        <p:nvPicPr>
          <p:cNvPr id="264" name="Picture 263">
            <a:extLst>
              <a:ext uri="{FF2B5EF4-FFF2-40B4-BE49-F238E27FC236}">
                <a16:creationId xmlns:a16="http://schemas.microsoft.com/office/drawing/2014/main" id="{6CFBF295-3202-FC40-A75B-077C0DD1570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07918" y="3240429"/>
            <a:ext cx="225623" cy="337760"/>
          </a:xfrm>
          <a:prstGeom prst="rect">
            <a:avLst/>
          </a:prstGeom>
        </p:spPr>
      </p:pic>
      <p:pic>
        <p:nvPicPr>
          <p:cNvPr id="265" name="Picture 264">
            <a:extLst>
              <a:ext uri="{FF2B5EF4-FFF2-40B4-BE49-F238E27FC236}">
                <a16:creationId xmlns:a16="http://schemas.microsoft.com/office/drawing/2014/main" id="{0842E145-0AF9-164A-B322-700BD60A6EF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78882" y="1345488"/>
            <a:ext cx="217338" cy="325356"/>
          </a:xfrm>
          <a:prstGeom prst="rect">
            <a:avLst/>
          </a:prstGeom>
        </p:spPr>
      </p:pic>
      <p:pic>
        <p:nvPicPr>
          <p:cNvPr id="266" name="Picture 265">
            <a:extLst>
              <a:ext uri="{FF2B5EF4-FFF2-40B4-BE49-F238E27FC236}">
                <a16:creationId xmlns:a16="http://schemas.microsoft.com/office/drawing/2014/main" id="{C8BCB1C2-90BD-6348-872F-3471D601AFD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16671" y="2551015"/>
            <a:ext cx="246250" cy="368638"/>
          </a:xfrm>
          <a:prstGeom prst="rect">
            <a:avLst/>
          </a:prstGeom>
        </p:spPr>
      </p:pic>
      <p:pic>
        <p:nvPicPr>
          <p:cNvPr id="267" name="Picture 266">
            <a:extLst>
              <a:ext uri="{FF2B5EF4-FFF2-40B4-BE49-F238E27FC236}">
                <a16:creationId xmlns:a16="http://schemas.microsoft.com/office/drawing/2014/main" id="{E0108D63-2571-9847-A118-F690482E7A1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53217" y="4273241"/>
            <a:ext cx="164994" cy="246998"/>
          </a:xfrm>
          <a:prstGeom prst="rect">
            <a:avLst/>
          </a:prstGeom>
        </p:spPr>
      </p:pic>
      <p:pic>
        <p:nvPicPr>
          <p:cNvPr id="268" name="Picture 267">
            <a:extLst>
              <a:ext uri="{FF2B5EF4-FFF2-40B4-BE49-F238E27FC236}">
                <a16:creationId xmlns:a16="http://schemas.microsoft.com/office/drawing/2014/main" id="{8ADEC6B3-C912-EB41-8B61-C6C83E339B6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034430" y="4273241"/>
            <a:ext cx="164128" cy="245700"/>
          </a:xfrm>
          <a:prstGeom prst="rect">
            <a:avLst/>
          </a:prstGeom>
        </p:spPr>
      </p:pic>
      <p:grpSp>
        <p:nvGrpSpPr>
          <p:cNvPr id="269" name="Group 268">
            <a:extLst>
              <a:ext uri="{FF2B5EF4-FFF2-40B4-BE49-F238E27FC236}">
                <a16:creationId xmlns:a16="http://schemas.microsoft.com/office/drawing/2014/main" id="{50042F55-266F-7B46-AAF3-2A154070864E}"/>
              </a:ext>
            </a:extLst>
          </p:cNvPr>
          <p:cNvGrpSpPr/>
          <p:nvPr/>
        </p:nvGrpSpPr>
        <p:grpSpPr>
          <a:xfrm>
            <a:off x="6514644" y="1024544"/>
            <a:ext cx="370571" cy="530724"/>
            <a:chOff x="4655352" y="4959133"/>
            <a:chExt cx="716177" cy="1025695"/>
          </a:xfrm>
        </p:grpSpPr>
        <p:pic>
          <p:nvPicPr>
            <p:cNvPr id="270" name="Picture 269">
              <a:extLst>
                <a:ext uri="{FF2B5EF4-FFF2-40B4-BE49-F238E27FC236}">
                  <a16:creationId xmlns:a16="http://schemas.microsoft.com/office/drawing/2014/main" id="{A23E1A66-748B-CD40-AC17-C6CEEC731EB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034975" y="5480828"/>
              <a:ext cx="336554" cy="503823"/>
            </a:xfrm>
            <a:prstGeom prst="rect">
              <a:avLst/>
            </a:prstGeom>
          </p:spPr>
        </p:pic>
        <p:pic>
          <p:nvPicPr>
            <p:cNvPr id="272" name="Picture 271">
              <a:extLst>
                <a:ext uri="{FF2B5EF4-FFF2-40B4-BE49-F238E27FC236}">
                  <a16:creationId xmlns:a16="http://schemas.microsoft.com/office/drawing/2014/main" id="{F0B8278C-4796-BF41-99CC-15E8CAC275B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842157" y="4959133"/>
              <a:ext cx="336672" cy="504000"/>
            </a:xfrm>
            <a:prstGeom prst="rect">
              <a:avLst/>
            </a:prstGeom>
          </p:spPr>
        </p:pic>
        <p:pic>
          <p:nvPicPr>
            <p:cNvPr id="273" name="Picture 272">
              <a:extLst>
                <a:ext uri="{FF2B5EF4-FFF2-40B4-BE49-F238E27FC236}">
                  <a16:creationId xmlns:a16="http://schemas.microsoft.com/office/drawing/2014/main" id="{E30D2F38-90FA-ED43-BBE8-F490CCC2E96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655352" y="5480828"/>
              <a:ext cx="336672" cy="504000"/>
            </a:xfrm>
            <a:prstGeom prst="rect">
              <a:avLst/>
            </a:prstGeom>
          </p:spPr>
        </p:pic>
      </p:grpSp>
      <p:pic>
        <p:nvPicPr>
          <p:cNvPr id="274" name="Picture 273">
            <a:extLst>
              <a:ext uri="{FF2B5EF4-FFF2-40B4-BE49-F238E27FC236}">
                <a16:creationId xmlns:a16="http://schemas.microsoft.com/office/drawing/2014/main" id="{64A50814-F19D-A446-9B64-D893B958491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147778" y="2015307"/>
            <a:ext cx="303722" cy="344780"/>
          </a:xfrm>
          <a:prstGeom prst="rect">
            <a:avLst/>
          </a:prstGeom>
        </p:spPr>
      </p:pic>
      <p:pic>
        <p:nvPicPr>
          <p:cNvPr id="275" name="Picture 274">
            <a:extLst>
              <a:ext uri="{FF2B5EF4-FFF2-40B4-BE49-F238E27FC236}">
                <a16:creationId xmlns:a16="http://schemas.microsoft.com/office/drawing/2014/main" id="{467506EE-7E7A-BA4E-8721-7CE71359CEB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501049" y="2301515"/>
            <a:ext cx="323117" cy="324783"/>
          </a:xfrm>
          <a:prstGeom prst="rect">
            <a:avLst/>
          </a:prstGeom>
        </p:spPr>
      </p:pic>
      <p:sp>
        <p:nvSpPr>
          <p:cNvPr id="280" name="Content Placeholder 21">
            <a:extLst>
              <a:ext uri="{FF2B5EF4-FFF2-40B4-BE49-F238E27FC236}">
                <a16:creationId xmlns:a16="http://schemas.microsoft.com/office/drawing/2014/main" id="{282ED248-FAD9-3747-9E59-F5C45CB27818}"/>
              </a:ext>
            </a:extLst>
          </p:cNvPr>
          <p:cNvSpPr txBox="1">
            <a:spLocks/>
          </p:cNvSpPr>
          <p:nvPr/>
        </p:nvSpPr>
        <p:spPr>
          <a:xfrm>
            <a:off x="223521" y="1161725"/>
            <a:ext cx="4012148" cy="3451817"/>
          </a:xfrm>
          <a:prstGeom prst="rect">
            <a:avLst/>
          </a:prstGeom>
        </p:spPr>
        <p:txBody>
          <a:bodyPr>
            <a:normAutofit/>
          </a:bodyPr>
          <a:lstStyle>
            <a:lvl1pPr marL="342900" indent="-342900" algn="l" defTabSz="457200" rtl="0" eaLnBrk="1" latinLnBrk="0" hangingPunct="1">
              <a:spcBef>
                <a:spcPct val="20000"/>
              </a:spcBef>
              <a:buFont typeface="Arial"/>
              <a:buChar char="•"/>
              <a:defRPr sz="1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900" b="1" dirty="0"/>
              <a:t>Connects the ecosystem</a:t>
            </a:r>
            <a:r>
              <a:rPr lang="en-GB" sz="900" dirty="0"/>
              <a:t> </a:t>
            </a:r>
            <a:br>
              <a:rPr lang="en-GB" sz="900" dirty="0"/>
            </a:br>
            <a:r>
              <a:rPr lang="en-GB" sz="900" dirty="0"/>
              <a:t>Brings together all parties in the supply chain - including traders, freight forwarders, inland transportation, ports and terminals, ocean carriers, customs and other government authorities, and others - onto a Blockchain-based platform with a secure permission and identity framework</a:t>
            </a:r>
            <a:br>
              <a:rPr lang="en-GB" sz="900" dirty="0"/>
            </a:br>
            <a:br>
              <a:rPr lang="en-GB" sz="900" dirty="0"/>
            </a:br>
            <a:r>
              <a:rPr lang="en-GB" sz="900" b="1" dirty="0"/>
              <a:t>Drives true information sharing</a:t>
            </a:r>
            <a:r>
              <a:rPr lang="en-GB" sz="900" dirty="0"/>
              <a:t> </a:t>
            </a:r>
            <a:br>
              <a:rPr lang="en-GB" sz="900" dirty="0"/>
            </a:br>
            <a:r>
              <a:rPr lang="en-GB" sz="900" dirty="0"/>
              <a:t>Provides for the seamless, secure sharing of real-time, actionable supply chain information across all parties to a trade - encompassing shipping milestones, cargo details, trade documents, the structured data embedded in trade documents, customs filings, sensor readings, and more</a:t>
            </a:r>
            <a:br>
              <a:rPr lang="en-GB" sz="900" dirty="0"/>
            </a:br>
            <a:br>
              <a:rPr lang="en-GB" sz="900" dirty="0"/>
            </a:br>
            <a:r>
              <a:rPr lang="en-GB" sz="900" b="1" dirty="0"/>
              <a:t>Fosters collaboration and trust</a:t>
            </a:r>
            <a:br>
              <a:rPr lang="en-GB" sz="900" dirty="0"/>
            </a:br>
            <a:r>
              <a:rPr lang="en-GB" sz="900" dirty="0"/>
              <a:t>Enables the digitization and automation of the cross-organization business processes integral to global trade, including import and export clearance, with Blockchain ensuring secure, auditable, and non-</a:t>
            </a:r>
            <a:r>
              <a:rPr lang="en-GB" sz="900" dirty="0" err="1"/>
              <a:t>repudiable</a:t>
            </a:r>
            <a:r>
              <a:rPr lang="en-GB" sz="900" dirty="0"/>
              <a:t> transactions</a:t>
            </a:r>
            <a:br>
              <a:rPr lang="en-GB" sz="900" dirty="0"/>
            </a:br>
            <a:br>
              <a:rPr lang="en-GB" sz="900" dirty="0"/>
            </a:br>
            <a:r>
              <a:rPr lang="en-GB" sz="900" b="1" dirty="0"/>
              <a:t>Spurs innovation</a:t>
            </a:r>
            <a:r>
              <a:rPr lang="en-GB" sz="900" dirty="0"/>
              <a:t> </a:t>
            </a:r>
            <a:br>
              <a:rPr lang="en-GB" sz="900" dirty="0"/>
            </a:br>
            <a:r>
              <a:rPr lang="en-GB" sz="900" dirty="0"/>
              <a:t>Lays the foundation for ongoing improvement and innovation through an open, non-proprietary API, the use of standards and promotion of interoperability, and the launch of an Applications Marketplace that parties can use to build and deploy </a:t>
            </a:r>
            <a:r>
              <a:rPr lang="en-GB" sz="900" dirty="0" err="1"/>
              <a:t>TradeLens</a:t>
            </a:r>
            <a:r>
              <a:rPr lang="en-GB" sz="900" dirty="0"/>
              <a:t>-powered applications for themselves, their partners, and their customers</a:t>
            </a:r>
          </a:p>
        </p:txBody>
      </p:sp>
      <p:sp>
        <p:nvSpPr>
          <p:cNvPr id="281" name="TextBox 280">
            <a:extLst>
              <a:ext uri="{FF2B5EF4-FFF2-40B4-BE49-F238E27FC236}">
                <a16:creationId xmlns:a16="http://schemas.microsoft.com/office/drawing/2014/main" id="{ECC96421-04E1-7448-A5D9-D2C36C5AB1B1}"/>
              </a:ext>
            </a:extLst>
          </p:cNvPr>
          <p:cNvSpPr txBox="1"/>
          <p:nvPr/>
        </p:nvSpPr>
        <p:spPr>
          <a:xfrm>
            <a:off x="4221263" y="2628002"/>
            <a:ext cx="687678" cy="276999"/>
          </a:xfrm>
          <a:prstGeom prst="rect">
            <a:avLst/>
          </a:prstGeom>
          <a:noFill/>
        </p:spPr>
        <p:txBody>
          <a:bodyPr wrap="square" rtlCol="0" anchor="t" anchorCtr="0">
            <a:spAutoFit/>
          </a:bodyPr>
          <a:lstStyle/>
          <a:p>
            <a:pPr algn="r" defTabSz="685783"/>
            <a:r>
              <a:rPr lang="en-GB" sz="600">
                <a:solidFill>
                  <a:prstClr val="black"/>
                </a:solidFill>
                <a:ea typeface="Helvetica Neue for IBM Roman" charset="0"/>
                <a:cs typeface="Helvetica Neue for IBM Roman" charset="0"/>
              </a:rPr>
              <a:t>Ports and Terminals</a:t>
            </a:r>
          </a:p>
        </p:txBody>
      </p:sp>
      <p:sp>
        <p:nvSpPr>
          <p:cNvPr id="282" name="TextBox 281">
            <a:extLst>
              <a:ext uri="{FF2B5EF4-FFF2-40B4-BE49-F238E27FC236}">
                <a16:creationId xmlns:a16="http://schemas.microsoft.com/office/drawing/2014/main" id="{06A517D1-4343-854D-ABC4-7C16C9CCB177}"/>
              </a:ext>
            </a:extLst>
          </p:cNvPr>
          <p:cNvSpPr txBox="1"/>
          <p:nvPr/>
        </p:nvSpPr>
        <p:spPr>
          <a:xfrm>
            <a:off x="4301117" y="3351295"/>
            <a:ext cx="791814" cy="184666"/>
          </a:xfrm>
          <a:prstGeom prst="rect">
            <a:avLst/>
          </a:prstGeom>
          <a:noFill/>
        </p:spPr>
        <p:txBody>
          <a:bodyPr wrap="square" rtlCol="0" anchor="t" anchorCtr="0">
            <a:spAutoFit/>
          </a:bodyPr>
          <a:lstStyle/>
          <a:p>
            <a:pPr algn="r" defTabSz="685783"/>
            <a:r>
              <a:rPr lang="en-GB" sz="600">
                <a:solidFill>
                  <a:prstClr val="black"/>
                </a:solidFill>
                <a:ea typeface="Helvetica Neue for IBM Roman" charset="0"/>
                <a:cs typeface="Helvetica Neue for IBM Roman" charset="0"/>
              </a:rPr>
              <a:t>Ocean Carriers</a:t>
            </a:r>
          </a:p>
        </p:txBody>
      </p:sp>
      <p:sp>
        <p:nvSpPr>
          <p:cNvPr id="283" name="TextBox 282">
            <a:extLst>
              <a:ext uri="{FF2B5EF4-FFF2-40B4-BE49-F238E27FC236}">
                <a16:creationId xmlns:a16="http://schemas.microsoft.com/office/drawing/2014/main" id="{B04851C9-54DB-2F43-80E1-6E6B1762279B}"/>
              </a:ext>
            </a:extLst>
          </p:cNvPr>
          <p:cNvSpPr txBox="1"/>
          <p:nvPr/>
        </p:nvSpPr>
        <p:spPr>
          <a:xfrm>
            <a:off x="8331036" y="2593173"/>
            <a:ext cx="673530" cy="276999"/>
          </a:xfrm>
          <a:prstGeom prst="rect">
            <a:avLst/>
          </a:prstGeom>
          <a:noFill/>
        </p:spPr>
        <p:txBody>
          <a:bodyPr wrap="square" rtlCol="0" anchor="t" anchorCtr="0">
            <a:spAutoFit/>
          </a:bodyPr>
          <a:lstStyle/>
          <a:p>
            <a:pPr defTabSz="685783"/>
            <a:r>
              <a:rPr lang="en-GB" sz="600">
                <a:solidFill>
                  <a:prstClr val="black"/>
                </a:solidFill>
                <a:ea typeface="Helvetica Neue for IBM Roman" charset="0"/>
                <a:cs typeface="Helvetica Neue for IBM Roman" charset="0"/>
              </a:rPr>
              <a:t>Trade Associations</a:t>
            </a:r>
          </a:p>
        </p:txBody>
      </p:sp>
      <p:sp>
        <p:nvSpPr>
          <p:cNvPr id="284" name="TextBox 283">
            <a:extLst>
              <a:ext uri="{FF2B5EF4-FFF2-40B4-BE49-F238E27FC236}">
                <a16:creationId xmlns:a16="http://schemas.microsoft.com/office/drawing/2014/main" id="{00E9290E-4C5A-1A4A-B045-ADBEADBFFC10}"/>
              </a:ext>
            </a:extLst>
          </p:cNvPr>
          <p:cNvSpPr txBox="1"/>
          <p:nvPr/>
        </p:nvSpPr>
        <p:spPr>
          <a:xfrm>
            <a:off x="8317553" y="3212795"/>
            <a:ext cx="778453" cy="461665"/>
          </a:xfrm>
          <a:prstGeom prst="rect">
            <a:avLst/>
          </a:prstGeom>
          <a:noFill/>
        </p:spPr>
        <p:txBody>
          <a:bodyPr wrap="square" rtlCol="0" anchor="t" anchorCtr="0">
            <a:spAutoFit/>
          </a:bodyPr>
          <a:lstStyle/>
          <a:p>
            <a:pPr defTabSz="685783"/>
            <a:r>
              <a:rPr lang="en-GB" sz="600" dirty="0">
                <a:solidFill>
                  <a:prstClr val="black"/>
                </a:solidFill>
                <a:ea typeface="Helvetica Neue for IBM Roman" charset="0"/>
                <a:cs typeface="Helvetica Neue for IBM Roman" charset="0"/>
              </a:rPr>
              <a:t>Supply Chain / Transportation Management Systems</a:t>
            </a:r>
          </a:p>
        </p:txBody>
      </p:sp>
    </p:spTree>
    <p:extLst>
      <p:ext uri="{BB962C8B-B14F-4D97-AF65-F5344CB8AC3E}">
        <p14:creationId xmlns:p14="http://schemas.microsoft.com/office/powerpoint/2010/main" val="40623408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5568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err="1"/>
              <a:t>Hyperledger</a:t>
            </a:r>
            <a:r>
              <a:rPr lang="en-US" dirty="0"/>
              <a:t> Fabric Consensus</a:t>
            </a:r>
          </a:p>
        </p:txBody>
      </p:sp>
      <p:sp>
        <p:nvSpPr>
          <p:cNvPr id="3" name="Text Placeholder 2"/>
          <p:cNvSpPr>
            <a:spLocks noGrp="1"/>
          </p:cNvSpPr>
          <p:nvPr>
            <p:ph type="body" sz="quarter" idx="22"/>
          </p:nvPr>
        </p:nvSpPr>
        <p:spPr/>
        <p:txBody>
          <a:bodyPr>
            <a:normAutofit/>
          </a:bodyPr>
          <a:lstStyle/>
          <a:p>
            <a:pPr marL="0" indent="0">
              <a:buNone/>
            </a:pPr>
            <a:r>
              <a:rPr lang="en-US" sz="1800" dirty="0"/>
              <a:t>Consensus is achieved using the following transaction flow:</a:t>
            </a:r>
          </a:p>
        </p:txBody>
      </p:sp>
      <p:graphicFrame>
        <p:nvGraphicFramePr>
          <p:cNvPr id="4" name="Diagram 3"/>
          <p:cNvGraphicFramePr/>
          <p:nvPr>
            <p:extLst>
              <p:ext uri="{D42A27DB-BD31-4B8C-83A1-F6EECF244321}">
                <p14:modId xmlns:p14="http://schemas.microsoft.com/office/powerpoint/2010/main" val="126763847"/>
              </p:ext>
            </p:extLst>
          </p:nvPr>
        </p:nvGraphicFramePr>
        <p:xfrm>
          <a:off x="1664043" y="1083447"/>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66020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Folded Corner 84"/>
          <p:cNvSpPr/>
          <p:nvPr/>
        </p:nvSpPr>
        <p:spPr>
          <a:xfrm>
            <a:off x="5952838" y="1286784"/>
            <a:ext cx="2931451" cy="733115"/>
          </a:xfrm>
          <a:prstGeom prst="foldedCorner">
            <a:avLst/>
          </a:prstGeom>
          <a:solidFill>
            <a:srgbClr val="F7ADF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aseline="-25000" dirty="0"/>
          </a:p>
        </p:txBody>
      </p:sp>
      <p:sp>
        <p:nvSpPr>
          <p:cNvPr id="19" name="TextBox 18"/>
          <p:cNvSpPr txBox="1"/>
          <p:nvPr/>
        </p:nvSpPr>
        <p:spPr>
          <a:xfrm>
            <a:off x="5637645" y="868505"/>
            <a:ext cx="3506355" cy="2169825"/>
          </a:xfrm>
          <a:prstGeom prst="rect">
            <a:avLst/>
          </a:prstGeom>
          <a:noFill/>
          <a:ln>
            <a:noFill/>
          </a:ln>
        </p:spPr>
        <p:txBody>
          <a:bodyPr wrap="square" rtlCol="0">
            <a:spAutoFit/>
          </a:bodyPr>
          <a:lstStyle/>
          <a:p>
            <a:pPr algn="ctr"/>
            <a:r>
              <a:rPr lang="en-US" sz="1350" dirty="0">
                <a:solidFill>
                  <a:srgbClr val="FF0000"/>
                </a:solidFill>
              </a:rPr>
              <a:t>Application proposes transaction</a:t>
            </a:r>
          </a:p>
          <a:p>
            <a:endParaRPr lang="en-US" sz="1350" dirty="0"/>
          </a:p>
          <a:p>
            <a:pPr marL="492125" indent="-136525"/>
            <a:r>
              <a:rPr lang="en-US" sz="1350" dirty="0"/>
              <a:t>Endorsement policy:</a:t>
            </a:r>
          </a:p>
          <a:p>
            <a:pPr marL="581025" indent="-131763">
              <a:buFont typeface="Arial" charset="0"/>
              <a:buChar char="•"/>
            </a:pPr>
            <a:r>
              <a:rPr lang="en-US" sz="1350" dirty="0"/>
              <a:t>“E</a:t>
            </a:r>
            <a:r>
              <a:rPr lang="en-US" sz="1350" baseline="-25000" dirty="0"/>
              <a:t>0,</a:t>
            </a:r>
            <a:r>
              <a:rPr lang="en-US" sz="1350" dirty="0"/>
              <a:t> E</a:t>
            </a:r>
            <a:r>
              <a:rPr lang="en-US" sz="1350" baseline="-25000" dirty="0"/>
              <a:t>1</a:t>
            </a:r>
            <a:r>
              <a:rPr lang="en-US" sz="1350" dirty="0"/>
              <a:t> and E</a:t>
            </a:r>
            <a:r>
              <a:rPr lang="en-US" sz="1350" baseline="-25000" dirty="0"/>
              <a:t>2</a:t>
            </a:r>
            <a:r>
              <a:rPr lang="en-US" sz="1350" dirty="0"/>
              <a:t> must sign”</a:t>
            </a:r>
          </a:p>
          <a:p>
            <a:pPr marL="581025" indent="-131763">
              <a:buFont typeface="Arial" charset="0"/>
              <a:buChar char="•"/>
            </a:pPr>
            <a:r>
              <a:rPr lang="en-US" sz="1350" dirty="0"/>
              <a:t>(P</a:t>
            </a:r>
            <a:r>
              <a:rPr lang="en-US" sz="1350" baseline="-25000" dirty="0"/>
              <a:t>3</a:t>
            </a:r>
            <a:r>
              <a:rPr lang="en-US" sz="1350" dirty="0"/>
              <a:t>, P</a:t>
            </a:r>
            <a:r>
              <a:rPr lang="en-US" sz="1350" baseline="-25000" dirty="0"/>
              <a:t>4</a:t>
            </a:r>
            <a:r>
              <a:rPr lang="en-US" sz="1350" dirty="0"/>
              <a:t> </a:t>
            </a:r>
            <a:r>
              <a:rPr lang="en-US" sz="1350" baseline="-25000" dirty="0"/>
              <a:t> </a:t>
            </a:r>
            <a:r>
              <a:rPr lang="en-US" sz="1350" dirty="0"/>
              <a:t>are not part of the policy)</a:t>
            </a:r>
            <a:endParaRPr lang="en-US" sz="1350" baseline="-25000" dirty="0"/>
          </a:p>
          <a:p>
            <a:pPr marL="360363" indent="-134938"/>
            <a:endParaRPr lang="en-US" sz="1350" dirty="0"/>
          </a:p>
          <a:p>
            <a:pPr marL="228600" indent="-3175"/>
            <a:r>
              <a:rPr lang="en-US" sz="1350" dirty="0"/>
              <a:t>Client application submits a transaction proposal for Smart Contract A. It must target the required peers {E</a:t>
            </a:r>
            <a:r>
              <a:rPr lang="en-US" sz="1350" baseline="-25000" dirty="0"/>
              <a:t>0</a:t>
            </a:r>
            <a:r>
              <a:rPr lang="en-US" sz="1350" dirty="0"/>
              <a:t>, E</a:t>
            </a:r>
            <a:r>
              <a:rPr lang="en-US" sz="1350" baseline="-25000" dirty="0"/>
              <a:t>1</a:t>
            </a:r>
            <a:r>
              <a:rPr lang="en-US" sz="1350" dirty="0"/>
              <a:t>, E</a:t>
            </a:r>
            <a:r>
              <a:rPr lang="en-US" sz="1350" baseline="-25000" dirty="0"/>
              <a:t>2</a:t>
            </a:r>
            <a:r>
              <a:rPr lang="en-US" sz="1350" dirty="0"/>
              <a:t>}</a:t>
            </a:r>
          </a:p>
          <a:p>
            <a:pPr marL="360363" indent="-134938"/>
            <a:endParaRPr lang="en-US" sz="1350" dirty="0"/>
          </a:p>
        </p:txBody>
      </p:sp>
      <p:sp>
        <p:nvSpPr>
          <p:cNvPr id="187" name="Rounded Rectangle 186"/>
          <p:cNvSpPr/>
          <p:nvPr/>
        </p:nvSpPr>
        <p:spPr>
          <a:xfrm>
            <a:off x="1603976" y="868504"/>
            <a:ext cx="4033669" cy="3326871"/>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 name="Text Placeholder 4"/>
          <p:cNvSpPr>
            <a:spLocks noGrp="1"/>
          </p:cNvSpPr>
          <p:nvPr>
            <p:ph type="body" sz="quarter" idx="13"/>
          </p:nvPr>
        </p:nvSpPr>
        <p:spPr/>
        <p:txBody>
          <a:bodyPr/>
          <a:lstStyle/>
          <a:p>
            <a:r>
              <a:rPr lang="en-US" dirty="0">
                <a:latin typeface="+mn-lt"/>
              </a:rPr>
              <a:t>Sample transaction: Step 1/7 – Propose transaction</a:t>
            </a:r>
          </a:p>
        </p:txBody>
      </p:sp>
      <p:sp>
        <p:nvSpPr>
          <p:cNvPr id="16" name="Rounded Rectangle 15"/>
          <p:cNvSpPr/>
          <p:nvPr/>
        </p:nvSpPr>
        <p:spPr>
          <a:xfrm>
            <a:off x="2103532" y="1098527"/>
            <a:ext cx="598199" cy="5981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E</a:t>
            </a:r>
            <a:r>
              <a:rPr lang="en-US" sz="2400" baseline="-25000" dirty="0">
                <a:solidFill>
                  <a:schemeClr val="bg1"/>
                </a:solidFill>
              </a:rPr>
              <a:t>0</a:t>
            </a:r>
            <a:endParaRPr lang="en-US" sz="2400" dirty="0">
              <a:solidFill>
                <a:schemeClr val="bg1"/>
              </a:solidFill>
            </a:endParaRPr>
          </a:p>
        </p:txBody>
      </p:sp>
      <p:sp>
        <p:nvSpPr>
          <p:cNvPr id="100" name="Rounded Rectangle 99"/>
          <p:cNvSpPr/>
          <p:nvPr/>
        </p:nvSpPr>
        <p:spPr>
          <a:xfrm>
            <a:off x="2103532" y="2122013"/>
            <a:ext cx="598199" cy="5981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E</a:t>
            </a:r>
            <a:r>
              <a:rPr lang="en-US" sz="2400" baseline="-25000" dirty="0">
                <a:solidFill>
                  <a:schemeClr val="bg1"/>
                </a:solidFill>
              </a:rPr>
              <a:t>1</a:t>
            </a:r>
            <a:endParaRPr lang="en-US" sz="2400" dirty="0">
              <a:solidFill>
                <a:schemeClr val="bg1"/>
              </a:solidFill>
            </a:endParaRPr>
          </a:p>
        </p:txBody>
      </p:sp>
      <p:sp>
        <p:nvSpPr>
          <p:cNvPr id="113" name="Rounded Rectangle 112"/>
          <p:cNvSpPr/>
          <p:nvPr/>
        </p:nvSpPr>
        <p:spPr>
          <a:xfrm>
            <a:off x="2103532" y="3145499"/>
            <a:ext cx="598199" cy="5981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E</a:t>
            </a:r>
            <a:r>
              <a:rPr lang="en-US" sz="2400" baseline="-25000" dirty="0">
                <a:solidFill>
                  <a:schemeClr val="bg1"/>
                </a:solidFill>
              </a:rPr>
              <a:t>2</a:t>
            </a:r>
            <a:endParaRPr lang="en-US" sz="2400" dirty="0">
              <a:solidFill>
                <a:schemeClr val="bg1"/>
              </a:solidFill>
            </a:endParaRPr>
          </a:p>
        </p:txBody>
      </p:sp>
      <p:cxnSp>
        <p:nvCxnSpPr>
          <p:cNvPr id="26" name="Straight Arrow Connector 25"/>
          <p:cNvCxnSpPr>
            <a:stCxn id="3" idx="3"/>
            <a:endCxn id="16" idx="1"/>
          </p:cNvCxnSpPr>
          <p:nvPr/>
        </p:nvCxnSpPr>
        <p:spPr>
          <a:xfrm flipV="1">
            <a:off x="944684" y="1397627"/>
            <a:ext cx="1158848" cy="1032699"/>
          </a:xfrm>
          <a:prstGeom prst="straightConnector1">
            <a:avLst/>
          </a:prstGeom>
          <a:ln w="19050" cmpd="sng">
            <a:solidFill>
              <a:srgbClr val="FF0000"/>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a:stCxn id="3" idx="3"/>
            <a:endCxn id="100" idx="1"/>
          </p:cNvCxnSpPr>
          <p:nvPr/>
        </p:nvCxnSpPr>
        <p:spPr>
          <a:xfrm flipV="1">
            <a:off x="944684" y="2421113"/>
            <a:ext cx="1158848" cy="9213"/>
          </a:xfrm>
          <a:prstGeom prst="straightConnector1">
            <a:avLst/>
          </a:prstGeom>
          <a:ln w="19050" cmpd="sng">
            <a:solidFill>
              <a:srgbClr val="FF0000"/>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a:stCxn id="3" idx="3"/>
            <a:endCxn id="113" idx="1"/>
          </p:cNvCxnSpPr>
          <p:nvPr/>
        </p:nvCxnSpPr>
        <p:spPr>
          <a:xfrm>
            <a:off x="944684" y="2430326"/>
            <a:ext cx="1158848" cy="1014273"/>
          </a:xfrm>
          <a:prstGeom prst="straightConnector1">
            <a:avLst/>
          </a:prstGeom>
          <a:ln w="19050" cmpd="sng">
            <a:solidFill>
              <a:srgbClr val="FF0000"/>
            </a:solidFill>
            <a:prstDash val="sysDash"/>
            <a:tailEnd type="triangle"/>
          </a:ln>
          <a:effectLst/>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0" y="2025595"/>
            <a:ext cx="944684" cy="809462"/>
            <a:chOff x="0" y="2025595"/>
            <a:chExt cx="944684" cy="809462"/>
          </a:xfrm>
        </p:grpSpPr>
        <p:sp>
          <p:nvSpPr>
            <p:cNvPr id="6" name="Rectangle 5"/>
            <p:cNvSpPr/>
            <p:nvPr/>
          </p:nvSpPr>
          <p:spPr>
            <a:xfrm>
              <a:off x="0" y="2277703"/>
              <a:ext cx="742943" cy="338554"/>
            </a:xfrm>
            <a:prstGeom prst="rect">
              <a:avLst/>
            </a:prstGeom>
            <a:ln>
              <a:noFill/>
            </a:ln>
          </p:spPr>
          <p:txBody>
            <a:bodyPr wrap="square">
              <a:spAutoFit/>
            </a:bodyPr>
            <a:lstStyle/>
            <a:p>
              <a:pPr lvl="0" algn="ctr"/>
              <a:r>
                <a:rPr lang="en-US" sz="800" dirty="0">
                  <a:solidFill>
                    <a:prstClr val="black"/>
                  </a:solidFill>
                  <a:cs typeface="Calibri"/>
                </a:rPr>
                <a:t>Client</a:t>
              </a:r>
            </a:p>
            <a:p>
              <a:pPr lvl="0" algn="ctr"/>
              <a:r>
                <a:rPr lang="en-US" sz="800" dirty="0">
                  <a:solidFill>
                    <a:prstClr val="black"/>
                  </a:solidFill>
                  <a:cs typeface="Calibri"/>
                </a:rPr>
                <a:t>Application</a:t>
              </a:r>
            </a:p>
          </p:txBody>
        </p:sp>
        <p:grpSp>
          <p:nvGrpSpPr>
            <p:cNvPr id="52" name="Group 51"/>
            <p:cNvGrpSpPr/>
            <p:nvPr/>
          </p:nvGrpSpPr>
          <p:grpSpPr>
            <a:xfrm>
              <a:off x="93037" y="2025595"/>
              <a:ext cx="851647" cy="809462"/>
              <a:chOff x="265172" y="2308763"/>
              <a:chExt cx="712071" cy="676800"/>
            </a:xfrm>
          </p:grpSpPr>
          <p:sp>
            <p:nvSpPr>
              <p:cNvPr id="3" name="Rounded Rectangle 2"/>
              <p:cNvSpPr/>
              <p:nvPr/>
            </p:nvSpPr>
            <p:spPr>
              <a:xfrm>
                <a:off x="265172" y="2308763"/>
                <a:ext cx="712071" cy="67680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8" name="Straight Connector 47"/>
              <p:cNvCxnSpPr/>
              <p:nvPr/>
            </p:nvCxnSpPr>
            <p:spPr>
              <a:xfrm>
                <a:off x="736935" y="2308763"/>
                <a:ext cx="0" cy="676800"/>
              </a:xfrm>
              <a:prstGeom prst="line">
                <a:avLst/>
              </a:prstGeom>
              <a:ln w="28575" cmpd="sng">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50" name="TextBox 49"/>
            <p:cNvSpPr txBox="1"/>
            <p:nvPr/>
          </p:nvSpPr>
          <p:spPr>
            <a:xfrm>
              <a:off x="652491" y="2239123"/>
              <a:ext cx="270016" cy="461665"/>
            </a:xfrm>
            <a:prstGeom prst="rect">
              <a:avLst/>
            </a:prstGeom>
            <a:noFill/>
            <a:ln>
              <a:noFill/>
            </a:ln>
          </p:spPr>
          <p:txBody>
            <a:bodyPr wrap="square" rtlCol="0">
              <a:spAutoFit/>
            </a:bodyPr>
            <a:lstStyle/>
            <a:p>
              <a:r>
                <a:rPr lang="en-US" sz="800" dirty="0"/>
                <a:t>SDK</a:t>
              </a:r>
            </a:p>
          </p:txBody>
        </p:sp>
      </p:grpSp>
      <p:graphicFrame>
        <p:nvGraphicFramePr>
          <p:cNvPr id="169" name="Table 168"/>
          <p:cNvGraphicFramePr>
            <a:graphicFrameLocks noGrp="1"/>
          </p:cNvGraphicFramePr>
          <p:nvPr>
            <p:extLst>
              <p:ext uri="{D42A27DB-BD31-4B8C-83A1-F6EECF244321}">
                <p14:modId xmlns:p14="http://schemas.microsoft.com/office/powerpoint/2010/main" val="30642123"/>
              </p:ext>
            </p:extLst>
          </p:nvPr>
        </p:nvGraphicFramePr>
        <p:xfrm>
          <a:off x="5981974" y="3517751"/>
          <a:ext cx="2580368" cy="1552220"/>
        </p:xfrm>
        <a:graphic>
          <a:graphicData uri="http://schemas.openxmlformats.org/drawingml/2006/table">
            <a:tbl>
              <a:tblPr firstRow="1" bandRow="1">
                <a:tableStyleId>{2D5ABB26-0587-4C30-8999-92F81FD0307C}</a:tableStyleId>
              </a:tblPr>
              <a:tblGrid>
                <a:gridCol w="903968">
                  <a:extLst>
                    <a:ext uri="{9D8B030D-6E8A-4147-A177-3AD203B41FA5}">
                      <a16:colId xmlns:a16="http://schemas.microsoft.com/office/drawing/2014/main" val="20000"/>
                    </a:ext>
                  </a:extLst>
                </a:gridCol>
                <a:gridCol w="383446">
                  <a:extLst>
                    <a:ext uri="{9D8B030D-6E8A-4147-A177-3AD203B41FA5}">
                      <a16:colId xmlns:a16="http://schemas.microsoft.com/office/drawing/2014/main" val="20001"/>
                    </a:ext>
                  </a:extLst>
                </a:gridCol>
                <a:gridCol w="457929">
                  <a:extLst>
                    <a:ext uri="{9D8B030D-6E8A-4147-A177-3AD203B41FA5}">
                      <a16:colId xmlns:a16="http://schemas.microsoft.com/office/drawing/2014/main" val="20002"/>
                    </a:ext>
                  </a:extLst>
                </a:gridCol>
                <a:gridCol w="835025">
                  <a:extLst>
                    <a:ext uri="{9D8B030D-6E8A-4147-A177-3AD203B41FA5}">
                      <a16:colId xmlns:a16="http://schemas.microsoft.com/office/drawing/2014/main" val="20003"/>
                    </a:ext>
                  </a:extLst>
                </a:gridCol>
              </a:tblGrid>
              <a:tr h="388055">
                <a:tc>
                  <a:txBody>
                    <a:bodyPr/>
                    <a:lstStyle/>
                    <a:p>
                      <a:pPr lvl="0"/>
                      <a:r>
                        <a:rPr lang="en-US" sz="800" b="0" i="0" dirty="0">
                          <a:latin typeface="+mn-lt"/>
                        </a:rPr>
                        <a:t>Endorser</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lvl="0"/>
                      <a:endParaRPr lang="en-US" sz="800" b="0" i="0" dirty="0">
                        <a:latin typeface="+mn-lt"/>
                      </a:endParaRPr>
                    </a:p>
                  </a:txBody>
                  <a:tcPr anchor="ctr">
                    <a:lnT w="12700" cap="flat" cmpd="sng" algn="ctr">
                      <a:solidFill>
                        <a:schemeClr val="tx1"/>
                      </a:solidFill>
                      <a:prstDash val="solid"/>
                      <a:round/>
                      <a:headEnd type="none" w="med" len="med"/>
                      <a:tailEnd type="none" w="med" len="med"/>
                    </a:lnT>
                  </a:tcPr>
                </a:tc>
                <a:tc>
                  <a:txBody>
                    <a:bodyPr/>
                    <a:lstStyle/>
                    <a:p>
                      <a:pPr lvl="0"/>
                      <a:endParaRPr lang="en-US" sz="800" b="0" i="0" dirty="0">
                        <a:latin typeface="+mn-lt"/>
                      </a:endParaRPr>
                    </a:p>
                  </a:txBody>
                  <a:tcPr anchor="ctr">
                    <a:lnT w="12700" cap="flat" cmpd="sng" algn="ctr">
                      <a:solidFill>
                        <a:schemeClr val="tx1"/>
                      </a:solidFill>
                      <a:prstDash val="solid"/>
                      <a:round/>
                      <a:headEnd type="none" w="med" len="med"/>
                      <a:tailEnd type="none" w="med" len="med"/>
                    </a:lnT>
                  </a:tcPr>
                </a:tc>
                <a:tc>
                  <a:txBody>
                    <a:bodyPr/>
                    <a:lstStyle/>
                    <a:p>
                      <a:pPr lvl="0"/>
                      <a:r>
                        <a:rPr lang="en-US" sz="800" b="0" i="0" dirty="0">
                          <a:latin typeface="+mn-lt"/>
                        </a:rPr>
                        <a:t>Ledger</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388055">
                <a:tc>
                  <a:txBody>
                    <a:bodyPr/>
                    <a:lstStyle/>
                    <a:p>
                      <a:pPr lvl="0"/>
                      <a:r>
                        <a:rPr lang="en-US" sz="800" b="0" i="0" dirty="0">
                          <a:latin typeface="+mn-lt"/>
                        </a:rPr>
                        <a:t>Committing Peer</a:t>
                      </a:r>
                    </a:p>
                  </a:txBody>
                  <a:tcPr anchor="ctr">
                    <a:lnL w="12700" cap="flat" cmpd="sng" algn="ctr">
                      <a:solidFill>
                        <a:schemeClr val="tx1"/>
                      </a:solidFill>
                      <a:prstDash val="solid"/>
                      <a:round/>
                      <a:headEnd type="none" w="med" len="med"/>
                      <a:tailEnd type="none" w="med" len="med"/>
                    </a:lnL>
                  </a:tcPr>
                </a:tc>
                <a:tc>
                  <a:txBody>
                    <a:bodyPr/>
                    <a:lstStyle/>
                    <a:p>
                      <a:pPr lvl="0"/>
                      <a:endParaRPr lang="en-US" sz="800" b="0" i="0" dirty="0">
                        <a:latin typeface="+mn-lt"/>
                      </a:endParaRPr>
                    </a:p>
                  </a:txBody>
                  <a:tcPr anchor="ctr"/>
                </a:tc>
                <a:tc>
                  <a:txBody>
                    <a:bodyPr/>
                    <a:lstStyle/>
                    <a:p>
                      <a:pPr lvl="0"/>
                      <a:endParaRPr lang="en-US" sz="800" b="0" i="0" dirty="0">
                        <a:latin typeface="+mn-lt"/>
                      </a:endParaRPr>
                    </a:p>
                  </a:txBody>
                  <a:tcPr anchor="ct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800" b="0" i="0" dirty="0">
                          <a:latin typeface="+mn-lt"/>
                        </a:rPr>
                        <a:t>Application</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388055">
                <a:tc>
                  <a:txBody>
                    <a:bodyPr/>
                    <a:lstStyle/>
                    <a:p>
                      <a:pPr lvl="0"/>
                      <a:r>
                        <a:rPr lang="en-US" sz="800" b="0" i="0" dirty="0">
                          <a:latin typeface="+mn-lt"/>
                        </a:rPr>
                        <a:t>Ordering</a:t>
                      </a:r>
                      <a:r>
                        <a:rPr lang="en-US" sz="800" b="0" i="0" baseline="0" dirty="0">
                          <a:latin typeface="+mn-lt"/>
                        </a:rPr>
                        <a:t> Node</a:t>
                      </a:r>
                      <a:endParaRPr lang="en-US" sz="800" b="0" i="0" dirty="0">
                        <a:latin typeface="+mn-lt"/>
                      </a:endParaRPr>
                    </a:p>
                  </a:txBody>
                  <a:tcPr anchor="ctr">
                    <a:lnL w="12700" cap="flat" cmpd="sng" algn="ctr">
                      <a:solidFill>
                        <a:schemeClr val="tx1"/>
                      </a:solidFill>
                      <a:prstDash val="solid"/>
                      <a:round/>
                      <a:headEnd type="none" w="med" len="med"/>
                      <a:tailEnd type="none" w="med" len="med"/>
                    </a:lnL>
                  </a:tcPr>
                </a:tc>
                <a:tc>
                  <a:txBody>
                    <a:bodyPr/>
                    <a:lstStyle/>
                    <a:p>
                      <a:pPr lvl="0"/>
                      <a:endParaRPr lang="en-US" sz="800" b="0" i="0" dirty="0">
                        <a:latin typeface="+mn-lt"/>
                      </a:endParaRPr>
                    </a:p>
                  </a:txBody>
                  <a:tcPr anchor="ctr"/>
                </a:tc>
                <a:tc>
                  <a:txBody>
                    <a:bodyPr/>
                    <a:lstStyle/>
                    <a:p>
                      <a:pPr lvl="0"/>
                      <a:endParaRPr lang="en-US" sz="800" b="0" i="0" dirty="0">
                        <a:latin typeface="+mn-lt"/>
                      </a:endParaRPr>
                    </a:p>
                  </a:txBody>
                  <a:tcPr anchor="ctr"/>
                </a:tc>
                <a:tc>
                  <a:txBody>
                    <a:bodyPr/>
                    <a:lstStyle/>
                    <a:p>
                      <a:pPr lvl="0"/>
                      <a:endParaRPr lang="en-US" sz="800" b="0" i="0" dirty="0">
                        <a:latin typeface="+mn-lt"/>
                      </a:endParaRP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388055">
                <a:tc>
                  <a:txBody>
                    <a:bodyPr/>
                    <a:lstStyle/>
                    <a:p>
                      <a:pPr lvl="0"/>
                      <a:r>
                        <a:rPr lang="en-US" sz="800" b="0" i="0" dirty="0">
                          <a:latin typeface="+mn-lt"/>
                        </a:rPr>
                        <a:t>Smart</a:t>
                      </a:r>
                      <a:r>
                        <a:rPr lang="en-US" sz="800" b="0" i="0" baseline="0" dirty="0">
                          <a:latin typeface="+mn-lt"/>
                        </a:rPr>
                        <a:t> Contract</a:t>
                      </a:r>
                    </a:p>
                    <a:p>
                      <a:pPr lvl="0"/>
                      <a:r>
                        <a:rPr lang="en-US" sz="800" b="0" i="0" baseline="0" dirty="0">
                          <a:latin typeface="+mn-lt"/>
                        </a:rPr>
                        <a:t>(</a:t>
                      </a:r>
                      <a:r>
                        <a:rPr lang="en-US" sz="800" b="0" i="0" baseline="0" dirty="0" err="1">
                          <a:latin typeface="+mn-lt"/>
                        </a:rPr>
                        <a:t>Chaincode</a:t>
                      </a:r>
                      <a:r>
                        <a:rPr lang="en-US" sz="800" b="0" i="0" baseline="0" dirty="0">
                          <a:latin typeface="+mn-lt"/>
                        </a:rPr>
                        <a:t>)</a:t>
                      </a:r>
                      <a:endParaRPr lang="en-US" sz="800" b="0" i="0" dirty="0">
                        <a:latin typeface="+mn-lt"/>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lvl="0"/>
                      <a:endParaRPr lang="en-US" sz="800" b="0" i="0" dirty="0">
                        <a:latin typeface="+mn-lt"/>
                      </a:endParaRPr>
                    </a:p>
                  </a:txBody>
                  <a:tcPr anchor="ctr">
                    <a:lnB w="12700" cap="flat" cmpd="sng" algn="ctr">
                      <a:solidFill>
                        <a:schemeClr val="tx1"/>
                      </a:solidFill>
                      <a:prstDash val="solid"/>
                      <a:round/>
                      <a:headEnd type="none" w="med" len="med"/>
                      <a:tailEnd type="none" w="med" len="med"/>
                    </a:lnB>
                  </a:tcPr>
                </a:tc>
                <a:tc>
                  <a:txBody>
                    <a:bodyPr/>
                    <a:lstStyle/>
                    <a:p>
                      <a:pPr lvl="0"/>
                      <a:endParaRPr lang="en-US" sz="800" b="0" i="0" dirty="0">
                        <a:latin typeface="+mn-lt"/>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800" b="0" i="0" dirty="0">
                          <a:latin typeface="+mn-lt"/>
                        </a:rPr>
                        <a:t>Endorsement</a:t>
                      </a:r>
                      <a:r>
                        <a:rPr lang="en-US" sz="800" b="0" i="0" baseline="0" dirty="0">
                          <a:latin typeface="+mn-lt"/>
                        </a:rPr>
                        <a:t> Policy</a:t>
                      </a:r>
                      <a:endParaRPr lang="en-US" sz="800" b="0" i="0" dirty="0">
                        <a:latin typeface="+mn-lt"/>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82" name="TextBox 181"/>
          <p:cNvSpPr txBox="1"/>
          <p:nvPr/>
        </p:nvSpPr>
        <p:spPr>
          <a:xfrm>
            <a:off x="5886818" y="3307480"/>
            <a:ext cx="388248" cy="215444"/>
          </a:xfrm>
          <a:prstGeom prst="rect">
            <a:avLst/>
          </a:prstGeom>
          <a:noFill/>
        </p:spPr>
        <p:txBody>
          <a:bodyPr wrap="none" rtlCol="0">
            <a:spAutoFit/>
          </a:bodyPr>
          <a:lstStyle/>
          <a:p>
            <a:r>
              <a:rPr lang="en-US" sz="800" dirty="0"/>
              <a:t>Key:</a:t>
            </a:r>
          </a:p>
        </p:txBody>
      </p:sp>
      <p:sp>
        <p:nvSpPr>
          <p:cNvPr id="189" name="TextBox 188"/>
          <p:cNvSpPr txBox="1"/>
          <p:nvPr/>
        </p:nvSpPr>
        <p:spPr>
          <a:xfrm>
            <a:off x="2559075" y="4182428"/>
            <a:ext cx="2247316" cy="276999"/>
          </a:xfrm>
          <a:prstGeom prst="rect">
            <a:avLst/>
          </a:prstGeom>
          <a:noFill/>
        </p:spPr>
        <p:txBody>
          <a:bodyPr wrap="square" rtlCol="0">
            <a:spAutoFit/>
          </a:bodyPr>
          <a:lstStyle/>
          <a:p>
            <a:pPr algn="ctr"/>
            <a:r>
              <a:rPr lang="en-US" sz="1200" dirty="0" err="1"/>
              <a:t>Hyperledger</a:t>
            </a:r>
            <a:r>
              <a:rPr lang="en-US" sz="1200" dirty="0"/>
              <a:t> Fabric Network</a:t>
            </a:r>
          </a:p>
        </p:txBody>
      </p:sp>
      <p:sp>
        <p:nvSpPr>
          <p:cNvPr id="191" name="TextBox 190"/>
          <p:cNvSpPr txBox="1"/>
          <p:nvPr/>
        </p:nvSpPr>
        <p:spPr>
          <a:xfrm>
            <a:off x="4023879" y="3854802"/>
            <a:ext cx="1071606" cy="230832"/>
          </a:xfrm>
          <a:prstGeom prst="rect">
            <a:avLst/>
          </a:prstGeom>
          <a:noFill/>
        </p:spPr>
        <p:txBody>
          <a:bodyPr wrap="square" rtlCol="0">
            <a:spAutoFit/>
          </a:bodyPr>
          <a:lstStyle/>
          <a:p>
            <a:r>
              <a:rPr lang="en-US" sz="900" dirty="0"/>
              <a:t>Ordering-Service</a:t>
            </a:r>
          </a:p>
        </p:txBody>
      </p:sp>
      <p:grpSp>
        <p:nvGrpSpPr>
          <p:cNvPr id="192" name="Group 191"/>
          <p:cNvGrpSpPr/>
          <p:nvPr/>
        </p:nvGrpSpPr>
        <p:grpSpPr>
          <a:xfrm>
            <a:off x="3697997" y="2237014"/>
            <a:ext cx="1709316" cy="1609006"/>
            <a:chOff x="3620745" y="2847577"/>
            <a:chExt cx="1709316" cy="1609006"/>
          </a:xfrm>
        </p:grpSpPr>
        <p:sp>
          <p:nvSpPr>
            <p:cNvPr id="194" name="Rounded Rectangle 193"/>
            <p:cNvSpPr/>
            <p:nvPr/>
          </p:nvSpPr>
          <p:spPr>
            <a:xfrm>
              <a:off x="3620745" y="2847577"/>
              <a:ext cx="1709316" cy="1609006"/>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95" name="Rounded Rectangle 194"/>
            <p:cNvSpPr/>
            <p:nvPr/>
          </p:nvSpPr>
          <p:spPr>
            <a:xfrm>
              <a:off x="3767821" y="3711053"/>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O</a:t>
              </a:r>
            </a:p>
          </p:txBody>
        </p:sp>
        <p:sp>
          <p:nvSpPr>
            <p:cNvPr id="196" name="Rounded Rectangle 195"/>
            <p:cNvSpPr/>
            <p:nvPr/>
          </p:nvSpPr>
          <p:spPr>
            <a:xfrm>
              <a:off x="3767821" y="2964728"/>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O</a:t>
              </a:r>
            </a:p>
          </p:txBody>
        </p:sp>
        <p:sp>
          <p:nvSpPr>
            <p:cNvPr id="197" name="Rounded Rectangle 196"/>
            <p:cNvSpPr/>
            <p:nvPr/>
          </p:nvSpPr>
          <p:spPr>
            <a:xfrm>
              <a:off x="4580786" y="2967493"/>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O</a:t>
              </a:r>
            </a:p>
          </p:txBody>
        </p:sp>
        <p:cxnSp>
          <p:nvCxnSpPr>
            <p:cNvPr id="198" name="Straight Connector 197"/>
            <p:cNvCxnSpPr>
              <a:stCxn id="196" idx="3"/>
              <a:endCxn id="197" idx="1"/>
            </p:cNvCxnSpPr>
            <p:nvPr/>
          </p:nvCxnSpPr>
          <p:spPr>
            <a:xfrm>
              <a:off x="4366020" y="3263828"/>
              <a:ext cx="214766" cy="2765"/>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a:stCxn id="195" idx="3"/>
              <a:endCxn id="194" idx="1"/>
            </p:cNvCxnSpPr>
            <p:nvPr/>
          </p:nvCxnSpPr>
          <p:spPr>
            <a:xfrm>
              <a:off x="4366020" y="4010153"/>
              <a:ext cx="209384" cy="3812"/>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a:stCxn id="196" idx="2"/>
              <a:endCxn id="195" idx="0"/>
            </p:cNvCxnSpPr>
            <p:nvPr/>
          </p:nvCxnSpPr>
          <p:spPr>
            <a:xfrm>
              <a:off x="4066921" y="3562927"/>
              <a:ext cx="0" cy="148126"/>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a:stCxn id="197" idx="2"/>
              <a:endCxn id="194" idx="0"/>
            </p:cNvCxnSpPr>
            <p:nvPr/>
          </p:nvCxnSpPr>
          <p:spPr>
            <a:xfrm flipH="1">
              <a:off x="4874504" y="3565692"/>
              <a:ext cx="5382" cy="149173"/>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p:nvCxnSpPr>
          <p:spPr>
            <a:xfrm>
              <a:off x="4341787" y="3536576"/>
              <a:ext cx="288095" cy="214810"/>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p:nvCxnSpPr>
          <p:spPr>
            <a:xfrm flipV="1">
              <a:off x="4341787" y="3530645"/>
              <a:ext cx="281287" cy="220741"/>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04" name="Rounded Rectangle 203"/>
            <p:cNvSpPr/>
            <p:nvPr/>
          </p:nvSpPr>
          <p:spPr>
            <a:xfrm>
              <a:off x="4575404" y="3714865"/>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O</a:t>
              </a:r>
            </a:p>
          </p:txBody>
        </p:sp>
      </p:grpSp>
      <p:sp>
        <p:nvSpPr>
          <p:cNvPr id="193" name="Folded Corner 192"/>
          <p:cNvSpPr/>
          <p:nvPr/>
        </p:nvSpPr>
        <p:spPr>
          <a:xfrm>
            <a:off x="3144777" y="3191171"/>
            <a:ext cx="350351" cy="342033"/>
          </a:xfrm>
          <a:prstGeom prst="foldedCorner">
            <a:avLst/>
          </a:prstGeom>
          <a:solidFill>
            <a:srgbClr val="F7ADF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a:t>
            </a:r>
            <a:endParaRPr lang="en-US" sz="1200" baseline="-25000" dirty="0">
              <a:solidFill>
                <a:schemeClr val="tx1"/>
              </a:solidFill>
            </a:endParaRPr>
          </a:p>
        </p:txBody>
      </p:sp>
      <p:sp>
        <p:nvSpPr>
          <p:cNvPr id="92" name="Rounded Rectangle 91"/>
          <p:cNvSpPr/>
          <p:nvPr/>
        </p:nvSpPr>
        <p:spPr>
          <a:xfrm>
            <a:off x="4756297" y="1101030"/>
            <a:ext cx="598199" cy="598199"/>
          </a:xfrm>
          <a:prstGeom prst="roundRect">
            <a:avLst/>
          </a:prstGeom>
          <a:solidFill>
            <a:schemeClr val="bg1">
              <a:lumMod val="85000"/>
            </a:schemeClr>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P</a:t>
            </a:r>
            <a:r>
              <a:rPr lang="en-US" sz="2400" baseline="-25000" dirty="0">
                <a:solidFill>
                  <a:srgbClr val="000000"/>
                </a:solidFill>
              </a:rPr>
              <a:t>4</a:t>
            </a:r>
            <a:endParaRPr lang="en-US" sz="2400" dirty="0">
              <a:solidFill>
                <a:srgbClr val="000000"/>
              </a:solidFill>
            </a:endParaRPr>
          </a:p>
        </p:txBody>
      </p:sp>
      <p:sp>
        <p:nvSpPr>
          <p:cNvPr id="98" name="Rounded Rectangle 97"/>
          <p:cNvSpPr/>
          <p:nvPr/>
        </p:nvSpPr>
        <p:spPr>
          <a:xfrm>
            <a:off x="3432034" y="1097487"/>
            <a:ext cx="598199" cy="598199"/>
          </a:xfrm>
          <a:prstGeom prst="roundRect">
            <a:avLst/>
          </a:prstGeom>
          <a:solidFill>
            <a:schemeClr val="bg1">
              <a:lumMod val="85000"/>
            </a:schemeClr>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P</a:t>
            </a:r>
            <a:r>
              <a:rPr lang="en-US" sz="2400" baseline="-25000" dirty="0">
                <a:solidFill>
                  <a:srgbClr val="000000"/>
                </a:solidFill>
              </a:rPr>
              <a:t>3</a:t>
            </a:r>
            <a:endParaRPr lang="en-US" sz="2400" dirty="0">
              <a:solidFill>
                <a:srgbClr val="000000"/>
              </a:solidFill>
            </a:endParaRPr>
          </a:p>
        </p:txBody>
      </p:sp>
      <p:sp>
        <p:nvSpPr>
          <p:cNvPr id="86" name="Rounded Rectangle 85"/>
          <p:cNvSpPr/>
          <p:nvPr/>
        </p:nvSpPr>
        <p:spPr>
          <a:xfrm>
            <a:off x="2715181" y="1568643"/>
            <a:ext cx="27753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rgbClr val="000000"/>
                </a:solidFill>
              </a:rPr>
              <a:t>A</a:t>
            </a:r>
          </a:p>
        </p:txBody>
      </p:sp>
      <p:sp>
        <p:nvSpPr>
          <p:cNvPr id="87" name="Rounded Rectangle 86"/>
          <p:cNvSpPr/>
          <p:nvPr/>
        </p:nvSpPr>
        <p:spPr>
          <a:xfrm>
            <a:off x="2916238" y="1636604"/>
            <a:ext cx="25230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rgbClr val="000000"/>
                </a:solidFill>
              </a:rPr>
              <a:t>B</a:t>
            </a:r>
          </a:p>
        </p:txBody>
      </p:sp>
      <p:sp>
        <p:nvSpPr>
          <p:cNvPr id="88" name="Rounded Rectangle 87"/>
          <p:cNvSpPr/>
          <p:nvPr/>
        </p:nvSpPr>
        <p:spPr>
          <a:xfrm>
            <a:off x="2715181" y="2592129"/>
            <a:ext cx="27753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rgbClr val="000000"/>
                </a:solidFill>
              </a:rPr>
              <a:t>A</a:t>
            </a:r>
          </a:p>
        </p:txBody>
      </p:sp>
      <p:sp>
        <p:nvSpPr>
          <p:cNvPr id="89" name="Rounded Rectangle 88"/>
          <p:cNvSpPr/>
          <p:nvPr/>
        </p:nvSpPr>
        <p:spPr>
          <a:xfrm>
            <a:off x="2916238" y="2660090"/>
            <a:ext cx="25230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rgbClr val="000000"/>
                </a:solidFill>
              </a:rPr>
              <a:t>B</a:t>
            </a:r>
          </a:p>
        </p:txBody>
      </p:sp>
      <p:sp>
        <p:nvSpPr>
          <p:cNvPr id="90" name="Rounded Rectangle 89"/>
          <p:cNvSpPr/>
          <p:nvPr/>
        </p:nvSpPr>
        <p:spPr>
          <a:xfrm>
            <a:off x="2715181" y="3615615"/>
            <a:ext cx="27753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rgbClr val="000000"/>
                </a:solidFill>
              </a:rPr>
              <a:t>A</a:t>
            </a:r>
          </a:p>
        </p:txBody>
      </p:sp>
      <p:sp>
        <p:nvSpPr>
          <p:cNvPr id="91" name="Rounded Rectangle 90"/>
          <p:cNvSpPr/>
          <p:nvPr/>
        </p:nvSpPr>
        <p:spPr>
          <a:xfrm>
            <a:off x="2916238" y="3682858"/>
            <a:ext cx="25230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rgbClr val="000000"/>
                </a:solidFill>
              </a:rPr>
              <a:t>B</a:t>
            </a:r>
          </a:p>
        </p:txBody>
      </p:sp>
      <p:sp>
        <p:nvSpPr>
          <p:cNvPr id="124" name="Rounded Rectangle 123"/>
          <p:cNvSpPr/>
          <p:nvPr/>
        </p:nvSpPr>
        <p:spPr>
          <a:xfrm>
            <a:off x="4043683" y="1566885"/>
            <a:ext cx="27753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rgbClr val="000000"/>
                </a:solidFill>
              </a:rPr>
              <a:t>A</a:t>
            </a:r>
          </a:p>
        </p:txBody>
      </p:sp>
      <p:sp>
        <p:nvSpPr>
          <p:cNvPr id="125" name="Rounded Rectangle 124"/>
          <p:cNvSpPr/>
          <p:nvPr/>
        </p:nvSpPr>
        <p:spPr>
          <a:xfrm>
            <a:off x="4244740" y="1634846"/>
            <a:ext cx="25230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rgbClr val="000000"/>
                </a:solidFill>
              </a:rPr>
              <a:t>D</a:t>
            </a:r>
          </a:p>
        </p:txBody>
      </p:sp>
      <p:grpSp>
        <p:nvGrpSpPr>
          <p:cNvPr id="2" name="Group 1"/>
          <p:cNvGrpSpPr/>
          <p:nvPr/>
        </p:nvGrpSpPr>
        <p:grpSpPr>
          <a:xfrm>
            <a:off x="6885930" y="3610381"/>
            <a:ext cx="848760" cy="1394056"/>
            <a:chOff x="6885930" y="3610381"/>
            <a:chExt cx="848760" cy="1394056"/>
          </a:xfrm>
        </p:grpSpPr>
        <p:sp>
          <p:nvSpPr>
            <p:cNvPr id="171" name="Rounded Rectangle 170"/>
            <p:cNvSpPr/>
            <p:nvPr/>
          </p:nvSpPr>
          <p:spPr>
            <a:xfrm>
              <a:off x="6885931" y="3610381"/>
              <a:ext cx="267251" cy="267300"/>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tIns="36000" bIns="36000" rtlCol="0" anchor="ctr"/>
            <a:lstStyle/>
            <a:p>
              <a:pPr algn="ctr"/>
              <a:endParaRPr lang="en-US" sz="750" dirty="0">
                <a:solidFill>
                  <a:srgbClr val="000000"/>
                </a:solidFill>
              </a:endParaRPr>
            </a:p>
          </p:txBody>
        </p:sp>
        <p:sp>
          <p:nvSpPr>
            <p:cNvPr id="172" name="Rounded Rectangle 171"/>
            <p:cNvSpPr/>
            <p:nvPr/>
          </p:nvSpPr>
          <p:spPr>
            <a:xfrm>
              <a:off x="6886850" y="3991183"/>
              <a:ext cx="267251" cy="267300"/>
            </a:xfrm>
            <a:prstGeom prst="roundRect">
              <a:avLst/>
            </a:prstGeom>
            <a:solidFill>
              <a:schemeClr val="bg1">
                <a:lumMod val="85000"/>
              </a:schemeClr>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50" dirty="0">
                <a:solidFill>
                  <a:srgbClr val="000000"/>
                </a:solidFill>
              </a:endParaRPr>
            </a:p>
          </p:txBody>
        </p:sp>
        <p:sp>
          <p:nvSpPr>
            <p:cNvPr id="173" name="Rounded Rectangle 172"/>
            <p:cNvSpPr/>
            <p:nvPr/>
          </p:nvSpPr>
          <p:spPr>
            <a:xfrm>
              <a:off x="6885930" y="4351426"/>
              <a:ext cx="267251" cy="267300"/>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50" dirty="0">
                <a:solidFill>
                  <a:srgbClr val="000000"/>
                </a:solidFill>
              </a:endParaRPr>
            </a:p>
          </p:txBody>
        </p:sp>
        <p:sp>
          <p:nvSpPr>
            <p:cNvPr id="174" name="Rounded Rectangle 173"/>
            <p:cNvSpPr/>
            <p:nvPr/>
          </p:nvSpPr>
          <p:spPr>
            <a:xfrm>
              <a:off x="6885930" y="4737137"/>
              <a:ext cx="267251" cy="267300"/>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50" dirty="0">
                <a:solidFill>
                  <a:srgbClr val="000000"/>
                </a:solidFill>
              </a:endParaRPr>
            </a:p>
          </p:txBody>
        </p:sp>
        <p:sp>
          <p:nvSpPr>
            <p:cNvPr id="176" name="Folded Corner 175"/>
            <p:cNvSpPr/>
            <p:nvPr/>
          </p:nvSpPr>
          <p:spPr>
            <a:xfrm>
              <a:off x="7424776" y="4744307"/>
              <a:ext cx="268358" cy="257651"/>
            </a:xfrm>
            <a:prstGeom prst="foldedCorner">
              <a:avLst/>
            </a:prstGeom>
            <a:solidFill>
              <a:srgbClr val="F7ADF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cxnSp>
          <p:nvCxnSpPr>
            <p:cNvPr id="177" name="Straight Connector 176"/>
            <p:cNvCxnSpPr>
              <a:stCxn id="174" idx="3"/>
              <a:endCxn id="176" idx="1"/>
            </p:cNvCxnSpPr>
            <p:nvPr/>
          </p:nvCxnSpPr>
          <p:spPr>
            <a:xfrm>
              <a:off x="7153181" y="4870787"/>
              <a:ext cx="271595" cy="2346"/>
            </a:xfrm>
            <a:prstGeom prst="line">
              <a:avLst/>
            </a:prstGeom>
            <a:ln w="6350" cmpd="sng">
              <a:solidFill>
                <a:schemeClr val="tx2"/>
              </a:solidFill>
              <a:prstDash val="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05" name="Rounded Rectangle 204"/>
            <p:cNvSpPr/>
            <p:nvPr/>
          </p:nvSpPr>
          <p:spPr>
            <a:xfrm>
              <a:off x="7416621" y="3991183"/>
              <a:ext cx="267251" cy="267300"/>
            </a:xfrm>
            <a:prstGeom prst="roundRect">
              <a:avLst/>
            </a:prstGeom>
            <a:no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tIns="36000" bIns="36000" rtlCol="0" anchor="ctr"/>
            <a:lstStyle/>
            <a:p>
              <a:pPr algn="ctr"/>
              <a:endParaRPr lang="en-US" sz="750" dirty="0">
                <a:solidFill>
                  <a:srgbClr val="000000"/>
                </a:solidFill>
              </a:endParaRPr>
            </a:p>
          </p:txBody>
        </p:sp>
        <p:grpSp>
          <p:nvGrpSpPr>
            <p:cNvPr id="142" name="Group 141"/>
            <p:cNvGrpSpPr/>
            <p:nvPr/>
          </p:nvGrpSpPr>
          <p:grpSpPr>
            <a:xfrm>
              <a:off x="7365802" y="3672533"/>
              <a:ext cx="368888" cy="93646"/>
              <a:chOff x="2259061" y="4546968"/>
              <a:chExt cx="576021" cy="152408"/>
            </a:xfrm>
          </p:grpSpPr>
          <p:sp>
            <p:nvSpPr>
              <p:cNvPr id="143" name="Rectangle 142"/>
              <p:cNvSpPr/>
              <p:nvPr/>
            </p:nvSpPr>
            <p:spPr>
              <a:xfrm>
                <a:off x="2259061" y="4546976"/>
                <a:ext cx="145473" cy="1524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44" name="Rectangle 143"/>
              <p:cNvSpPr/>
              <p:nvPr/>
            </p:nvSpPr>
            <p:spPr>
              <a:xfrm>
                <a:off x="2475990" y="4546968"/>
                <a:ext cx="145473" cy="1524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45" name="Rectangle 144"/>
              <p:cNvSpPr/>
              <p:nvPr/>
            </p:nvSpPr>
            <p:spPr>
              <a:xfrm>
                <a:off x="2689609" y="4546976"/>
                <a:ext cx="145473" cy="1524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cxnSp>
            <p:nvCxnSpPr>
              <p:cNvPr id="146" name="Straight Connector 145"/>
              <p:cNvCxnSpPr/>
              <p:nvPr/>
            </p:nvCxnSpPr>
            <p:spPr>
              <a:xfrm>
                <a:off x="2404534" y="4623176"/>
                <a:ext cx="285075"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grpSp>
        <p:nvGrpSpPr>
          <p:cNvPr id="93" name="Group 92"/>
          <p:cNvGrpSpPr/>
          <p:nvPr/>
        </p:nvGrpSpPr>
        <p:grpSpPr>
          <a:xfrm>
            <a:off x="2060302" y="1751589"/>
            <a:ext cx="368888" cy="87748"/>
            <a:chOff x="2259061" y="4546968"/>
            <a:chExt cx="576021" cy="152408"/>
          </a:xfrm>
        </p:grpSpPr>
        <p:sp>
          <p:nvSpPr>
            <p:cNvPr id="94" name="Rectangle 93"/>
            <p:cNvSpPr/>
            <p:nvPr/>
          </p:nvSpPr>
          <p:spPr>
            <a:xfrm>
              <a:off x="2259061"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95" name="Rectangle 94"/>
            <p:cNvSpPr/>
            <p:nvPr/>
          </p:nvSpPr>
          <p:spPr>
            <a:xfrm>
              <a:off x="2475990" y="4546968"/>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96" name="Rectangle 95"/>
            <p:cNvSpPr/>
            <p:nvPr/>
          </p:nvSpPr>
          <p:spPr>
            <a:xfrm>
              <a:off x="2689609"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cxnSp>
          <p:nvCxnSpPr>
            <p:cNvPr id="97" name="Straight Connector 96"/>
            <p:cNvCxnSpPr/>
            <p:nvPr/>
          </p:nvCxnSpPr>
          <p:spPr>
            <a:xfrm>
              <a:off x="2404534" y="4623176"/>
              <a:ext cx="285075"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103" name="Group 102"/>
          <p:cNvGrpSpPr/>
          <p:nvPr/>
        </p:nvGrpSpPr>
        <p:grpSpPr>
          <a:xfrm>
            <a:off x="2064836" y="2787801"/>
            <a:ext cx="368888" cy="93646"/>
            <a:chOff x="2259061" y="4546968"/>
            <a:chExt cx="576021" cy="152408"/>
          </a:xfrm>
        </p:grpSpPr>
        <p:sp>
          <p:nvSpPr>
            <p:cNvPr id="104" name="Rectangle 103"/>
            <p:cNvSpPr/>
            <p:nvPr/>
          </p:nvSpPr>
          <p:spPr>
            <a:xfrm>
              <a:off x="2259061"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05" name="Rectangle 104"/>
            <p:cNvSpPr/>
            <p:nvPr/>
          </p:nvSpPr>
          <p:spPr>
            <a:xfrm>
              <a:off x="2475990" y="4546968"/>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08" name="Rectangle 107"/>
            <p:cNvSpPr/>
            <p:nvPr/>
          </p:nvSpPr>
          <p:spPr>
            <a:xfrm>
              <a:off x="2689609"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cxnSp>
          <p:nvCxnSpPr>
            <p:cNvPr id="109" name="Straight Connector 108"/>
            <p:cNvCxnSpPr/>
            <p:nvPr/>
          </p:nvCxnSpPr>
          <p:spPr>
            <a:xfrm>
              <a:off x="2404534" y="4623176"/>
              <a:ext cx="285075"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110" name="Group 109"/>
          <p:cNvGrpSpPr/>
          <p:nvPr/>
        </p:nvGrpSpPr>
        <p:grpSpPr>
          <a:xfrm>
            <a:off x="2068320" y="3810941"/>
            <a:ext cx="368888" cy="93645"/>
            <a:chOff x="2259061" y="4546968"/>
            <a:chExt cx="576021" cy="152408"/>
          </a:xfrm>
        </p:grpSpPr>
        <p:sp>
          <p:nvSpPr>
            <p:cNvPr id="111" name="Rectangle 110"/>
            <p:cNvSpPr/>
            <p:nvPr/>
          </p:nvSpPr>
          <p:spPr>
            <a:xfrm>
              <a:off x="2259061"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16" name="Rectangle 115"/>
            <p:cNvSpPr/>
            <p:nvPr/>
          </p:nvSpPr>
          <p:spPr>
            <a:xfrm>
              <a:off x="2475990" y="4546968"/>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17" name="Rectangle 116"/>
            <p:cNvSpPr/>
            <p:nvPr/>
          </p:nvSpPr>
          <p:spPr>
            <a:xfrm>
              <a:off x="2689609"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cxnSp>
          <p:nvCxnSpPr>
            <p:cNvPr id="118" name="Straight Connector 117"/>
            <p:cNvCxnSpPr/>
            <p:nvPr/>
          </p:nvCxnSpPr>
          <p:spPr>
            <a:xfrm>
              <a:off x="2404534" y="4623176"/>
              <a:ext cx="285075"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119" name="Group 118"/>
          <p:cNvGrpSpPr/>
          <p:nvPr/>
        </p:nvGrpSpPr>
        <p:grpSpPr>
          <a:xfrm>
            <a:off x="3397334" y="1751589"/>
            <a:ext cx="368888" cy="87743"/>
            <a:chOff x="2259061" y="4546968"/>
            <a:chExt cx="576021" cy="152408"/>
          </a:xfrm>
        </p:grpSpPr>
        <p:sp>
          <p:nvSpPr>
            <p:cNvPr id="120" name="Rectangle 119"/>
            <p:cNvSpPr/>
            <p:nvPr/>
          </p:nvSpPr>
          <p:spPr>
            <a:xfrm>
              <a:off x="2259061"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21" name="Rectangle 120"/>
            <p:cNvSpPr/>
            <p:nvPr/>
          </p:nvSpPr>
          <p:spPr>
            <a:xfrm>
              <a:off x="2475990" y="4546968"/>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22" name="Rectangle 121"/>
            <p:cNvSpPr/>
            <p:nvPr/>
          </p:nvSpPr>
          <p:spPr>
            <a:xfrm>
              <a:off x="2689609"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cxnSp>
          <p:nvCxnSpPr>
            <p:cNvPr id="123" name="Straight Connector 122"/>
            <p:cNvCxnSpPr/>
            <p:nvPr/>
          </p:nvCxnSpPr>
          <p:spPr>
            <a:xfrm>
              <a:off x="2404534" y="4623176"/>
              <a:ext cx="285075"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147" name="Group 146"/>
          <p:cNvGrpSpPr/>
          <p:nvPr/>
        </p:nvGrpSpPr>
        <p:grpSpPr>
          <a:xfrm>
            <a:off x="4724837" y="1767807"/>
            <a:ext cx="368888" cy="80596"/>
            <a:chOff x="2259061" y="4546968"/>
            <a:chExt cx="576021" cy="152408"/>
          </a:xfrm>
        </p:grpSpPr>
        <p:sp>
          <p:nvSpPr>
            <p:cNvPr id="148" name="Rectangle 147"/>
            <p:cNvSpPr/>
            <p:nvPr/>
          </p:nvSpPr>
          <p:spPr>
            <a:xfrm>
              <a:off x="2259061"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49" name="Rectangle 148"/>
            <p:cNvSpPr/>
            <p:nvPr/>
          </p:nvSpPr>
          <p:spPr>
            <a:xfrm>
              <a:off x="2475990" y="4546968"/>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50" name="Rectangle 149"/>
            <p:cNvSpPr/>
            <p:nvPr/>
          </p:nvSpPr>
          <p:spPr>
            <a:xfrm>
              <a:off x="2689609"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cxnSp>
          <p:nvCxnSpPr>
            <p:cNvPr id="151" name="Straight Connector 150"/>
            <p:cNvCxnSpPr/>
            <p:nvPr/>
          </p:nvCxnSpPr>
          <p:spPr>
            <a:xfrm>
              <a:off x="2404534" y="4623176"/>
              <a:ext cx="285075"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31804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Rounded Rectangle 136"/>
          <p:cNvSpPr/>
          <p:nvPr/>
        </p:nvSpPr>
        <p:spPr>
          <a:xfrm>
            <a:off x="1603976" y="868504"/>
            <a:ext cx="4033669" cy="3326871"/>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 name="Text Placeholder 3"/>
          <p:cNvSpPr>
            <a:spLocks noGrp="1"/>
          </p:cNvSpPr>
          <p:nvPr>
            <p:ph type="body" sz="quarter" idx="13"/>
          </p:nvPr>
        </p:nvSpPr>
        <p:spPr/>
        <p:txBody>
          <a:bodyPr/>
          <a:lstStyle/>
          <a:p>
            <a:r>
              <a:rPr lang="en-US" dirty="0">
                <a:latin typeface="+mn-lt"/>
              </a:rPr>
              <a:t>Sample transaction: Step 2/7 – Execute proposal</a:t>
            </a:r>
          </a:p>
        </p:txBody>
      </p:sp>
      <p:sp>
        <p:nvSpPr>
          <p:cNvPr id="19" name="TextBox 18"/>
          <p:cNvSpPr txBox="1"/>
          <p:nvPr/>
        </p:nvSpPr>
        <p:spPr>
          <a:xfrm>
            <a:off x="5651935" y="868505"/>
            <a:ext cx="3492065" cy="2793072"/>
          </a:xfrm>
          <a:prstGeom prst="rect">
            <a:avLst/>
          </a:prstGeom>
          <a:noFill/>
        </p:spPr>
        <p:txBody>
          <a:bodyPr wrap="square" rtlCol="0">
            <a:spAutoFit/>
          </a:bodyPr>
          <a:lstStyle/>
          <a:p>
            <a:pPr algn="ctr"/>
            <a:r>
              <a:rPr lang="en-US" sz="1350" dirty="0">
                <a:solidFill>
                  <a:srgbClr val="FF0000"/>
                </a:solidFill>
              </a:rPr>
              <a:t>Endorsers Execute Proposals</a:t>
            </a:r>
          </a:p>
          <a:p>
            <a:pPr marL="342900" indent="-342900">
              <a:buAutoNum type="arabicPeriod"/>
            </a:pPr>
            <a:endParaRPr lang="en-US" sz="1350" dirty="0"/>
          </a:p>
          <a:p>
            <a:pPr marL="228600" indent="-3175"/>
            <a:r>
              <a:rPr lang="en-US" sz="1350" dirty="0"/>
              <a:t>E</a:t>
            </a:r>
            <a:r>
              <a:rPr lang="en-US" sz="1350" baseline="-25000" dirty="0"/>
              <a:t>0</a:t>
            </a:r>
            <a:r>
              <a:rPr lang="en-US" sz="1350" dirty="0"/>
              <a:t>, E</a:t>
            </a:r>
            <a:r>
              <a:rPr lang="en-US" sz="1350" baseline="-25000" dirty="0"/>
              <a:t>1</a:t>
            </a:r>
            <a:r>
              <a:rPr lang="en-US" sz="1350" dirty="0"/>
              <a:t> &amp; E</a:t>
            </a:r>
            <a:r>
              <a:rPr lang="en-US" sz="1350" baseline="-25000" dirty="0"/>
              <a:t>2</a:t>
            </a:r>
            <a:r>
              <a:rPr lang="en-US" sz="1350" dirty="0"/>
              <a:t> will each execute the proposed transaction. None of these executions will update the ledger</a:t>
            </a:r>
          </a:p>
          <a:p>
            <a:pPr marL="228600" indent="-3175"/>
            <a:endParaRPr lang="en-US" sz="1350" dirty="0"/>
          </a:p>
          <a:p>
            <a:pPr marL="228600" indent="-3175"/>
            <a:r>
              <a:rPr lang="en-US" sz="1350" dirty="0"/>
              <a:t>Each execution will capture the set of Read and Written data, called RW sets, which will now flow in the fabric. </a:t>
            </a:r>
          </a:p>
          <a:p>
            <a:pPr marL="228600" indent="-3175"/>
            <a:endParaRPr lang="en-US" sz="1350" dirty="0"/>
          </a:p>
          <a:p>
            <a:pPr marL="228600" indent="-3175"/>
            <a:r>
              <a:rPr lang="en-US" sz="1350" dirty="0"/>
              <a:t>Transactions can be signed &amp; encrypted</a:t>
            </a:r>
          </a:p>
          <a:p>
            <a:pPr marL="228600" indent="-3175"/>
            <a:endParaRPr lang="en-US" sz="1350" dirty="0"/>
          </a:p>
          <a:p>
            <a:pPr marL="228600" indent="-3175"/>
            <a:endParaRPr lang="en-US" sz="1350" dirty="0"/>
          </a:p>
        </p:txBody>
      </p:sp>
      <p:pic>
        <p:nvPicPr>
          <p:cNvPr id="1032" name="Picture 8" descr="mage result for red cog icon 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668" y="976812"/>
            <a:ext cx="259950" cy="371358"/>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8" descr="mage result for red cog icon 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668" y="2002522"/>
            <a:ext cx="259950" cy="371358"/>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8" descr="mage result for red cog icon 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668" y="3028232"/>
            <a:ext cx="259950" cy="371358"/>
          </a:xfrm>
          <a:prstGeom prst="rect">
            <a:avLst/>
          </a:prstGeom>
          <a:noFill/>
          <a:extLst>
            <a:ext uri="{909E8E84-426E-40DD-AFC4-6F175D3DCCD1}">
              <a14:hiddenFill xmlns:a14="http://schemas.microsoft.com/office/drawing/2010/main">
                <a:solidFill>
                  <a:srgbClr val="FFFFFF"/>
                </a:solidFill>
              </a14:hiddenFill>
            </a:ext>
          </a:extLst>
        </p:spPr>
      </p:pic>
      <p:sp>
        <p:nvSpPr>
          <p:cNvPr id="135" name="TextBox 134"/>
          <p:cNvSpPr txBox="1"/>
          <p:nvPr/>
        </p:nvSpPr>
        <p:spPr>
          <a:xfrm>
            <a:off x="5886818" y="3307480"/>
            <a:ext cx="388248" cy="215444"/>
          </a:xfrm>
          <a:prstGeom prst="rect">
            <a:avLst/>
          </a:prstGeom>
          <a:noFill/>
        </p:spPr>
        <p:txBody>
          <a:bodyPr wrap="none" rtlCol="0">
            <a:spAutoFit/>
          </a:bodyPr>
          <a:lstStyle/>
          <a:p>
            <a:r>
              <a:rPr lang="en-US" sz="800" dirty="0"/>
              <a:t>Key:</a:t>
            </a:r>
          </a:p>
        </p:txBody>
      </p:sp>
      <p:sp>
        <p:nvSpPr>
          <p:cNvPr id="186" name="TextBox 185"/>
          <p:cNvSpPr txBox="1"/>
          <p:nvPr/>
        </p:nvSpPr>
        <p:spPr>
          <a:xfrm>
            <a:off x="2559075" y="4182428"/>
            <a:ext cx="2247316" cy="276999"/>
          </a:xfrm>
          <a:prstGeom prst="rect">
            <a:avLst/>
          </a:prstGeom>
          <a:noFill/>
        </p:spPr>
        <p:txBody>
          <a:bodyPr wrap="square" rtlCol="0">
            <a:spAutoFit/>
          </a:bodyPr>
          <a:lstStyle/>
          <a:p>
            <a:pPr algn="ctr"/>
            <a:r>
              <a:rPr lang="en-US" sz="1200" dirty="0" err="1"/>
              <a:t>Hyperledger</a:t>
            </a:r>
            <a:r>
              <a:rPr lang="en-US" sz="1200" dirty="0"/>
              <a:t> Fabric Network</a:t>
            </a:r>
          </a:p>
        </p:txBody>
      </p:sp>
      <p:sp>
        <p:nvSpPr>
          <p:cNvPr id="187" name="TextBox 186"/>
          <p:cNvSpPr txBox="1"/>
          <p:nvPr/>
        </p:nvSpPr>
        <p:spPr>
          <a:xfrm>
            <a:off x="4023879" y="3854802"/>
            <a:ext cx="1071606" cy="230832"/>
          </a:xfrm>
          <a:prstGeom prst="rect">
            <a:avLst/>
          </a:prstGeom>
          <a:noFill/>
        </p:spPr>
        <p:txBody>
          <a:bodyPr wrap="square" rtlCol="0">
            <a:spAutoFit/>
          </a:bodyPr>
          <a:lstStyle/>
          <a:p>
            <a:r>
              <a:rPr lang="en-US" sz="900" dirty="0"/>
              <a:t>Ordering-Service</a:t>
            </a:r>
          </a:p>
        </p:txBody>
      </p:sp>
      <p:graphicFrame>
        <p:nvGraphicFramePr>
          <p:cNvPr id="92" name="Table 91"/>
          <p:cNvGraphicFramePr>
            <a:graphicFrameLocks noGrp="1"/>
          </p:cNvGraphicFramePr>
          <p:nvPr>
            <p:extLst>
              <p:ext uri="{D42A27DB-BD31-4B8C-83A1-F6EECF244321}">
                <p14:modId xmlns:p14="http://schemas.microsoft.com/office/powerpoint/2010/main" val="843189331"/>
              </p:ext>
            </p:extLst>
          </p:nvPr>
        </p:nvGraphicFramePr>
        <p:xfrm>
          <a:off x="5981974" y="3517751"/>
          <a:ext cx="2580368" cy="1552220"/>
        </p:xfrm>
        <a:graphic>
          <a:graphicData uri="http://schemas.openxmlformats.org/drawingml/2006/table">
            <a:tbl>
              <a:tblPr firstRow="1" bandRow="1">
                <a:tableStyleId>{2D5ABB26-0587-4C30-8999-92F81FD0307C}</a:tableStyleId>
              </a:tblPr>
              <a:tblGrid>
                <a:gridCol w="903968">
                  <a:extLst>
                    <a:ext uri="{9D8B030D-6E8A-4147-A177-3AD203B41FA5}">
                      <a16:colId xmlns:a16="http://schemas.microsoft.com/office/drawing/2014/main" val="20000"/>
                    </a:ext>
                  </a:extLst>
                </a:gridCol>
                <a:gridCol w="383446">
                  <a:extLst>
                    <a:ext uri="{9D8B030D-6E8A-4147-A177-3AD203B41FA5}">
                      <a16:colId xmlns:a16="http://schemas.microsoft.com/office/drawing/2014/main" val="20001"/>
                    </a:ext>
                  </a:extLst>
                </a:gridCol>
                <a:gridCol w="457929">
                  <a:extLst>
                    <a:ext uri="{9D8B030D-6E8A-4147-A177-3AD203B41FA5}">
                      <a16:colId xmlns:a16="http://schemas.microsoft.com/office/drawing/2014/main" val="20002"/>
                    </a:ext>
                  </a:extLst>
                </a:gridCol>
                <a:gridCol w="835025">
                  <a:extLst>
                    <a:ext uri="{9D8B030D-6E8A-4147-A177-3AD203B41FA5}">
                      <a16:colId xmlns:a16="http://schemas.microsoft.com/office/drawing/2014/main" val="20003"/>
                    </a:ext>
                  </a:extLst>
                </a:gridCol>
              </a:tblGrid>
              <a:tr h="388055">
                <a:tc>
                  <a:txBody>
                    <a:bodyPr/>
                    <a:lstStyle/>
                    <a:p>
                      <a:pPr lvl="0"/>
                      <a:r>
                        <a:rPr lang="en-US" sz="800" b="0" i="0" dirty="0">
                          <a:latin typeface="+mn-lt"/>
                        </a:rPr>
                        <a:t>Endorser</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lvl="0"/>
                      <a:endParaRPr lang="en-US" sz="800" b="0" i="0" dirty="0">
                        <a:latin typeface="+mn-lt"/>
                      </a:endParaRPr>
                    </a:p>
                  </a:txBody>
                  <a:tcPr anchor="ctr">
                    <a:lnT w="12700" cap="flat" cmpd="sng" algn="ctr">
                      <a:solidFill>
                        <a:schemeClr val="tx1"/>
                      </a:solidFill>
                      <a:prstDash val="solid"/>
                      <a:round/>
                      <a:headEnd type="none" w="med" len="med"/>
                      <a:tailEnd type="none" w="med" len="med"/>
                    </a:lnT>
                  </a:tcPr>
                </a:tc>
                <a:tc>
                  <a:txBody>
                    <a:bodyPr/>
                    <a:lstStyle/>
                    <a:p>
                      <a:pPr lvl="0"/>
                      <a:endParaRPr lang="en-US" sz="800" b="0" i="0" dirty="0">
                        <a:latin typeface="+mn-lt"/>
                      </a:endParaRPr>
                    </a:p>
                  </a:txBody>
                  <a:tcPr anchor="ctr">
                    <a:lnT w="12700" cap="flat" cmpd="sng" algn="ctr">
                      <a:solidFill>
                        <a:schemeClr val="tx1"/>
                      </a:solidFill>
                      <a:prstDash val="solid"/>
                      <a:round/>
                      <a:headEnd type="none" w="med" len="med"/>
                      <a:tailEnd type="none" w="med" len="med"/>
                    </a:lnT>
                  </a:tcPr>
                </a:tc>
                <a:tc>
                  <a:txBody>
                    <a:bodyPr/>
                    <a:lstStyle/>
                    <a:p>
                      <a:pPr lvl="0"/>
                      <a:r>
                        <a:rPr lang="en-US" sz="800" b="0" i="0" dirty="0">
                          <a:latin typeface="+mn-lt"/>
                        </a:rPr>
                        <a:t>Ledger</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388055">
                <a:tc>
                  <a:txBody>
                    <a:bodyPr/>
                    <a:lstStyle/>
                    <a:p>
                      <a:pPr lvl="0"/>
                      <a:r>
                        <a:rPr lang="en-US" sz="800" b="0" i="0" dirty="0">
                          <a:latin typeface="+mn-lt"/>
                        </a:rPr>
                        <a:t>Committing Peer</a:t>
                      </a:r>
                    </a:p>
                  </a:txBody>
                  <a:tcPr anchor="ctr">
                    <a:lnL w="12700" cap="flat" cmpd="sng" algn="ctr">
                      <a:solidFill>
                        <a:schemeClr val="tx1"/>
                      </a:solidFill>
                      <a:prstDash val="solid"/>
                      <a:round/>
                      <a:headEnd type="none" w="med" len="med"/>
                      <a:tailEnd type="none" w="med" len="med"/>
                    </a:lnL>
                  </a:tcPr>
                </a:tc>
                <a:tc>
                  <a:txBody>
                    <a:bodyPr/>
                    <a:lstStyle/>
                    <a:p>
                      <a:pPr lvl="0"/>
                      <a:endParaRPr lang="en-US" sz="800" b="0" i="0" dirty="0">
                        <a:latin typeface="+mn-lt"/>
                      </a:endParaRPr>
                    </a:p>
                  </a:txBody>
                  <a:tcPr anchor="ctr"/>
                </a:tc>
                <a:tc>
                  <a:txBody>
                    <a:bodyPr/>
                    <a:lstStyle/>
                    <a:p>
                      <a:pPr lvl="0"/>
                      <a:endParaRPr lang="en-US" sz="800" b="0" i="0" dirty="0">
                        <a:latin typeface="+mn-lt"/>
                      </a:endParaRPr>
                    </a:p>
                  </a:txBody>
                  <a:tcPr anchor="ct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800" b="0" i="0" dirty="0">
                          <a:latin typeface="+mn-lt"/>
                        </a:rPr>
                        <a:t>Application</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388055">
                <a:tc>
                  <a:txBody>
                    <a:bodyPr/>
                    <a:lstStyle/>
                    <a:p>
                      <a:pPr lvl="0"/>
                      <a:r>
                        <a:rPr lang="en-US" sz="800" b="0" i="0" dirty="0">
                          <a:latin typeface="+mn-lt"/>
                        </a:rPr>
                        <a:t>Ordering</a:t>
                      </a:r>
                      <a:r>
                        <a:rPr lang="en-US" sz="800" b="0" i="0" baseline="0" dirty="0">
                          <a:latin typeface="+mn-lt"/>
                        </a:rPr>
                        <a:t> Node</a:t>
                      </a:r>
                      <a:endParaRPr lang="en-US" sz="800" b="0" i="0" dirty="0">
                        <a:latin typeface="+mn-lt"/>
                      </a:endParaRPr>
                    </a:p>
                  </a:txBody>
                  <a:tcPr anchor="ctr">
                    <a:lnL w="12700" cap="flat" cmpd="sng" algn="ctr">
                      <a:solidFill>
                        <a:schemeClr val="tx1"/>
                      </a:solidFill>
                      <a:prstDash val="solid"/>
                      <a:round/>
                      <a:headEnd type="none" w="med" len="med"/>
                      <a:tailEnd type="none" w="med" len="med"/>
                    </a:lnL>
                  </a:tcPr>
                </a:tc>
                <a:tc>
                  <a:txBody>
                    <a:bodyPr/>
                    <a:lstStyle/>
                    <a:p>
                      <a:pPr lvl="0"/>
                      <a:endParaRPr lang="en-US" sz="800" b="0" i="0" dirty="0">
                        <a:latin typeface="+mn-lt"/>
                      </a:endParaRPr>
                    </a:p>
                  </a:txBody>
                  <a:tcPr anchor="ctr"/>
                </a:tc>
                <a:tc>
                  <a:txBody>
                    <a:bodyPr/>
                    <a:lstStyle/>
                    <a:p>
                      <a:pPr lvl="0"/>
                      <a:endParaRPr lang="en-US" sz="800" b="0" i="0" dirty="0">
                        <a:latin typeface="+mn-lt"/>
                      </a:endParaRPr>
                    </a:p>
                  </a:txBody>
                  <a:tcPr anchor="ctr"/>
                </a:tc>
                <a:tc>
                  <a:txBody>
                    <a:bodyPr/>
                    <a:lstStyle/>
                    <a:p>
                      <a:pPr lvl="0"/>
                      <a:endParaRPr lang="en-US" sz="800" b="0" i="0" dirty="0">
                        <a:latin typeface="+mn-lt"/>
                      </a:endParaRP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388055">
                <a:tc>
                  <a:txBody>
                    <a:bodyPr/>
                    <a:lstStyle/>
                    <a:p>
                      <a:pPr lvl="0"/>
                      <a:r>
                        <a:rPr lang="en-US" sz="800" b="0" i="0" dirty="0">
                          <a:latin typeface="+mn-lt"/>
                        </a:rPr>
                        <a:t>Smart</a:t>
                      </a:r>
                      <a:r>
                        <a:rPr lang="en-US" sz="800" b="0" i="0" baseline="0" dirty="0">
                          <a:latin typeface="+mn-lt"/>
                        </a:rPr>
                        <a:t> Contract</a:t>
                      </a:r>
                    </a:p>
                    <a:p>
                      <a:pPr lvl="0"/>
                      <a:r>
                        <a:rPr lang="en-US" sz="800" b="0" i="0" baseline="0" dirty="0">
                          <a:latin typeface="+mn-lt"/>
                        </a:rPr>
                        <a:t>(</a:t>
                      </a:r>
                      <a:r>
                        <a:rPr lang="en-US" sz="800" b="0" i="0" baseline="0" dirty="0" err="1">
                          <a:latin typeface="+mn-lt"/>
                        </a:rPr>
                        <a:t>Chaincode</a:t>
                      </a:r>
                      <a:r>
                        <a:rPr lang="en-US" sz="800" b="0" i="0" baseline="0" dirty="0">
                          <a:latin typeface="+mn-lt"/>
                        </a:rPr>
                        <a:t>)</a:t>
                      </a:r>
                      <a:endParaRPr lang="en-US" sz="800" b="0" i="0" dirty="0">
                        <a:latin typeface="+mn-lt"/>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lvl="0"/>
                      <a:endParaRPr lang="en-US" sz="800" b="0" i="0" dirty="0">
                        <a:latin typeface="+mn-lt"/>
                      </a:endParaRPr>
                    </a:p>
                  </a:txBody>
                  <a:tcPr anchor="ctr">
                    <a:lnB w="12700" cap="flat" cmpd="sng" algn="ctr">
                      <a:solidFill>
                        <a:schemeClr val="tx1"/>
                      </a:solidFill>
                      <a:prstDash val="solid"/>
                      <a:round/>
                      <a:headEnd type="none" w="med" len="med"/>
                      <a:tailEnd type="none" w="med" len="med"/>
                    </a:lnB>
                  </a:tcPr>
                </a:tc>
                <a:tc>
                  <a:txBody>
                    <a:bodyPr/>
                    <a:lstStyle/>
                    <a:p>
                      <a:pPr lvl="0"/>
                      <a:endParaRPr lang="en-US" sz="800" b="0" i="0" dirty="0">
                        <a:latin typeface="+mn-lt"/>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800" b="0" i="0" dirty="0">
                          <a:latin typeface="+mn-lt"/>
                        </a:rPr>
                        <a:t>Endorsement</a:t>
                      </a:r>
                      <a:r>
                        <a:rPr lang="en-US" sz="800" b="0" i="0" baseline="0" dirty="0">
                          <a:latin typeface="+mn-lt"/>
                        </a:rPr>
                        <a:t> Policy</a:t>
                      </a:r>
                      <a:endParaRPr lang="en-US" sz="800" b="0" i="0" dirty="0">
                        <a:latin typeface="+mn-lt"/>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93" name="Group 92"/>
          <p:cNvGrpSpPr/>
          <p:nvPr/>
        </p:nvGrpSpPr>
        <p:grpSpPr>
          <a:xfrm>
            <a:off x="6885930" y="3610381"/>
            <a:ext cx="848760" cy="1394056"/>
            <a:chOff x="6885930" y="3610381"/>
            <a:chExt cx="848760" cy="1394056"/>
          </a:xfrm>
        </p:grpSpPr>
        <p:sp>
          <p:nvSpPr>
            <p:cNvPr id="94" name="Rounded Rectangle 93"/>
            <p:cNvSpPr/>
            <p:nvPr/>
          </p:nvSpPr>
          <p:spPr>
            <a:xfrm>
              <a:off x="6885931" y="3610381"/>
              <a:ext cx="267251" cy="267300"/>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tIns="36000" bIns="36000" rtlCol="0" anchor="ctr"/>
            <a:lstStyle/>
            <a:p>
              <a:pPr algn="ctr"/>
              <a:endParaRPr lang="en-US" sz="750" dirty="0">
                <a:solidFill>
                  <a:srgbClr val="000000"/>
                </a:solidFill>
              </a:endParaRPr>
            </a:p>
          </p:txBody>
        </p:sp>
        <p:sp>
          <p:nvSpPr>
            <p:cNvPr id="97" name="Rounded Rectangle 96"/>
            <p:cNvSpPr/>
            <p:nvPr/>
          </p:nvSpPr>
          <p:spPr>
            <a:xfrm>
              <a:off x="6886850" y="3991183"/>
              <a:ext cx="267251" cy="267300"/>
            </a:xfrm>
            <a:prstGeom prst="roundRect">
              <a:avLst/>
            </a:prstGeom>
            <a:solidFill>
              <a:schemeClr val="bg1">
                <a:lumMod val="85000"/>
              </a:schemeClr>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50" dirty="0">
                <a:solidFill>
                  <a:srgbClr val="000000"/>
                </a:solidFill>
              </a:endParaRPr>
            </a:p>
          </p:txBody>
        </p:sp>
        <p:sp>
          <p:nvSpPr>
            <p:cNvPr id="100" name="Rounded Rectangle 99"/>
            <p:cNvSpPr/>
            <p:nvPr/>
          </p:nvSpPr>
          <p:spPr>
            <a:xfrm>
              <a:off x="6885930" y="4351426"/>
              <a:ext cx="267251" cy="267300"/>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50" dirty="0">
                <a:solidFill>
                  <a:srgbClr val="000000"/>
                </a:solidFill>
              </a:endParaRPr>
            </a:p>
          </p:txBody>
        </p:sp>
        <p:sp>
          <p:nvSpPr>
            <p:cNvPr id="103" name="Rounded Rectangle 102"/>
            <p:cNvSpPr/>
            <p:nvPr/>
          </p:nvSpPr>
          <p:spPr>
            <a:xfrm>
              <a:off x="6885930" y="4737137"/>
              <a:ext cx="267251" cy="267300"/>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50" dirty="0">
                <a:solidFill>
                  <a:srgbClr val="000000"/>
                </a:solidFill>
              </a:endParaRPr>
            </a:p>
          </p:txBody>
        </p:sp>
        <p:sp>
          <p:nvSpPr>
            <p:cNvPr id="104" name="Folded Corner 103"/>
            <p:cNvSpPr/>
            <p:nvPr/>
          </p:nvSpPr>
          <p:spPr>
            <a:xfrm>
              <a:off x="7424776" y="4744307"/>
              <a:ext cx="268358" cy="257651"/>
            </a:xfrm>
            <a:prstGeom prst="foldedCorner">
              <a:avLst/>
            </a:prstGeom>
            <a:solidFill>
              <a:srgbClr val="F7ADF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cxnSp>
          <p:nvCxnSpPr>
            <p:cNvPr id="105" name="Straight Connector 104"/>
            <p:cNvCxnSpPr/>
            <p:nvPr/>
          </p:nvCxnSpPr>
          <p:spPr>
            <a:xfrm>
              <a:off x="7153181" y="4870787"/>
              <a:ext cx="271595" cy="2346"/>
            </a:xfrm>
            <a:prstGeom prst="line">
              <a:avLst/>
            </a:prstGeom>
            <a:ln w="6350" cmpd="sng">
              <a:solidFill>
                <a:schemeClr val="tx2"/>
              </a:solidFill>
              <a:prstDash val="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06" name="Rounded Rectangle 105"/>
            <p:cNvSpPr/>
            <p:nvPr/>
          </p:nvSpPr>
          <p:spPr>
            <a:xfrm>
              <a:off x="7416621" y="3991183"/>
              <a:ext cx="267251" cy="267300"/>
            </a:xfrm>
            <a:prstGeom prst="roundRect">
              <a:avLst/>
            </a:prstGeom>
            <a:no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tIns="36000" bIns="36000" rtlCol="0" anchor="ctr"/>
            <a:lstStyle/>
            <a:p>
              <a:pPr algn="ctr"/>
              <a:endParaRPr lang="en-US" sz="750" dirty="0">
                <a:solidFill>
                  <a:srgbClr val="000000"/>
                </a:solidFill>
              </a:endParaRPr>
            </a:p>
          </p:txBody>
        </p:sp>
        <p:grpSp>
          <p:nvGrpSpPr>
            <p:cNvPr id="107" name="Group 106"/>
            <p:cNvGrpSpPr/>
            <p:nvPr/>
          </p:nvGrpSpPr>
          <p:grpSpPr>
            <a:xfrm>
              <a:off x="7365802" y="3672533"/>
              <a:ext cx="368888" cy="93646"/>
              <a:chOff x="2259061" y="4546968"/>
              <a:chExt cx="576021" cy="152408"/>
            </a:xfrm>
          </p:grpSpPr>
          <p:sp>
            <p:nvSpPr>
              <p:cNvPr id="108" name="Rectangle 107"/>
              <p:cNvSpPr/>
              <p:nvPr/>
            </p:nvSpPr>
            <p:spPr>
              <a:xfrm>
                <a:off x="2259061" y="4546976"/>
                <a:ext cx="145473" cy="1524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10" name="Rectangle 109"/>
              <p:cNvSpPr/>
              <p:nvPr/>
            </p:nvSpPr>
            <p:spPr>
              <a:xfrm>
                <a:off x="2475990" y="4546968"/>
                <a:ext cx="145473" cy="1524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11" name="Rectangle 110"/>
              <p:cNvSpPr/>
              <p:nvPr/>
            </p:nvSpPr>
            <p:spPr>
              <a:xfrm>
                <a:off x="2689609" y="4546976"/>
                <a:ext cx="145473" cy="1524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cxnSp>
            <p:nvCxnSpPr>
              <p:cNvPr id="113" name="Straight Connector 112"/>
              <p:cNvCxnSpPr/>
              <p:nvPr/>
            </p:nvCxnSpPr>
            <p:spPr>
              <a:xfrm>
                <a:off x="2404534" y="4623176"/>
                <a:ext cx="285075"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grpSp>
        <p:nvGrpSpPr>
          <p:cNvPr id="116" name="Group 115"/>
          <p:cNvGrpSpPr/>
          <p:nvPr/>
        </p:nvGrpSpPr>
        <p:grpSpPr>
          <a:xfrm>
            <a:off x="3697997" y="2237014"/>
            <a:ext cx="1709316" cy="1609006"/>
            <a:chOff x="3620745" y="2847577"/>
            <a:chExt cx="1709316" cy="1609006"/>
          </a:xfrm>
        </p:grpSpPr>
        <p:sp>
          <p:nvSpPr>
            <p:cNvPr id="117" name="Rounded Rectangle 116"/>
            <p:cNvSpPr/>
            <p:nvPr/>
          </p:nvSpPr>
          <p:spPr>
            <a:xfrm>
              <a:off x="3620745" y="2847577"/>
              <a:ext cx="1709316" cy="1609006"/>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8" name="Rounded Rectangle 117"/>
            <p:cNvSpPr/>
            <p:nvPr/>
          </p:nvSpPr>
          <p:spPr>
            <a:xfrm>
              <a:off x="3767821" y="3711053"/>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O</a:t>
              </a:r>
            </a:p>
          </p:txBody>
        </p:sp>
        <p:sp>
          <p:nvSpPr>
            <p:cNvPr id="119" name="Rounded Rectangle 118"/>
            <p:cNvSpPr/>
            <p:nvPr/>
          </p:nvSpPr>
          <p:spPr>
            <a:xfrm>
              <a:off x="3767821" y="2964728"/>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O</a:t>
              </a:r>
            </a:p>
          </p:txBody>
        </p:sp>
        <p:sp>
          <p:nvSpPr>
            <p:cNvPr id="120" name="Rounded Rectangle 119"/>
            <p:cNvSpPr/>
            <p:nvPr/>
          </p:nvSpPr>
          <p:spPr>
            <a:xfrm>
              <a:off x="4580786" y="2967493"/>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O</a:t>
              </a:r>
            </a:p>
          </p:txBody>
        </p:sp>
        <p:cxnSp>
          <p:nvCxnSpPr>
            <p:cNvPr id="121" name="Straight Connector 120"/>
            <p:cNvCxnSpPr/>
            <p:nvPr/>
          </p:nvCxnSpPr>
          <p:spPr>
            <a:xfrm>
              <a:off x="4366020" y="3263828"/>
              <a:ext cx="214766" cy="2765"/>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4366020" y="4010153"/>
              <a:ext cx="209384" cy="3812"/>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4066921" y="3562927"/>
              <a:ext cx="0" cy="148126"/>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flipH="1">
              <a:off x="4874504" y="3565692"/>
              <a:ext cx="5382" cy="149173"/>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4341787" y="3536576"/>
              <a:ext cx="288095" cy="214810"/>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flipV="1">
              <a:off x="4341787" y="3530645"/>
              <a:ext cx="281287" cy="220741"/>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7" name="Rounded Rectangle 126"/>
            <p:cNvSpPr/>
            <p:nvPr/>
          </p:nvSpPr>
          <p:spPr>
            <a:xfrm>
              <a:off x="4575404" y="3714865"/>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O</a:t>
              </a:r>
            </a:p>
          </p:txBody>
        </p:sp>
      </p:grpSp>
      <p:sp>
        <p:nvSpPr>
          <p:cNvPr id="128" name="Rounded Rectangle 127"/>
          <p:cNvSpPr/>
          <p:nvPr/>
        </p:nvSpPr>
        <p:spPr>
          <a:xfrm>
            <a:off x="2103532" y="1098527"/>
            <a:ext cx="598199" cy="5981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E</a:t>
            </a:r>
            <a:r>
              <a:rPr lang="en-US" sz="2400" baseline="-25000" dirty="0">
                <a:solidFill>
                  <a:schemeClr val="bg1"/>
                </a:solidFill>
              </a:rPr>
              <a:t>0</a:t>
            </a:r>
            <a:endParaRPr lang="en-US" sz="2400" dirty="0">
              <a:solidFill>
                <a:schemeClr val="bg1"/>
              </a:solidFill>
            </a:endParaRPr>
          </a:p>
        </p:txBody>
      </p:sp>
      <p:sp>
        <p:nvSpPr>
          <p:cNvPr id="130" name="Rounded Rectangle 129"/>
          <p:cNvSpPr/>
          <p:nvPr/>
        </p:nvSpPr>
        <p:spPr>
          <a:xfrm>
            <a:off x="2103532" y="2122013"/>
            <a:ext cx="598199" cy="5981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E</a:t>
            </a:r>
            <a:r>
              <a:rPr lang="en-US" sz="2400" baseline="-25000" dirty="0">
                <a:solidFill>
                  <a:schemeClr val="bg1"/>
                </a:solidFill>
              </a:rPr>
              <a:t>1</a:t>
            </a:r>
            <a:endParaRPr lang="en-US" sz="2400" dirty="0">
              <a:solidFill>
                <a:schemeClr val="bg1"/>
              </a:solidFill>
            </a:endParaRPr>
          </a:p>
        </p:txBody>
      </p:sp>
      <p:sp>
        <p:nvSpPr>
          <p:cNvPr id="131" name="Rounded Rectangle 130"/>
          <p:cNvSpPr/>
          <p:nvPr/>
        </p:nvSpPr>
        <p:spPr>
          <a:xfrm>
            <a:off x="2103532" y="3145499"/>
            <a:ext cx="598199" cy="5981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E</a:t>
            </a:r>
            <a:r>
              <a:rPr lang="en-US" sz="2400" baseline="-25000" dirty="0">
                <a:solidFill>
                  <a:schemeClr val="bg1"/>
                </a:solidFill>
              </a:rPr>
              <a:t>2</a:t>
            </a:r>
            <a:endParaRPr lang="en-US" sz="2400" dirty="0">
              <a:solidFill>
                <a:schemeClr val="bg1"/>
              </a:solidFill>
            </a:endParaRPr>
          </a:p>
        </p:txBody>
      </p:sp>
      <p:sp>
        <p:nvSpPr>
          <p:cNvPr id="132" name="Folded Corner 131"/>
          <p:cNvSpPr/>
          <p:nvPr/>
        </p:nvSpPr>
        <p:spPr>
          <a:xfrm>
            <a:off x="3144777" y="3191171"/>
            <a:ext cx="350351" cy="342033"/>
          </a:xfrm>
          <a:prstGeom prst="foldedCorner">
            <a:avLst/>
          </a:prstGeom>
          <a:solidFill>
            <a:srgbClr val="F7ADF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a:t>
            </a:r>
            <a:endParaRPr lang="en-US" sz="1200" baseline="-25000" dirty="0">
              <a:solidFill>
                <a:schemeClr val="tx1"/>
              </a:solidFill>
            </a:endParaRPr>
          </a:p>
        </p:txBody>
      </p:sp>
      <p:sp>
        <p:nvSpPr>
          <p:cNvPr id="133" name="Rounded Rectangle 132"/>
          <p:cNvSpPr/>
          <p:nvPr/>
        </p:nvSpPr>
        <p:spPr>
          <a:xfrm>
            <a:off x="4756297" y="1101030"/>
            <a:ext cx="598199" cy="598199"/>
          </a:xfrm>
          <a:prstGeom prst="roundRect">
            <a:avLst/>
          </a:prstGeom>
          <a:solidFill>
            <a:schemeClr val="bg1">
              <a:lumMod val="85000"/>
            </a:schemeClr>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P</a:t>
            </a:r>
            <a:r>
              <a:rPr lang="en-US" sz="2400" baseline="-25000" dirty="0">
                <a:solidFill>
                  <a:srgbClr val="000000"/>
                </a:solidFill>
              </a:rPr>
              <a:t>4</a:t>
            </a:r>
            <a:endParaRPr lang="en-US" sz="2400" dirty="0">
              <a:solidFill>
                <a:srgbClr val="000000"/>
              </a:solidFill>
            </a:endParaRPr>
          </a:p>
        </p:txBody>
      </p:sp>
      <p:sp>
        <p:nvSpPr>
          <p:cNvPr id="140" name="Rounded Rectangle 139"/>
          <p:cNvSpPr/>
          <p:nvPr/>
        </p:nvSpPr>
        <p:spPr>
          <a:xfrm>
            <a:off x="3432034" y="1097487"/>
            <a:ext cx="598199" cy="598199"/>
          </a:xfrm>
          <a:prstGeom prst="roundRect">
            <a:avLst/>
          </a:prstGeom>
          <a:solidFill>
            <a:schemeClr val="bg1">
              <a:lumMod val="85000"/>
            </a:schemeClr>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P</a:t>
            </a:r>
            <a:r>
              <a:rPr lang="en-US" sz="2400" baseline="-25000" dirty="0">
                <a:solidFill>
                  <a:srgbClr val="000000"/>
                </a:solidFill>
              </a:rPr>
              <a:t>3</a:t>
            </a:r>
            <a:endParaRPr lang="en-US" sz="2400" dirty="0">
              <a:solidFill>
                <a:srgbClr val="000000"/>
              </a:solidFill>
            </a:endParaRPr>
          </a:p>
        </p:txBody>
      </p:sp>
      <p:sp>
        <p:nvSpPr>
          <p:cNvPr id="142" name="Rounded Rectangle 141"/>
          <p:cNvSpPr/>
          <p:nvPr/>
        </p:nvSpPr>
        <p:spPr>
          <a:xfrm>
            <a:off x="2715181" y="1568643"/>
            <a:ext cx="27753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rgbClr val="000000"/>
                </a:solidFill>
              </a:rPr>
              <a:t>A</a:t>
            </a:r>
          </a:p>
        </p:txBody>
      </p:sp>
      <p:sp>
        <p:nvSpPr>
          <p:cNvPr id="143" name="Rounded Rectangle 142"/>
          <p:cNvSpPr/>
          <p:nvPr/>
        </p:nvSpPr>
        <p:spPr>
          <a:xfrm>
            <a:off x="2916238" y="1636604"/>
            <a:ext cx="25230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rgbClr val="000000"/>
                </a:solidFill>
              </a:rPr>
              <a:t>B</a:t>
            </a:r>
          </a:p>
        </p:txBody>
      </p:sp>
      <p:sp>
        <p:nvSpPr>
          <p:cNvPr id="149" name="Rounded Rectangle 148"/>
          <p:cNvSpPr/>
          <p:nvPr/>
        </p:nvSpPr>
        <p:spPr>
          <a:xfrm>
            <a:off x="2715181" y="2592129"/>
            <a:ext cx="27753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rgbClr val="000000"/>
                </a:solidFill>
              </a:rPr>
              <a:t>A</a:t>
            </a:r>
          </a:p>
        </p:txBody>
      </p:sp>
      <p:sp>
        <p:nvSpPr>
          <p:cNvPr id="150" name="Rounded Rectangle 149"/>
          <p:cNvSpPr/>
          <p:nvPr/>
        </p:nvSpPr>
        <p:spPr>
          <a:xfrm>
            <a:off x="2916238" y="2660090"/>
            <a:ext cx="25230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rgbClr val="000000"/>
                </a:solidFill>
              </a:rPr>
              <a:t>B</a:t>
            </a:r>
          </a:p>
        </p:txBody>
      </p:sp>
      <p:sp>
        <p:nvSpPr>
          <p:cNvPr id="151" name="Rounded Rectangle 150"/>
          <p:cNvSpPr/>
          <p:nvPr/>
        </p:nvSpPr>
        <p:spPr>
          <a:xfrm>
            <a:off x="2715181" y="3615615"/>
            <a:ext cx="27753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rgbClr val="000000"/>
                </a:solidFill>
              </a:rPr>
              <a:t>A</a:t>
            </a:r>
          </a:p>
        </p:txBody>
      </p:sp>
      <p:sp>
        <p:nvSpPr>
          <p:cNvPr id="152" name="Rounded Rectangle 151"/>
          <p:cNvSpPr/>
          <p:nvPr/>
        </p:nvSpPr>
        <p:spPr>
          <a:xfrm>
            <a:off x="2916238" y="3682858"/>
            <a:ext cx="25230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rgbClr val="000000"/>
                </a:solidFill>
              </a:rPr>
              <a:t>B</a:t>
            </a:r>
          </a:p>
        </p:txBody>
      </p:sp>
      <p:sp>
        <p:nvSpPr>
          <p:cNvPr id="153" name="Rounded Rectangle 152"/>
          <p:cNvSpPr/>
          <p:nvPr/>
        </p:nvSpPr>
        <p:spPr>
          <a:xfrm>
            <a:off x="4043683" y="1566885"/>
            <a:ext cx="27753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rgbClr val="000000"/>
                </a:solidFill>
              </a:rPr>
              <a:t>A</a:t>
            </a:r>
          </a:p>
        </p:txBody>
      </p:sp>
      <p:sp>
        <p:nvSpPr>
          <p:cNvPr id="154" name="Rounded Rectangle 153"/>
          <p:cNvSpPr/>
          <p:nvPr/>
        </p:nvSpPr>
        <p:spPr>
          <a:xfrm>
            <a:off x="4244740" y="1634846"/>
            <a:ext cx="25230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rgbClr val="000000"/>
                </a:solidFill>
              </a:rPr>
              <a:t>D</a:t>
            </a:r>
          </a:p>
        </p:txBody>
      </p:sp>
      <p:grpSp>
        <p:nvGrpSpPr>
          <p:cNvPr id="231" name="Group 230"/>
          <p:cNvGrpSpPr/>
          <p:nvPr/>
        </p:nvGrpSpPr>
        <p:grpSpPr>
          <a:xfrm>
            <a:off x="0" y="2025595"/>
            <a:ext cx="944684" cy="809462"/>
            <a:chOff x="0" y="2025595"/>
            <a:chExt cx="944684" cy="809462"/>
          </a:xfrm>
        </p:grpSpPr>
        <p:sp>
          <p:nvSpPr>
            <p:cNvPr id="232" name="Rectangle 231"/>
            <p:cNvSpPr/>
            <p:nvPr/>
          </p:nvSpPr>
          <p:spPr>
            <a:xfrm>
              <a:off x="0" y="2277703"/>
              <a:ext cx="742943" cy="338554"/>
            </a:xfrm>
            <a:prstGeom prst="rect">
              <a:avLst/>
            </a:prstGeom>
          </p:spPr>
          <p:txBody>
            <a:bodyPr wrap="square">
              <a:spAutoFit/>
            </a:bodyPr>
            <a:lstStyle/>
            <a:p>
              <a:pPr lvl="0" algn="ctr"/>
              <a:r>
                <a:rPr lang="en-US" sz="800" dirty="0">
                  <a:solidFill>
                    <a:prstClr val="black"/>
                  </a:solidFill>
                  <a:cs typeface="Calibri"/>
                </a:rPr>
                <a:t>Client</a:t>
              </a:r>
            </a:p>
            <a:p>
              <a:pPr lvl="0" algn="ctr"/>
              <a:r>
                <a:rPr lang="en-US" sz="800" dirty="0">
                  <a:solidFill>
                    <a:prstClr val="black"/>
                  </a:solidFill>
                  <a:cs typeface="Calibri"/>
                </a:rPr>
                <a:t>Application</a:t>
              </a:r>
            </a:p>
          </p:txBody>
        </p:sp>
        <p:grpSp>
          <p:nvGrpSpPr>
            <p:cNvPr id="233" name="Group 232"/>
            <p:cNvGrpSpPr/>
            <p:nvPr/>
          </p:nvGrpSpPr>
          <p:grpSpPr>
            <a:xfrm>
              <a:off x="93037" y="2025595"/>
              <a:ext cx="851647" cy="809462"/>
              <a:chOff x="265172" y="2308763"/>
              <a:chExt cx="712071" cy="676800"/>
            </a:xfrm>
          </p:grpSpPr>
          <p:sp>
            <p:nvSpPr>
              <p:cNvPr id="235" name="Rounded Rectangle 234"/>
              <p:cNvSpPr/>
              <p:nvPr/>
            </p:nvSpPr>
            <p:spPr>
              <a:xfrm>
                <a:off x="265172" y="2308763"/>
                <a:ext cx="712071" cy="67680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6" name="Straight Connector 235"/>
              <p:cNvCxnSpPr/>
              <p:nvPr/>
            </p:nvCxnSpPr>
            <p:spPr>
              <a:xfrm>
                <a:off x="736935" y="2308763"/>
                <a:ext cx="0" cy="676800"/>
              </a:xfrm>
              <a:prstGeom prst="line">
                <a:avLst/>
              </a:prstGeom>
              <a:ln w="28575" cmpd="sng">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234" name="TextBox 233"/>
            <p:cNvSpPr txBox="1"/>
            <p:nvPr/>
          </p:nvSpPr>
          <p:spPr>
            <a:xfrm>
              <a:off x="652491" y="2239123"/>
              <a:ext cx="270016" cy="461665"/>
            </a:xfrm>
            <a:prstGeom prst="rect">
              <a:avLst/>
            </a:prstGeom>
            <a:noFill/>
          </p:spPr>
          <p:txBody>
            <a:bodyPr wrap="square" rtlCol="0">
              <a:spAutoFit/>
            </a:bodyPr>
            <a:lstStyle/>
            <a:p>
              <a:r>
                <a:rPr lang="en-US" sz="800" dirty="0"/>
                <a:t>SDK</a:t>
              </a:r>
            </a:p>
          </p:txBody>
        </p:sp>
      </p:grpSp>
      <p:grpSp>
        <p:nvGrpSpPr>
          <p:cNvPr id="82" name="Group 81"/>
          <p:cNvGrpSpPr/>
          <p:nvPr/>
        </p:nvGrpSpPr>
        <p:grpSpPr>
          <a:xfrm>
            <a:off x="2060302" y="1751589"/>
            <a:ext cx="368888" cy="87748"/>
            <a:chOff x="2259061" y="4546968"/>
            <a:chExt cx="576021" cy="152408"/>
          </a:xfrm>
        </p:grpSpPr>
        <p:sp>
          <p:nvSpPr>
            <p:cNvPr id="83" name="Rectangle 82"/>
            <p:cNvSpPr/>
            <p:nvPr/>
          </p:nvSpPr>
          <p:spPr>
            <a:xfrm>
              <a:off x="2259061"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84" name="Rectangle 83"/>
            <p:cNvSpPr/>
            <p:nvPr/>
          </p:nvSpPr>
          <p:spPr>
            <a:xfrm>
              <a:off x="2475990" y="4546968"/>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85" name="Rectangle 84"/>
            <p:cNvSpPr/>
            <p:nvPr/>
          </p:nvSpPr>
          <p:spPr>
            <a:xfrm>
              <a:off x="2689609"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cxnSp>
          <p:nvCxnSpPr>
            <p:cNvPr id="86" name="Straight Connector 85"/>
            <p:cNvCxnSpPr/>
            <p:nvPr/>
          </p:nvCxnSpPr>
          <p:spPr>
            <a:xfrm>
              <a:off x="2404534" y="4623176"/>
              <a:ext cx="285075"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87" name="Group 86"/>
          <p:cNvGrpSpPr/>
          <p:nvPr/>
        </p:nvGrpSpPr>
        <p:grpSpPr>
          <a:xfrm>
            <a:off x="2064836" y="2787801"/>
            <a:ext cx="368888" cy="93646"/>
            <a:chOff x="2259061" y="4546968"/>
            <a:chExt cx="576021" cy="152408"/>
          </a:xfrm>
        </p:grpSpPr>
        <p:sp>
          <p:nvSpPr>
            <p:cNvPr id="88" name="Rectangle 87"/>
            <p:cNvSpPr/>
            <p:nvPr/>
          </p:nvSpPr>
          <p:spPr>
            <a:xfrm>
              <a:off x="2259061"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89" name="Rectangle 88"/>
            <p:cNvSpPr/>
            <p:nvPr/>
          </p:nvSpPr>
          <p:spPr>
            <a:xfrm>
              <a:off x="2475990" y="4546968"/>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90" name="Rectangle 89"/>
            <p:cNvSpPr/>
            <p:nvPr/>
          </p:nvSpPr>
          <p:spPr>
            <a:xfrm>
              <a:off x="2689609"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cxnSp>
          <p:nvCxnSpPr>
            <p:cNvPr id="91" name="Straight Connector 90"/>
            <p:cNvCxnSpPr/>
            <p:nvPr/>
          </p:nvCxnSpPr>
          <p:spPr>
            <a:xfrm>
              <a:off x="2404534" y="4623176"/>
              <a:ext cx="285075"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98" name="Group 97"/>
          <p:cNvGrpSpPr/>
          <p:nvPr/>
        </p:nvGrpSpPr>
        <p:grpSpPr>
          <a:xfrm>
            <a:off x="2068320" y="3810941"/>
            <a:ext cx="368888" cy="93645"/>
            <a:chOff x="2259061" y="4546968"/>
            <a:chExt cx="576021" cy="152408"/>
          </a:xfrm>
        </p:grpSpPr>
        <p:sp>
          <p:nvSpPr>
            <p:cNvPr id="99" name="Rectangle 98"/>
            <p:cNvSpPr/>
            <p:nvPr/>
          </p:nvSpPr>
          <p:spPr>
            <a:xfrm>
              <a:off x="2259061"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01" name="Rectangle 100"/>
            <p:cNvSpPr/>
            <p:nvPr/>
          </p:nvSpPr>
          <p:spPr>
            <a:xfrm>
              <a:off x="2475990" y="4546968"/>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02" name="Rectangle 101"/>
            <p:cNvSpPr/>
            <p:nvPr/>
          </p:nvSpPr>
          <p:spPr>
            <a:xfrm>
              <a:off x="2689609"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cxnSp>
          <p:nvCxnSpPr>
            <p:cNvPr id="109" name="Straight Connector 108"/>
            <p:cNvCxnSpPr/>
            <p:nvPr/>
          </p:nvCxnSpPr>
          <p:spPr>
            <a:xfrm>
              <a:off x="2404534" y="4623176"/>
              <a:ext cx="285075"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112" name="Group 111"/>
          <p:cNvGrpSpPr/>
          <p:nvPr/>
        </p:nvGrpSpPr>
        <p:grpSpPr>
          <a:xfrm>
            <a:off x="3397334" y="1751589"/>
            <a:ext cx="368888" cy="87743"/>
            <a:chOff x="2259061" y="4546968"/>
            <a:chExt cx="576021" cy="152408"/>
          </a:xfrm>
        </p:grpSpPr>
        <p:sp>
          <p:nvSpPr>
            <p:cNvPr id="114" name="Rectangle 113"/>
            <p:cNvSpPr/>
            <p:nvPr/>
          </p:nvSpPr>
          <p:spPr>
            <a:xfrm>
              <a:off x="2259061"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15" name="Rectangle 114"/>
            <p:cNvSpPr/>
            <p:nvPr/>
          </p:nvSpPr>
          <p:spPr>
            <a:xfrm>
              <a:off x="2475990" y="4546968"/>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29" name="Rectangle 128"/>
            <p:cNvSpPr/>
            <p:nvPr/>
          </p:nvSpPr>
          <p:spPr>
            <a:xfrm>
              <a:off x="2689609"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cxnSp>
          <p:nvCxnSpPr>
            <p:cNvPr id="134" name="Straight Connector 133"/>
            <p:cNvCxnSpPr/>
            <p:nvPr/>
          </p:nvCxnSpPr>
          <p:spPr>
            <a:xfrm>
              <a:off x="2404534" y="4623176"/>
              <a:ext cx="285075"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136" name="Group 135"/>
          <p:cNvGrpSpPr/>
          <p:nvPr/>
        </p:nvGrpSpPr>
        <p:grpSpPr>
          <a:xfrm>
            <a:off x="4724837" y="1767807"/>
            <a:ext cx="368888" cy="80596"/>
            <a:chOff x="2259061" y="4546968"/>
            <a:chExt cx="576021" cy="152408"/>
          </a:xfrm>
        </p:grpSpPr>
        <p:sp>
          <p:nvSpPr>
            <p:cNvPr id="138" name="Rectangle 137"/>
            <p:cNvSpPr/>
            <p:nvPr/>
          </p:nvSpPr>
          <p:spPr>
            <a:xfrm>
              <a:off x="2259061"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39" name="Rectangle 138"/>
            <p:cNvSpPr/>
            <p:nvPr/>
          </p:nvSpPr>
          <p:spPr>
            <a:xfrm>
              <a:off x="2475990" y="4546968"/>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41" name="Rectangle 140"/>
            <p:cNvSpPr/>
            <p:nvPr/>
          </p:nvSpPr>
          <p:spPr>
            <a:xfrm>
              <a:off x="2689609"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cxnSp>
          <p:nvCxnSpPr>
            <p:cNvPr id="144" name="Straight Connector 143"/>
            <p:cNvCxnSpPr/>
            <p:nvPr/>
          </p:nvCxnSpPr>
          <p:spPr>
            <a:xfrm>
              <a:off x="2404534" y="4623176"/>
              <a:ext cx="285075"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94116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Rounded Rectangle 133"/>
          <p:cNvSpPr/>
          <p:nvPr/>
        </p:nvSpPr>
        <p:spPr>
          <a:xfrm>
            <a:off x="1603976" y="868504"/>
            <a:ext cx="4033669" cy="3326871"/>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 name="Text Placeholder 3"/>
          <p:cNvSpPr>
            <a:spLocks noGrp="1"/>
          </p:cNvSpPr>
          <p:nvPr>
            <p:ph type="body" sz="quarter" idx="13"/>
          </p:nvPr>
        </p:nvSpPr>
        <p:spPr/>
        <p:txBody>
          <a:bodyPr/>
          <a:lstStyle/>
          <a:p>
            <a:r>
              <a:rPr lang="en-US" dirty="0">
                <a:latin typeface="+mn-lt"/>
              </a:rPr>
              <a:t>Sample transaction: Step 3/7 – Proposal Response</a:t>
            </a:r>
          </a:p>
        </p:txBody>
      </p:sp>
      <p:sp>
        <p:nvSpPr>
          <p:cNvPr id="19" name="TextBox 18"/>
          <p:cNvSpPr txBox="1"/>
          <p:nvPr/>
        </p:nvSpPr>
        <p:spPr>
          <a:xfrm>
            <a:off x="5645467" y="868505"/>
            <a:ext cx="3498533" cy="2377574"/>
          </a:xfrm>
          <a:prstGeom prst="rect">
            <a:avLst/>
          </a:prstGeom>
          <a:noFill/>
        </p:spPr>
        <p:txBody>
          <a:bodyPr wrap="square" rtlCol="0">
            <a:spAutoFit/>
          </a:bodyPr>
          <a:lstStyle/>
          <a:p>
            <a:pPr algn="ctr"/>
            <a:r>
              <a:rPr lang="en-US" sz="1350" dirty="0">
                <a:solidFill>
                  <a:srgbClr val="FF0000"/>
                </a:solidFill>
              </a:rPr>
              <a:t>Application receives responses</a:t>
            </a:r>
          </a:p>
          <a:p>
            <a:pPr marL="342900" indent="-342900">
              <a:buAutoNum type="arabicPeriod"/>
            </a:pPr>
            <a:endParaRPr lang="en-US" sz="1350" dirty="0"/>
          </a:p>
          <a:p>
            <a:pPr marL="228600" indent="-3175"/>
            <a:r>
              <a:rPr lang="en-US" sz="1350" dirty="0"/>
              <a:t>RW sets are asynchronously returned to application</a:t>
            </a:r>
          </a:p>
          <a:p>
            <a:pPr marL="228600" indent="-3175"/>
            <a:endParaRPr lang="en-US" sz="1350" dirty="0"/>
          </a:p>
          <a:p>
            <a:pPr marL="228600" indent="-3175"/>
            <a:r>
              <a:rPr lang="en-US" sz="1350" dirty="0"/>
              <a:t>The RW sets are signed by each endorser, and also includes each record version number</a:t>
            </a:r>
          </a:p>
          <a:p>
            <a:pPr marL="228600" indent="-3175"/>
            <a:endParaRPr lang="en-US" sz="1350" dirty="0"/>
          </a:p>
          <a:p>
            <a:pPr marL="228600" indent="-3175"/>
            <a:r>
              <a:rPr lang="en-US" sz="1350" dirty="0"/>
              <a:t>(This information will be checked much later in the consensus process)</a:t>
            </a:r>
          </a:p>
        </p:txBody>
      </p:sp>
      <p:cxnSp>
        <p:nvCxnSpPr>
          <p:cNvPr id="91" name="Straight Arrow Connector 90"/>
          <p:cNvCxnSpPr/>
          <p:nvPr/>
        </p:nvCxnSpPr>
        <p:spPr>
          <a:xfrm flipH="1">
            <a:off x="941557" y="1397627"/>
            <a:ext cx="1161975" cy="872133"/>
          </a:xfrm>
          <a:prstGeom prst="straightConnector1">
            <a:avLst/>
          </a:prstGeom>
          <a:ln w="19050" cmpd="sng">
            <a:solidFill>
              <a:srgbClr val="FF0000"/>
            </a:solidFill>
            <a:prstDash val="sysDash"/>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a:endCxn id="3" idx="3"/>
          </p:cNvCxnSpPr>
          <p:nvPr/>
        </p:nvCxnSpPr>
        <p:spPr>
          <a:xfrm flipH="1">
            <a:off x="944684" y="2421113"/>
            <a:ext cx="1158848" cy="9213"/>
          </a:xfrm>
          <a:prstGeom prst="straightConnector1">
            <a:avLst/>
          </a:prstGeom>
          <a:ln w="19050" cmpd="sng">
            <a:solidFill>
              <a:srgbClr val="FF0000"/>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flipH="1" flipV="1">
            <a:off x="941557" y="2592129"/>
            <a:ext cx="1161975" cy="852470"/>
          </a:xfrm>
          <a:prstGeom prst="straightConnector1">
            <a:avLst/>
          </a:prstGeom>
          <a:ln w="19050" cmpd="sng">
            <a:solidFill>
              <a:srgbClr val="FF0000"/>
            </a:solidFill>
            <a:prstDash val="sysDash"/>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32" name="TextBox 131"/>
          <p:cNvSpPr txBox="1"/>
          <p:nvPr/>
        </p:nvSpPr>
        <p:spPr>
          <a:xfrm>
            <a:off x="5886818" y="3307480"/>
            <a:ext cx="388248" cy="215444"/>
          </a:xfrm>
          <a:prstGeom prst="rect">
            <a:avLst/>
          </a:prstGeom>
          <a:noFill/>
        </p:spPr>
        <p:txBody>
          <a:bodyPr wrap="none" rtlCol="0">
            <a:spAutoFit/>
          </a:bodyPr>
          <a:lstStyle/>
          <a:p>
            <a:r>
              <a:rPr lang="en-US" sz="800" dirty="0"/>
              <a:t>Key:</a:t>
            </a:r>
          </a:p>
        </p:txBody>
      </p:sp>
      <p:sp>
        <p:nvSpPr>
          <p:cNvPr id="189" name="TextBox 188"/>
          <p:cNvSpPr txBox="1"/>
          <p:nvPr/>
        </p:nvSpPr>
        <p:spPr>
          <a:xfrm>
            <a:off x="2559075" y="4182428"/>
            <a:ext cx="2247316" cy="276999"/>
          </a:xfrm>
          <a:prstGeom prst="rect">
            <a:avLst/>
          </a:prstGeom>
          <a:noFill/>
        </p:spPr>
        <p:txBody>
          <a:bodyPr wrap="square" rtlCol="0">
            <a:spAutoFit/>
          </a:bodyPr>
          <a:lstStyle/>
          <a:p>
            <a:pPr algn="ctr"/>
            <a:r>
              <a:rPr lang="en-US" sz="1200" dirty="0" err="1"/>
              <a:t>Hyperledger</a:t>
            </a:r>
            <a:r>
              <a:rPr lang="en-US" sz="1200" dirty="0"/>
              <a:t> Fabric Network</a:t>
            </a:r>
          </a:p>
        </p:txBody>
      </p:sp>
      <p:sp>
        <p:nvSpPr>
          <p:cNvPr id="190" name="TextBox 189"/>
          <p:cNvSpPr txBox="1"/>
          <p:nvPr/>
        </p:nvSpPr>
        <p:spPr>
          <a:xfrm>
            <a:off x="4023879" y="3854802"/>
            <a:ext cx="1071606" cy="230832"/>
          </a:xfrm>
          <a:prstGeom prst="rect">
            <a:avLst/>
          </a:prstGeom>
          <a:noFill/>
        </p:spPr>
        <p:txBody>
          <a:bodyPr wrap="square" rtlCol="0">
            <a:spAutoFit/>
          </a:bodyPr>
          <a:lstStyle/>
          <a:p>
            <a:r>
              <a:rPr lang="en-US" sz="900" dirty="0"/>
              <a:t>Ordering-Service</a:t>
            </a:r>
          </a:p>
        </p:txBody>
      </p:sp>
      <p:graphicFrame>
        <p:nvGraphicFramePr>
          <p:cNvPr id="81" name="Table 80"/>
          <p:cNvGraphicFramePr>
            <a:graphicFrameLocks noGrp="1"/>
          </p:cNvGraphicFramePr>
          <p:nvPr>
            <p:extLst>
              <p:ext uri="{D42A27DB-BD31-4B8C-83A1-F6EECF244321}">
                <p14:modId xmlns:p14="http://schemas.microsoft.com/office/powerpoint/2010/main" val="843189331"/>
              </p:ext>
            </p:extLst>
          </p:nvPr>
        </p:nvGraphicFramePr>
        <p:xfrm>
          <a:off x="5981974" y="3517751"/>
          <a:ext cx="2580368" cy="1552220"/>
        </p:xfrm>
        <a:graphic>
          <a:graphicData uri="http://schemas.openxmlformats.org/drawingml/2006/table">
            <a:tbl>
              <a:tblPr firstRow="1" bandRow="1">
                <a:tableStyleId>{2D5ABB26-0587-4C30-8999-92F81FD0307C}</a:tableStyleId>
              </a:tblPr>
              <a:tblGrid>
                <a:gridCol w="903968">
                  <a:extLst>
                    <a:ext uri="{9D8B030D-6E8A-4147-A177-3AD203B41FA5}">
                      <a16:colId xmlns:a16="http://schemas.microsoft.com/office/drawing/2014/main" val="20000"/>
                    </a:ext>
                  </a:extLst>
                </a:gridCol>
                <a:gridCol w="383446">
                  <a:extLst>
                    <a:ext uri="{9D8B030D-6E8A-4147-A177-3AD203B41FA5}">
                      <a16:colId xmlns:a16="http://schemas.microsoft.com/office/drawing/2014/main" val="20001"/>
                    </a:ext>
                  </a:extLst>
                </a:gridCol>
                <a:gridCol w="457929">
                  <a:extLst>
                    <a:ext uri="{9D8B030D-6E8A-4147-A177-3AD203B41FA5}">
                      <a16:colId xmlns:a16="http://schemas.microsoft.com/office/drawing/2014/main" val="20002"/>
                    </a:ext>
                  </a:extLst>
                </a:gridCol>
                <a:gridCol w="835025">
                  <a:extLst>
                    <a:ext uri="{9D8B030D-6E8A-4147-A177-3AD203B41FA5}">
                      <a16:colId xmlns:a16="http://schemas.microsoft.com/office/drawing/2014/main" val="20003"/>
                    </a:ext>
                  </a:extLst>
                </a:gridCol>
              </a:tblGrid>
              <a:tr h="388055">
                <a:tc>
                  <a:txBody>
                    <a:bodyPr/>
                    <a:lstStyle/>
                    <a:p>
                      <a:pPr lvl="0"/>
                      <a:r>
                        <a:rPr lang="en-US" sz="800" b="0" i="0" dirty="0">
                          <a:latin typeface="+mn-lt"/>
                        </a:rPr>
                        <a:t>Endorser</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lvl="0"/>
                      <a:endParaRPr lang="en-US" sz="800" b="0" i="0" dirty="0">
                        <a:latin typeface="+mn-lt"/>
                      </a:endParaRPr>
                    </a:p>
                  </a:txBody>
                  <a:tcPr anchor="ctr">
                    <a:lnT w="12700" cap="flat" cmpd="sng" algn="ctr">
                      <a:solidFill>
                        <a:schemeClr val="tx1"/>
                      </a:solidFill>
                      <a:prstDash val="solid"/>
                      <a:round/>
                      <a:headEnd type="none" w="med" len="med"/>
                      <a:tailEnd type="none" w="med" len="med"/>
                    </a:lnT>
                  </a:tcPr>
                </a:tc>
                <a:tc>
                  <a:txBody>
                    <a:bodyPr/>
                    <a:lstStyle/>
                    <a:p>
                      <a:pPr lvl="0"/>
                      <a:endParaRPr lang="en-US" sz="800" b="0" i="0" dirty="0">
                        <a:latin typeface="+mn-lt"/>
                      </a:endParaRPr>
                    </a:p>
                  </a:txBody>
                  <a:tcPr anchor="ctr">
                    <a:lnT w="12700" cap="flat" cmpd="sng" algn="ctr">
                      <a:solidFill>
                        <a:schemeClr val="tx1"/>
                      </a:solidFill>
                      <a:prstDash val="solid"/>
                      <a:round/>
                      <a:headEnd type="none" w="med" len="med"/>
                      <a:tailEnd type="none" w="med" len="med"/>
                    </a:lnT>
                  </a:tcPr>
                </a:tc>
                <a:tc>
                  <a:txBody>
                    <a:bodyPr/>
                    <a:lstStyle/>
                    <a:p>
                      <a:pPr lvl="0"/>
                      <a:r>
                        <a:rPr lang="en-US" sz="800" b="0" i="0" dirty="0">
                          <a:latin typeface="+mn-lt"/>
                        </a:rPr>
                        <a:t>Ledger</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388055">
                <a:tc>
                  <a:txBody>
                    <a:bodyPr/>
                    <a:lstStyle/>
                    <a:p>
                      <a:pPr lvl="0"/>
                      <a:r>
                        <a:rPr lang="en-US" sz="800" b="0" i="0" dirty="0">
                          <a:latin typeface="+mn-lt"/>
                        </a:rPr>
                        <a:t>Committing Peer</a:t>
                      </a:r>
                    </a:p>
                  </a:txBody>
                  <a:tcPr anchor="ctr">
                    <a:lnL w="12700" cap="flat" cmpd="sng" algn="ctr">
                      <a:solidFill>
                        <a:schemeClr val="tx1"/>
                      </a:solidFill>
                      <a:prstDash val="solid"/>
                      <a:round/>
                      <a:headEnd type="none" w="med" len="med"/>
                      <a:tailEnd type="none" w="med" len="med"/>
                    </a:lnL>
                  </a:tcPr>
                </a:tc>
                <a:tc>
                  <a:txBody>
                    <a:bodyPr/>
                    <a:lstStyle/>
                    <a:p>
                      <a:pPr lvl="0"/>
                      <a:endParaRPr lang="en-US" sz="800" b="0" i="0" dirty="0">
                        <a:latin typeface="+mn-lt"/>
                      </a:endParaRPr>
                    </a:p>
                  </a:txBody>
                  <a:tcPr anchor="ctr"/>
                </a:tc>
                <a:tc>
                  <a:txBody>
                    <a:bodyPr/>
                    <a:lstStyle/>
                    <a:p>
                      <a:pPr lvl="0"/>
                      <a:endParaRPr lang="en-US" sz="800" b="0" i="0" dirty="0">
                        <a:latin typeface="+mn-lt"/>
                      </a:endParaRPr>
                    </a:p>
                  </a:txBody>
                  <a:tcPr anchor="ct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800" b="0" i="0" dirty="0">
                          <a:latin typeface="+mn-lt"/>
                        </a:rPr>
                        <a:t>Application</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388055">
                <a:tc>
                  <a:txBody>
                    <a:bodyPr/>
                    <a:lstStyle/>
                    <a:p>
                      <a:pPr lvl="0"/>
                      <a:r>
                        <a:rPr lang="en-US" sz="800" b="0" i="0" dirty="0">
                          <a:latin typeface="+mn-lt"/>
                        </a:rPr>
                        <a:t>Ordering</a:t>
                      </a:r>
                      <a:r>
                        <a:rPr lang="en-US" sz="800" b="0" i="0" baseline="0" dirty="0">
                          <a:latin typeface="+mn-lt"/>
                        </a:rPr>
                        <a:t> Node</a:t>
                      </a:r>
                      <a:endParaRPr lang="en-US" sz="800" b="0" i="0" dirty="0">
                        <a:latin typeface="+mn-lt"/>
                      </a:endParaRPr>
                    </a:p>
                  </a:txBody>
                  <a:tcPr anchor="ctr">
                    <a:lnL w="12700" cap="flat" cmpd="sng" algn="ctr">
                      <a:solidFill>
                        <a:schemeClr val="tx1"/>
                      </a:solidFill>
                      <a:prstDash val="solid"/>
                      <a:round/>
                      <a:headEnd type="none" w="med" len="med"/>
                      <a:tailEnd type="none" w="med" len="med"/>
                    </a:lnL>
                  </a:tcPr>
                </a:tc>
                <a:tc>
                  <a:txBody>
                    <a:bodyPr/>
                    <a:lstStyle/>
                    <a:p>
                      <a:pPr lvl="0"/>
                      <a:endParaRPr lang="en-US" sz="800" b="0" i="0" dirty="0">
                        <a:latin typeface="+mn-lt"/>
                      </a:endParaRPr>
                    </a:p>
                  </a:txBody>
                  <a:tcPr anchor="ctr"/>
                </a:tc>
                <a:tc>
                  <a:txBody>
                    <a:bodyPr/>
                    <a:lstStyle/>
                    <a:p>
                      <a:pPr lvl="0"/>
                      <a:endParaRPr lang="en-US" sz="800" b="0" i="0" dirty="0">
                        <a:latin typeface="+mn-lt"/>
                      </a:endParaRPr>
                    </a:p>
                  </a:txBody>
                  <a:tcPr anchor="ctr"/>
                </a:tc>
                <a:tc>
                  <a:txBody>
                    <a:bodyPr/>
                    <a:lstStyle/>
                    <a:p>
                      <a:pPr lvl="0"/>
                      <a:endParaRPr lang="en-US" sz="800" b="0" i="0" dirty="0">
                        <a:latin typeface="+mn-lt"/>
                      </a:endParaRP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388055">
                <a:tc>
                  <a:txBody>
                    <a:bodyPr/>
                    <a:lstStyle/>
                    <a:p>
                      <a:pPr lvl="0"/>
                      <a:r>
                        <a:rPr lang="en-US" sz="800" b="0" i="0" dirty="0">
                          <a:latin typeface="+mn-lt"/>
                        </a:rPr>
                        <a:t>Smart</a:t>
                      </a:r>
                      <a:r>
                        <a:rPr lang="en-US" sz="800" b="0" i="0" baseline="0" dirty="0">
                          <a:latin typeface="+mn-lt"/>
                        </a:rPr>
                        <a:t> Contract</a:t>
                      </a:r>
                    </a:p>
                    <a:p>
                      <a:pPr lvl="0"/>
                      <a:r>
                        <a:rPr lang="en-US" sz="800" b="0" i="0" baseline="0" dirty="0">
                          <a:latin typeface="+mn-lt"/>
                        </a:rPr>
                        <a:t>(</a:t>
                      </a:r>
                      <a:r>
                        <a:rPr lang="en-US" sz="800" b="0" i="0" baseline="0" dirty="0" err="1">
                          <a:latin typeface="+mn-lt"/>
                        </a:rPr>
                        <a:t>Chaincode</a:t>
                      </a:r>
                      <a:r>
                        <a:rPr lang="en-US" sz="800" b="0" i="0" baseline="0" dirty="0">
                          <a:latin typeface="+mn-lt"/>
                        </a:rPr>
                        <a:t>)</a:t>
                      </a:r>
                      <a:endParaRPr lang="en-US" sz="800" b="0" i="0" dirty="0">
                        <a:latin typeface="+mn-lt"/>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lvl="0"/>
                      <a:endParaRPr lang="en-US" sz="800" b="0" i="0" dirty="0">
                        <a:latin typeface="+mn-lt"/>
                      </a:endParaRPr>
                    </a:p>
                  </a:txBody>
                  <a:tcPr anchor="ctr">
                    <a:lnB w="12700" cap="flat" cmpd="sng" algn="ctr">
                      <a:solidFill>
                        <a:schemeClr val="tx1"/>
                      </a:solidFill>
                      <a:prstDash val="solid"/>
                      <a:round/>
                      <a:headEnd type="none" w="med" len="med"/>
                      <a:tailEnd type="none" w="med" len="med"/>
                    </a:lnB>
                  </a:tcPr>
                </a:tc>
                <a:tc>
                  <a:txBody>
                    <a:bodyPr/>
                    <a:lstStyle/>
                    <a:p>
                      <a:pPr lvl="0"/>
                      <a:endParaRPr lang="en-US" sz="800" b="0" i="0" dirty="0">
                        <a:latin typeface="+mn-lt"/>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800" b="0" i="0" dirty="0">
                          <a:latin typeface="+mn-lt"/>
                        </a:rPr>
                        <a:t>Endorsement</a:t>
                      </a:r>
                      <a:r>
                        <a:rPr lang="en-US" sz="800" b="0" i="0" baseline="0" dirty="0">
                          <a:latin typeface="+mn-lt"/>
                        </a:rPr>
                        <a:t> Policy</a:t>
                      </a:r>
                      <a:endParaRPr lang="en-US" sz="800" b="0" i="0" dirty="0">
                        <a:latin typeface="+mn-lt"/>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82" name="Group 81"/>
          <p:cNvGrpSpPr/>
          <p:nvPr/>
        </p:nvGrpSpPr>
        <p:grpSpPr>
          <a:xfrm>
            <a:off x="6885930" y="3610381"/>
            <a:ext cx="848760" cy="1394056"/>
            <a:chOff x="6885930" y="3610381"/>
            <a:chExt cx="848760" cy="1394056"/>
          </a:xfrm>
        </p:grpSpPr>
        <p:sp>
          <p:nvSpPr>
            <p:cNvPr id="83" name="Rounded Rectangle 82"/>
            <p:cNvSpPr/>
            <p:nvPr/>
          </p:nvSpPr>
          <p:spPr>
            <a:xfrm>
              <a:off x="6885931" y="3610381"/>
              <a:ext cx="267251" cy="267300"/>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tIns="36000" bIns="36000" rtlCol="0" anchor="ctr"/>
            <a:lstStyle/>
            <a:p>
              <a:pPr algn="ctr"/>
              <a:endParaRPr lang="en-US" sz="750" dirty="0">
                <a:solidFill>
                  <a:srgbClr val="000000"/>
                </a:solidFill>
              </a:endParaRPr>
            </a:p>
          </p:txBody>
        </p:sp>
        <p:sp>
          <p:nvSpPr>
            <p:cNvPr id="86" name="Rounded Rectangle 85"/>
            <p:cNvSpPr/>
            <p:nvPr/>
          </p:nvSpPr>
          <p:spPr>
            <a:xfrm>
              <a:off x="6886850" y="3991183"/>
              <a:ext cx="267251" cy="267300"/>
            </a:xfrm>
            <a:prstGeom prst="roundRect">
              <a:avLst/>
            </a:prstGeom>
            <a:solidFill>
              <a:schemeClr val="bg1">
                <a:lumMod val="85000"/>
              </a:schemeClr>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50" dirty="0">
                <a:solidFill>
                  <a:srgbClr val="000000"/>
                </a:solidFill>
              </a:endParaRPr>
            </a:p>
          </p:txBody>
        </p:sp>
        <p:sp>
          <p:nvSpPr>
            <p:cNvPr id="87" name="Rounded Rectangle 86"/>
            <p:cNvSpPr/>
            <p:nvPr/>
          </p:nvSpPr>
          <p:spPr>
            <a:xfrm>
              <a:off x="6885930" y="4351426"/>
              <a:ext cx="267251" cy="267300"/>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50" dirty="0">
                <a:solidFill>
                  <a:srgbClr val="000000"/>
                </a:solidFill>
              </a:endParaRPr>
            </a:p>
          </p:txBody>
        </p:sp>
        <p:sp>
          <p:nvSpPr>
            <p:cNvPr id="88" name="Rounded Rectangle 87"/>
            <p:cNvSpPr/>
            <p:nvPr/>
          </p:nvSpPr>
          <p:spPr>
            <a:xfrm>
              <a:off x="6885930" y="4737137"/>
              <a:ext cx="267251" cy="267300"/>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50" dirty="0">
                <a:solidFill>
                  <a:srgbClr val="000000"/>
                </a:solidFill>
              </a:endParaRPr>
            </a:p>
          </p:txBody>
        </p:sp>
        <p:sp>
          <p:nvSpPr>
            <p:cNvPr id="89" name="Folded Corner 88"/>
            <p:cNvSpPr/>
            <p:nvPr/>
          </p:nvSpPr>
          <p:spPr>
            <a:xfrm>
              <a:off x="7424776" y="4744307"/>
              <a:ext cx="268358" cy="257651"/>
            </a:xfrm>
            <a:prstGeom prst="foldedCorner">
              <a:avLst/>
            </a:prstGeom>
            <a:solidFill>
              <a:srgbClr val="F7ADF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cxnSp>
          <p:nvCxnSpPr>
            <p:cNvPr id="90" name="Straight Connector 89"/>
            <p:cNvCxnSpPr/>
            <p:nvPr/>
          </p:nvCxnSpPr>
          <p:spPr>
            <a:xfrm>
              <a:off x="7153181" y="4870787"/>
              <a:ext cx="271595" cy="2346"/>
            </a:xfrm>
            <a:prstGeom prst="line">
              <a:avLst/>
            </a:prstGeom>
            <a:ln w="6350" cmpd="sng">
              <a:solidFill>
                <a:schemeClr val="tx2"/>
              </a:solidFill>
              <a:prstDash val="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3" name="Rounded Rectangle 92"/>
            <p:cNvSpPr/>
            <p:nvPr/>
          </p:nvSpPr>
          <p:spPr>
            <a:xfrm>
              <a:off x="7416621" y="3991183"/>
              <a:ext cx="267251" cy="267300"/>
            </a:xfrm>
            <a:prstGeom prst="roundRect">
              <a:avLst/>
            </a:prstGeom>
            <a:no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tIns="36000" bIns="36000" rtlCol="0" anchor="ctr"/>
            <a:lstStyle/>
            <a:p>
              <a:pPr algn="ctr"/>
              <a:endParaRPr lang="en-US" sz="750" dirty="0">
                <a:solidFill>
                  <a:srgbClr val="000000"/>
                </a:solidFill>
              </a:endParaRPr>
            </a:p>
          </p:txBody>
        </p:sp>
        <p:grpSp>
          <p:nvGrpSpPr>
            <p:cNvPr id="94" name="Group 93"/>
            <p:cNvGrpSpPr/>
            <p:nvPr/>
          </p:nvGrpSpPr>
          <p:grpSpPr>
            <a:xfrm>
              <a:off x="7365802" y="3672533"/>
              <a:ext cx="368888" cy="93646"/>
              <a:chOff x="2259061" y="4546968"/>
              <a:chExt cx="576021" cy="152408"/>
            </a:xfrm>
          </p:grpSpPr>
          <p:sp>
            <p:nvSpPr>
              <p:cNvPr id="96" name="Rectangle 95"/>
              <p:cNvSpPr/>
              <p:nvPr/>
            </p:nvSpPr>
            <p:spPr>
              <a:xfrm>
                <a:off x="2259061" y="4546976"/>
                <a:ext cx="145473" cy="1524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97" name="Rectangle 96"/>
              <p:cNvSpPr/>
              <p:nvPr/>
            </p:nvSpPr>
            <p:spPr>
              <a:xfrm>
                <a:off x="2475990" y="4546968"/>
                <a:ext cx="145473" cy="1524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98" name="Rectangle 97"/>
              <p:cNvSpPr/>
              <p:nvPr/>
            </p:nvSpPr>
            <p:spPr>
              <a:xfrm>
                <a:off x="2689609" y="4546976"/>
                <a:ext cx="145473" cy="1524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cxnSp>
            <p:nvCxnSpPr>
              <p:cNvPr id="100" name="Straight Connector 99"/>
              <p:cNvCxnSpPr/>
              <p:nvPr/>
            </p:nvCxnSpPr>
            <p:spPr>
              <a:xfrm>
                <a:off x="2404534" y="4623176"/>
                <a:ext cx="285075"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grpSp>
        <p:nvGrpSpPr>
          <p:cNvPr id="103" name="Group 102"/>
          <p:cNvGrpSpPr/>
          <p:nvPr/>
        </p:nvGrpSpPr>
        <p:grpSpPr>
          <a:xfrm>
            <a:off x="3697997" y="2237014"/>
            <a:ext cx="1709316" cy="1609006"/>
            <a:chOff x="3620745" y="2847577"/>
            <a:chExt cx="1709316" cy="1609006"/>
          </a:xfrm>
        </p:grpSpPr>
        <p:sp>
          <p:nvSpPr>
            <p:cNvPr id="104" name="Rounded Rectangle 103"/>
            <p:cNvSpPr/>
            <p:nvPr/>
          </p:nvSpPr>
          <p:spPr>
            <a:xfrm>
              <a:off x="3620745" y="2847577"/>
              <a:ext cx="1709316" cy="1609006"/>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5" name="Rounded Rectangle 104"/>
            <p:cNvSpPr/>
            <p:nvPr/>
          </p:nvSpPr>
          <p:spPr>
            <a:xfrm>
              <a:off x="3767821" y="3711053"/>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O</a:t>
              </a:r>
            </a:p>
          </p:txBody>
        </p:sp>
        <p:sp>
          <p:nvSpPr>
            <p:cNvPr id="106" name="Rounded Rectangle 105"/>
            <p:cNvSpPr/>
            <p:nvPr/>
          </p:nvSpPr>
          <p:spPr>
            <a:xfrm>
              <a:off x="3767821" y="2964728"/>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O</a:t>
              </a:r>
            </a:p>
          </p:txBody>
        </p:sp>
        <p:sp>
          <p:nvSpPr>
            <p:cNvPr id="107" name="Rounded Rectangle 106"/>
            <p:cNvSpPr/>
            <p:nvPr/>
          </p:nvSpPr>
          <p:spPr>
            <a:xfrm>
              <a:off x="4580786" y="2967493"/>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O</a:t>
              </a:r>
            </a:p>
          </p:txBody>
        </p:sp>
        <p:cxnSp>
          <p:nvCxnSpPr>
            <p:cNvPr id="108" name="Straight Connector 107"/>
            <p:cNvCxnSpPr/>
            <p:nvPr/>
          </p:nvCxnSpPr>
          <p:spPr>
            <a:xfrm>
              <a:off x="4366020" y="3263828"/>
              <a:ext cx="214766" cy="2765"/>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4366020" y="4010153"/>
              <a:ext cx="209384" cy="3812"/>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4066921" y="3562927"/>
              <a:ext cx="0" cy="148126"/>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H="1">
              <a:off x="4874504" y="3565692"/>
              <a:ext cx="5382" cy="149173"/>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4341787" y="3536576"/>
              <a:ext cx="288095" cy="214810"/>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flipV="1">
              <a:off x="4341787" y="3530645"/>
              <a:ext cx="281287" cy="220741"/>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17" name="Rounded Rectangle 116"/>
            <p:cNvSpPr/>
            <p:nvPr/>
          </p:nvSpPr>
          <p:spPr>
            <a:xfrm>
              <a:off x="4575404" y="3714865"/>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O</a:t>
              </a:r>
            </a:p>
          </p:txBody>
        </p:sp>
      </p:grpSp>
      <p:sp>
        <p:nvSpPr>
          <p:cNvPr id="118" name="Rounded Rectangle 117"/>
          <p:cNvSpPr/>
          <p:nvPr/>
        </p:nvSpPr>
        <p:spPr>
          <a:xfrm>
            <a:off x="2103532" y="1098527"/>
            <a:ext cx="598199" cy="5981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E</a:t>
            </a:r>
            <a:r>
              <a:rPr lang="en-US" sz="2400" baseline="-25000" dirty="0">
                <a:solidFill>
                  <a:schemeClr val="bg1"/>
                </a:solidFill>
              </a:rPr>
              <a:t>0</a:t>
            </a:r>
            <a:endParaRPr lang="en-US" sz="2400" dirty="0">
              <a:solidFill>
                <a:schemeClr val="bg1"/>
              </a:solidFill>
            </a:endParaRPr>
          </a:p>
        </p:txBody>
      </p:sp>
      <p:sp>
        <p:nvSpPr>
          <p:cNvPr id="119" name="Rounded Rectangle 118"/>
          <p:cNvSpPr/>
          <p:nvPr/>
        </p:nvSpPr>
        <p:spPr>
          <a:xfrm>
            <a:off x="2103532" y="2122013"/>
            <a:ext cx="598199" cy="5981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E</a:t>
            </a:r>
            <a:r>
              <a:rPr lang="en-US" sz="2400" baseline="-25000" dirty="0">
                <a:solidFill>
                  <a:schemeClr val="bg1"/>
                </a:solidFill>
              </a:rPr>
              <a:t>1</a:t>
            </a:r>
            <a:endParaRPr lang="en-US" sz="2400" dirty="0">
              <a:solidFill>
                <a:schemeClr val="bg1"/>
              </a:solidFill>
            </a:endParaRPr>
          </a:p>
        </p:txBody>
      </p:sp>
      <p:sp>
        <p:nvSpPr>
          <p:cNvPr id="120" name="Rounded Rectangle 119"/>
          <p:cNvSpPr/>
          <p:nvPr/>
        </p:nvSpPr>
        <p:spPr>
          <a:xfrm>
            <a:off x="2103532" y="3145499"/>
            <a:ext cx="598199" cy="5981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E</a:t>
            </a:r>
            <a:r>
              <a:rPr lang="en-US" sz="2400" baseline="-25000" dirty="0">
                <a:solidFill>
                  <a:schemeClr val="bg1"/>
                </a:solidFill>
              </a:rPr>
              <a:t>2</a:t>
            </a:r>
            <a:endParaRPr lang="en-US" sz="2400" dirty="0">
              <a:solidFill>
                <a:schemeClr val="bg1"/>
              </a:solidFill>
            </a:endParaRPr>
          </a:p>
        </p:txBody>
      </p:sp>
      <p:sp>
        <p:nvSpPr>
          <p:cNvPr id="121" name="Folded Corner 120"/>
          <p:cNvSpPr/>
          <p:nvPr/>
        </p:nvSpPr>
        <p:spPr>
          <a:xfrm>
            <a:off x="3144777" y="3191171"/>
            <a:ext cx="350351" cy="342033"/>
          </a:xfrm>
          <a:prstGeom prst="foldedCorner">
            <a:avLst/>
          </a:prstGeom>
          <a:solidFill>
            <a:srgbClr val="F7ADF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a:t>
            </a:r>
            <a:endParaRPr lang="en-US" sz="1200" baseline="-25000" dirty="0">
              <a:solidFill>
                <a:schemeClr val="tx1"/>
              </a:solidFill>
            </a:endParaRPr>
          </a:p>
        </p:txBody>
      </p:sp>
      <p:sp>
        <p:nvSpPr>
          <p:cNvPr id="122" name="Rounded Rectangle 121"/>
          <p:cNvSpPr/>
          <p:nvPr/>
        </p:nvSpPr>
        <p:spPr>
          <a:xfrm>
            <a:off x="4756297" y="1101030"/>
            <a:ext cx="598199" cy="598199"/>
          </a:xfrm>
          <a:prstGeom prst="roundRect">
            <a:avLst/>
          </a:prstGeom>
          <a:solidFill>
            <a:schemeClr val="bg1">
              <a:lumMod val="85000"/>
            </a:schemeClr>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P</a:t>
            </a:r>
            <a:r>
              <a:rPr lang="en-US" sz="2400" baseline="-25000" dirty="0">
                <a:solidFill>
                  <a:srgbClr val="000000"/>
                </a:solidFill>
              </a:rPr>
              <a:t>4</a:t>
            </a:r>
            <a:endParaRPr lang="en-US" sz="2400" dirty="0">
              <a:solidFill>
                <a:srgbClr val="000000"/>
              </a:solidFill>
            </a:endParaRPr>
          </a:p>
        </p:txBody>
      </p:sp>
      <p:sp>
        <p:nvSpPr>
          <p:cNvPr id="123" name="Rounded Rectangle 122"/>
          <p:cNvSpPr/>
          <p:nvPr/>
        </p:nvSpPr>
        <p:spPr>
          <a:xfrm>
            <a:off x="3432034" y="1097487"/>
            <a:ext cx="598199" cy="598199"/>
          </a:xfrm>
          <a:prstGeom prst="roundRect">
            <a:avLst/>
          </a:prstGeom>
          <a:solidFill>
            <a:schemeClr val="bg1">
              <a:lumMod val="85000"/>
            </a:schemeClr>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P</a:t>
            </a:r>
            <a:r>
              <a:rPr lang="en-US" sz="2400" baseline="-25000" dirty="0">
                <a:solidFill>
                  <a:srgbClr val="000000"/>
                </a:solidFill>
              </a:rPr>
              <a:t>3</a:t>
            </a:r>
            <a:endParaRPr lang="en-US" sz="2400" dirty="0">
              <a:solidFill>
                <a:srgbClr val="000000"/>
              </a:solidFill>
            </a:endParaRPr>
          </a:p>
        </p:txBody>
      </p:sp>
      <p:sp>
        <p:nvSpPr>
          <p:cNvPr id="126" name="Rounded Rectangle 125"/>
          <p:cNvSpPr/>
          <p:nvPr/>
        </p:nvSpPr>
        <p:spPr>
          <a:xfrm>
            <a:off x="2715181" y="1568643"/>
            <a:ext cx="27753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rgbClr val="000000"/>
                </a:solidFill>
              </a:rPr>
              <a:t>A</a:t>
            </a:r>
          </a:p>
        </p:txBody>
      </p:sp>
      <p:sp>
        <p:nvSpPr>
          <p:cNvPr id="129" name="Rounded Rectangle 128"/>
          <p:cNvSpPr/>
          <p:nvPr/>
        </p:nvSpPr>
        <p:spPr>
          <a:xfrm>
            <a:off x="2916238" y="1636604"/>
            <a:ext cx="25230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rgbClr val="000000"/>
                </a:solidFill>
              </a:rPr>
              <a:t>B</a:t>
            </a:r>
          </a:p>
        </p:txBody>
      </p:sp>
      <p:sp>
        <p:nvSpPr>
          <p:cNvPr id="130" name="Rounded Rectangle 129"/>
          <p:cNvSpPr/>
          <p:nvPr/>
        </p:nvSpPr>
        <p:spPr>
          <a:xfrm>
            <a:off x="2715181" y="2592129"/>
            <a:ext cx="27753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rgbClr val="000000"/>
                </a:solidFill>
              </a:rPr>
              <a:t>A</a:t>
            </a:r>
          </a:p>
        </p:txBody>
      </p:sp>
      <p:sp>
        <p:nvSpPr>
          <p:cNvPr id="131" name="Rounded Rectangle 130"/>
          <p:cNvSpPr/>
          <p:nvPr/>
        </p:nvSpPr>
        <p:spPr>
          <a:xfrm>
            <a:off x="2916238" y="2660090"/>
            <a:ext cx="25230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rgbClr val="000000"/>
                </a:solidFill>
              </a:rPr>
              <a:t>B</a:t>
            </a:r>
          </a:p>
        </p:txBody>
      </p:sp>
      <p:sp>
        <p:nvSpPr>
          <p:cNvPr id="140" name="Rounded Rectangle 139"/>
          <p:cNvSpPr/>
          <p:nvPr/>
        </p:nvSpPr>
        <p:spPr>
          <a:xfrm>
            <a:off x="2715181" y="3615615"/>
            <a:ext cx="27753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rgbClr val="000000"/>
                </a:solidFill>
              </a:rPr>
              <a:t>A</a:t>
            </a:r>
          </a:p>
        </p:txBody>
      </p:sp>
      <p:sp>
        <p:nvSpPr>
          <p:cNvPr id="142" name="Rounded Rectangle 141"/>
          <p:cNvSpPr/>
          <p:nvPr/>
        </p:nvSpPr>
        <p:spPr>
          <a:xfrm>
            <a:off x="2916238" y="3682858"/>
            <a:ext cx="25230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rgbClr val="000000"/>
                </a:solidFill>
              </a:rPr>
              <a:t>B</a:t>
            </a:r>
          </a:p>
        </p:txBody>
      </p:sp>
      <p:sp>
        <p:nvSpPr>
          <p:cNvPr id="143" name="Rounded Rectangle 142"/>
          <p:cNvSpPr/>
          <p:nvPr/>
        </p:nvSpPr>
        <p:spPr>
          <a:xfrm>
            <a:off x="4043683" y="1566885"/>
            <a:ext cx="27753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rgbClr val="000000"/>
                </a:solidFill>
              </a:rPr>
              <a:t>A</a:t>
            </a:r>
          </a:p>
        </p:txBody>
      </p:sp>
      <p:sp>
        <p:nvSpPr>
          <p:cNvPr id="149" name="Rounded Rectangle 148"/>
          <p:cNvSpPr/>
          <p:nvPr/>
        </p:nvSpPr>
        <p:spPr>
          <a:xfrm>
            <a:off x="4244740" y="1634846"/>
            <a:ext cx="25230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rgbClr val="000000"/>
                </a:solidFill>
              </a:rPr>
              <a:t>D</a:t>
            </a:r>
          </a:p>
        </p:txBody>
      </p:sp>
      <p:grpSp>
        <p:nvGrpSpPr>
          <p:cNvPr id="185" name="Group 184"/>
          <p:cNvGrpSpPr/>
          <p:nvPr/>
        </p:nvGrpSpPr>
        <p:grpSpPr>
          <a:xfrm>
            <a:off x="0" y="2025595"/>
            <a:ext cx="944684" cy="809462"/>
            <a:chOff x="0" y="2025595"/>
            <a:chExt cx="944684" cy="809462"/>
          </a:xfrm>
        </p:grpSpPr>
        <p:sp>
          <p:nvSpPr>
            <p:cNvPr id="224" name="Rectangle 223"/>
            <p:cNvSpPr/>
            <p:nvPr/>
          </p:nvSpPr>
          <p:spPr>
            <a:xfrm>
              <a:off x="0" y="2277703"/>
              <a:ext cx="742943" cy="338554"/>
            </a:xfrm>
            <a:prstGeom prst="rect">
              <a:avLst/>
            </a:prstGeom>
          </p:spPr>
          <p:txBody>
            <a:bodyPr wrap="square">
              <a:spAutoFit/>
            </a:bodyPr>
            <a:lstStyle/>
            <a:p>
              <a:pPr lvl="0" algn="ctr"/>
              <a:r>
                <a:rPr lang="en-US" sz="800" dirty="0">
                  <a:solidFill>
                    <a:prstClr val="black"/>
                  </a:solidFill>
                  <a:cs typeface="Calibri"/>
                </a:rPr>
                <a:t>Client</a:t>
              </a:r>
            </a:p>
            <a:p>
              <a:pPr lvl="0" algn="ctr"/>
              <a:r>
                <a:rPr lang="en-US" sz="800" dirty="0">
                  <a:solidFill>
                    <a:prstClr val="black"/>
                  </a:solidFill>
                  <a:cs typeface="Calibri"/>
                </a:rPr>
                <a:t>Application</a:t>
              </a:r>
            </a:p>
          </p:txBody>
        </p:sp>
        <p:grpSp>
          <p:nvGrpSpPr>
            <p:cNvPr id="225" name="Group 224"/>
            <p:cNvGrpSpPr/>
            <p:nvPr/>
          </p:nvGrpSpPr>
          <p:grpSpPr>
            <a:xfrm>
              <a:off x="93037" y="2025595"/>
              <a:ext cx="851647" cy="809462"/>
              <a:chOff x="265172" y="2308763"/>
              <a:chExt cx="712071" cy="676800"/>
            </a:xfrm>
          </p:grpSpPr>
          <p:sp>
            <p:nvSpPr>
              <p:cNvPr id="227" name="Rounded Rectangle 226"/>
              <p:cNvSpPr/>
              <p:nvPr/>
            </p:nvSpPr>
            <p:spPr>
              <a:xfrm>
                <a:off x="265172" y="2308763"/>
                <a:ext cx="712071" cy="67680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8" name="Straight Connector 227"/>
              <p:cNvCxnSpPr/>
              <p:nvPr/>
            </p:nvCxnSpPr>
            <p:spPr>
              <a:xfrm>
                <a:off x="736935" y="2308763"/>
                <a:ext cx="0" cy="676800"/>
              </a:xfrm>
              <a:prstGeom prst="line">
                <a:avLst/>
              </a:prstGeom>
              <a:ln w="28575" cmpd="sng">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226" name="TextBox 225"/>
            <p:cNvSpPr txBox="1"/>
            <p:nvPr/>
          </p:nvSpPr>
          <p:spPr>
            <a:xfrm>
              <a:off x="652491" y="2239123"/>
              <a:ext cx="270016" cy="461665"/>
            </a:xfrm>
            <a:prstGeom prst="rect">
              <a:avLst/>
            </a:prstGeom>
            <a:noFill/>
          </p:spPr>
          <p:txBody>
            <a:bodyPr wrap="square" rtlCol="0">
              <a:spAutoFit/>
            </a:bodyPr>
            <a:lstStyle/>
            <a:p>
              <a:r>
                <a:rPr lang="en-US" sz="800" dirty="0"/>
                <a:t>SDK</a:t>
              </a:r>
            </a:p>
          </p:txBody>
        </p:sp>
      </p:grpSp>
      <p:grpSp>
        <p:nvGrpSpPr>
          <p:cNvPr id="84" name="Group 83"/>
          <p:cNvGrpSpPr/>
          <p:nvPr/>
        </p:nvGrpSpPr>
        <p:grpSpPr>
          <a:xfrm>
            <a:off x="2060302" y="1751589"/>
            <a:ext cx="368888" cy="87748"/>
            <a:chOff x="2259061" y="4546968"/>
            <a:chExt cx="576021" cy="152408"/>
          </a:xfrm>
        </p:grpSpPr>
        <p:sp>
          <p:nvSpPr>
            <p:cNvPr id="85" name="Rectangle 84"/>
            <p:cNvSpPr/>
            <p:nvPr/>
          </p:nvSpPr>
          <p:spPr>
            <a:xfrm>
              <a:off x="2259061"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99" name="Rectangle 98"/>
            <p:cNvSpPr/>
            <p:nvPr/>
          </p:nvSpPr>
          <p:spPr>
            <a:xfrm>
              <a:off x="2475990" y="4546968"/>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01" name="Rectangle 100"/>
            <p:cNvSpPr/>
            <p:nvPr/>
          </p:nvSpPr>
          <p:spPr>
            <a:xfrm>
              <a:off x="2689609"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cxnSp>
          <p:nvCxnSpPr>
            <p:cNvPr id="102" name="Straight Connector 101"/>
            <p:cNvCxnSpPr/>
            <p:nvPr/>
          </p:nvCxnSpPr>
          <p:spPr>
            <a:xfrm>
              <a:off x="2404534" y="4623176"/>
              <a:ext cx="285075"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112" name="Group 111"/>
          <p:cNvGrpSpPr/>
          <p:nvPr/>
        </p:nvGrpSpPr>
        <p:grpSpPr>
          <a:xfrm>
            <a:off x="2064836" y="2787801"/>
            <a:ext cx="368888" cy="93646"/>
            <a:chOff x="2259061" y="4546968"/>
            <a:chExt cx="576021" cy="152408"/>
          </a:xfrm>
        </p:grpSpPr>
        <p:sp>
          <p:nvSpPr>
            <p:cNvPr id="114" name="Rectangle 113"/>
            <p:cNvSpPr/>
            <p:nvPr/>
          </p:nvSpPr>
          <p:spPr>
            <a:xfrm>
              <a:off x="2259061"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15" name="Rectangle 114"/>
            <p:cNvSpPr/>
            <p:nvPr/>
          </p:nvSpPr>
          <p:spPr>
            <a:xfrm>
              <a:off x="2475990" y="4546968"/>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24" name="Rectangle 123"/>
            <p:cNvSpPr/>
            <p:nvPr/>
          </p:nvSpPr>
          <p:spPr>
            <a:xfrm>
              <a:off x="2689609"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cxnSp>
          <p:nvCxnSpPr>
            <p:cNvPr id="125" name="Straight Connector 124"/>
            <p:cNvCxnSpPr/>
            <p:nvPr/>
          </p:nvCxnSpPr>
          <p:spPr>
            <a:xfrm>
              <a:off x="2404534" y="4623176"/>
              <a:ext cx="285075"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127" name="Group 126"/>
          <p:cNvGrpSpPr/>
          <p:nvPr/>
        </p:nvGrpSpPr>
        <p:grpSpPr>
          <a:xfrm>
            <a:off x="2068320" y="3810941"/>
            <a:ext cx="368888" cy="93645"/>
            <a:chOff x="2259061" y="4546968"/>
            <a:chExt cx="576021" cy="152408"/>
          </a:xfrm>
        </p:grpSpPr>
        <p:sp>
          <p:nvSpPr>
            <p:cNvPr id="128" name="Rectangle 127"/>
            <p:cNvSpPr/>
            <p:nvPr/>
          </p:nvSpPr>
          <p:spPr>
            <a:xfrm>
              <a:off x="2259061"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33" name="Rectangle 132"/>
            <p:cNvSpPr/>
            <p:nvPr/>
          </p:nvSpPr>
          <p:spPr>
            <a:xfrm>
              <a:off x="2475990" y="4546968"/>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35" name="Rectangle 134"/>
            <p:cNvSpPr/>
            <p:nvPr/>
          </p:nvSpPr>
          <p:spPr>
            <a:xfrm>
              <a:off x="2689609"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cxnSp>
          <p:nvCxnSpPr>
            <p:cNvPr id="136" name="Straight Connector 135"/>
            <p:cNvCxnSpPr/>
            <p:nvPr/>
          </p:nvCxnSpPr>
          <p:spPr>
            <a:xfrm>
              <a:off x="2404534" y="4623176"/>
              <a:ext cx="285075"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137" name="Group 136"/>
          <p:cNvGrpSpPr/>
          <p:nvPr/>
        </p:nvGrpSpPr>
        <p:grpSpPr>
          <a:xfrm>
            <a:off x="3397334" y="1751589"/>
            <a:ext cx="368888" cy="87743"/>
            <a:chOff x="2259061" y="4546968"/>
            <a:chExt cx="576021" cy="152408"/>
          </a:xfrm>
        </p:grpSpPr>
        <p:sp>
          <p:nvSpPr>
            <p:cNvPr id="138" name="Rectangle 137"/>
            <p:cNvSpPr/>
            <p:nvPr/>
          </p:nvSpPr>
          <p:spPr>
            <a:xfrm>
              <a:off x="2259061"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39" name="Rectangle 138"/>
            <p:cNvSpPr/>
            <p:nvPr/>
          </p:nvSpPr>
          <p:spPr>
            <a:xfrm>
              <a:off x="2475990" y="4546968"/>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41" name="Rectangle 140"/>
            <p:cNvSpPr/>
            <p:nvPr/>
          </p:nvSpPr>
          <p:spPr>
            <a:xfrm>
              <a:off x="2689609"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cxnSp>
          <p:nvCxnSpPr>
            <p:cNvPr id="144" name="Straight Connector 143"/>
            <p:cNvCxnSpPr/>
            <p:nvPr/>
          </p:nvCxnSpPr>
          <p:spPr>
            <a:xfrm>
              <a:off x="2404534" y="4623176"/>
              <a:ext cx="285075"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145" name="Group 144"/>
          <p:cNvGrpSpPr/>
          <p:nvPr/>
        </p:nvGrpSpPr>
        <p:grpSpPr>
          <a:xfrm>
            <a:off x="4724837" y="1767807"/>
            <a:ext cx="368888" cy="80596"/>
            <a:chOff x="2259061" y="4546968"/>
            <a:chExt cx="576021" cy="152408"/>
          </a:xfrm>
        </p:grpSpPr>
        <p:sp>
          <p:nvSpPr>
            <p:cNvPr id="146" name="Rectangle 145"/>
            <p:cNvSpPr/>
            <p:nvPr/>
          </p:nvSpPr>
          <p:spPr>
            <a:xfrm>
              <a:off x="2259061"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47" name="Rectangle 146"/>
            <p:cNvSpPr/>
            <p:nvPr/>
          </p:nvSpPr>
          <p:spPr>
            <a:xfrm>
              <a:off x="2475990" y="4546968"/>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48" name="Rectangle 147"/>
            <p:cNvSpPr/>
            <p:nvPr/>
          </p:nvSpPr>
          <p:spPr>
            <a:xfrm>
              <a:off x="2689609"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cxnSp>
          <p:nvCxnSpPr>
            <p:cNvPr id="174" name="Straight Connector 173"/>
            <p:cNvCxnSpPr/>
            <p:nvPr/>
          </p:nvCxnSpPr>
          <p:spPr>
            <a:xfrm>
              <a:off x="2404534" y="4623176"/>
              <a:ext cx="285075"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16917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ounded Rectangle 137"/>
          <p:cNvSpPr/>
          <p:nvPr/>
        </p:nvSpPr>
        <p:spPr>
          <a:xfrm>
            <a:off x="1603976" y="868504"/>
            <a:ext cx="4033669" cy="3326871"/>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 name="Text Placeholder 4"/>
          <p:cNvSpPr>
            <a:spLocks noGrp="1"/>
          </p:cNvSpPr>
          <p:nvPr>
            <p:ph type="body" sz="quarter" idx="13"/>
          </p:nvPr>
        </p:nvSpPr>
        <p:spPr/>
        <p:txBody>
          <a:bodyPr/>
          <a:lstStyle/>
          <a:p>
            <a:r>
              <a:rPr lang="en-US" dirty="0">
                <a:latin typeface="+mn-lt"/>
              </a:rPr>
              <a:t>Sample transaction: Step 4/7 – Order Transaction</a:t>
            </a:r>
          </a:p>
        </p:txBody>
      </p:sp>
      <p:sp>
        <p:nvSpPr>
          <p:cNvPr id="19" name="TextBox 18"/>
          <p:cNvSpPr txBox="1"/>
          <p:nvPr/>
        </p:nvSpPr>
        <p:spPr>
          <a:xfrm>
            <a:off x="5645467" y="868505"/>
            <a:ext cx="3498533" cy="1754326"/>
          </a:xfrm>
          <a:prstGeom prst="rect">
            <a:avLst/>
          </a:prstGeom>
          <a:noFill/>
        </p:spPr>
        <p:txBody>
          <a:bodyPr wrap="square" rtlCol="0">
            <a:spAutoFit/>
          </a:bodyPr>
          <a:lstStyle/>
          <a:p>
            <a:pPr algn="ctr"/>
            <a:r>
              <a:rPr lang="en-US" sz="1350" dirty="0">
                <a:solidFill>
                  <a:srgbClr val="FF0000"/>
                </a:solidFill>
              </a:rPr>
              <a:t>Responses submitted for ordering</a:t>
            </a:r>
          </a:p>
          <a:p>
            <a:pPr marL="342900" indent="-342900">
              <a:buAutoNum type="arabicPeriod"/>
            </a:pPr>
            <a:endParaRPr lang="en-US" sz="1350" dirty="0"/>
          </a:p>
          <a:p>
            <a:pPr marL="228600" indent="-3175"/>
            <a:r>
              <a:rPr lang="en-US" sz="1350" dirty="0"/>
              <a:t>Application submits responses as a transaction to be ordered. </a:t>
            </a:r>
          </a:p>
          <a:p>
            <a:pPr marL="228600" indent="-3175"/>
            <a:endParaRPr lang="en-US" sz="1350" dirty="0"/>
          </a:p>
          <a:p>
            <a:pPr marL="228600" indent="-3175"/>
            <a:r>
              <a:rPr lang="en-US" sz="1350" dirty="0"/>
              <a:t>Ordering happens across the fabric in parallel with transactions submitted by other applications </a:t>
            </a:r>
          </a:p>
        </p:txBody>
      </p:sp>
      <p:cxnSp>
        <p:nvCxnSpPr>
          <p:cNvPr id="11" name="Elbow Connector 10"/>
          <p:cNvCxnSpPr>
            <a:stCxn id="50" idx="3"/>
            <a:endCxn id="41" idx="1"/>
          </p:cNvCxnSpPr>
          <p:nvPr/>
        </p:nvCxnSpPr>
        <p:spPr>
          <a:xfrm>
            <a:off x="941557" y="2457256"/>
            <a:ext cx="2756440" cy="584261"/>
          </a:xfrm>
          <a:prstGeom prst="bentConnector3">
            <a:avLst>
              <a:gd name="adj1" fmla="val 20917"/>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206" name="TextBox 205"/>
          <p:cNvSpPr txBox="1"/>
          <p:nvPr/>
        </p:nvSpPr>
        <p:spPr>
          <a:xfrm>
            <a:off x="3810724" y="4878206"/>
            <a:ext cx="1547329" cy="276999"/>
          </a:xfrm>
          <a:prstGeom prst="rect">
            <a:avLst/>
          </a:prstGeom>
          <a:noFill/>
        </p:spPr>
        <p:txBody>
          <a:bodyPr wrap="square" rtlCol="0">
            <a:spAutoFit/>
          </a:bodyPr>
          <a:lstStyle/>
          <a:p>
            <a:r>
              <a:rPr lang="en-US" sz="1200" dirty="0">
                <a:solidFill>
                  <a:srgbClr val="FF0000"/>
                </a:solidFill>
              </a:rPr>
              <a:t>(other applications)</a:t>
            </a:r>
          </a:p>
        </p:txBody>
      </p:sp>
      <p:grpSp>
        <p:nvGrpSpPr>
          <p:cNvPr id="27" name="Group 26"/>
          <p:cNvGrpSpPr/>
          <p:nvPr/>
        </p:nvGrpSpPr>
        <p:grpSpPr>
          <a:xfrm>
            <a:off x="4346178" y="4024308"/>
            <a:ext cx="458707" cy="853361"/>
            <a:chOff x="4408808" y="3846020"/>
            <a:chExt cx="458707" cy="1031650"/>
          </a:xfrm>
        </p:grpSpPr>
        <p:cxnSp>
          <p:nvCxnSpPr>
            <p:cNvPr id="34" name="Straight Arrow Connector 33"/>
            <p:cNvCxnSpPr/>
            <p:nvPr/>
          </p:nvCxnSpPr>
          <p:spPr>
            <a:xfrm flipV="1">
              <a:off x="4408808" y="3846020"/>
              <a:ext cx="0" cy="1024322"/>
            </a:xfrm>
            <a:prstGeom prst="straightConnector1">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07" name="Straight Arrow Connector 206"/>
            <p:cNvCxnSpPr/>
            <p:nvPr/>
          </p:nvCxnSpPr>
          <p:spPr>
            <a:xfrm flipV="1">
              <a:off x="4556479" y="3998420"/>
              <a:ext cx="4729" cy="879250"/>
            </a:xfrm>
            <a:prstGeom prst="straightConnector1">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08" name="Straight Arrow Connector 207"/>
            <p:cNvCxnSpPr/>
            <p:nvPr/>
          </p:nvCxnSpPr>
          <p:spPr>
            <a:xfrm flipH="1" flipV="1">
              <a:off x="4713608" y="4150820"/>
              <a:ext cx="1678" cy="719522"/>
            </a:xfrm>
            <a:prstGeom prst="straightConnector1">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09" name="Straight Arrow Connector 208"/>
            <p:cNvCxnSpPr/>
            <p:nvPr/>
          </p:nvCxnSpPr>
          <p:spPr>
            <a:xfrm flipH="1" flipV="1">
              <a:off x="4866009" y="4303220"/>
              <a:ext cx="1506" cy="574450"/>
            </a:xfrm>
            <a:prstGeom prst="straightConnector1">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
        <p:nvSpPr>
          <p:cNvPr id="136" name="TextBox 135"/>
          <p:cNvSpPr txBox="1"/>
          <p:nvPr/>
        </p:nvSpPr>
        <p:spPr>
          <a:xfrm>
            <a:off x="5886818" y="3307480"/>
            <a:ext cx="388248" cy="215444"/>
          </a:xfrm>
          <a:prstGeom prst="rect">
            <a:avLst/>
          </a:prstGeom>
          <a:noFill/>
        </p:spPr>
        <p:txBody>
          <a:bodyPr wrap="none" rtlCol="0">
            <a:spAutoFit/>
          </a:bodyPr>
          <a:lstStyle/>
          <a:p>
            <a:r>
              <a:rPr lang="en-US" sz="800" dirty="0"/>
              <a:t>Key:</a:t>
            </a:r>
          </a:p>
        </p:txBody>
      </p:sp>
      <p:sp>
        <p:nvSpPr>
          <p:cNvPr id="169" name="TextBox 168"/>
          <p:cNvSpPr txBox="1"/>
          <p:nvPr/>
        </p:nvSpPr>
        <p:spPr>
          <a:xfrm>
            <a:off x="2559075" y="4182428"/>
            <a:ext cx="2247316" cy="276999"/>
          </a:xfrm>
          <a:prstGeom prst="rect">
            <a:avLst/>
          </a:prstGeom>
          <a:noFill/>
        </p:spPr>
        <p:txBody>
          <a:bodyPr wrap="square" rtlCol="0">
            <a:spAutoFit/>
          </a:bodyPr>
          <a:lstStyle/>
          <a:p>
            <a:pPr algn="ctr"/>
            <a:r>
              <a:rPr lang="en-US" sz="1200" dirty="0" err="1"/>
              <a:t>Hyperledger</a:t>
            </a:r>
            <a:r>
              <a:rPr lang="en-US" sz="1200" dirty="0"/>
              <a:t> Fabric Network</a:t>
            </a:r>
          </a:p>
        </p:txBody>
      </p:sp>
      <p:sp>
        <p:nvSpPr>
          <p:cNvPr id="171" name="TextBox 170"/>
          <p:cNvSpPr txBox="1"/>
          <p:nvPr/>
        </p:nvSpPr>
        <p:spPr>
          <a:xfrm>
            <a:off x="4023879" y="3854802"/>
            <a:ext cx="1071606" cy="230832"/>
          </a:xfrm>
          <a:prstGeom prst="rect">
            <a:avLst/>
          </a:prstGeom>
          <a:noFill/>
        </p:spPr>
        <p:txBody>
          <a:bodyPr wrap="square" rtlCol="0">
            <a:spAutoFit/>
          </a:bodyPr>
          <a:lstStyle/>
          <a:p>
            <a:r>
              <a:rPr lang="en-US" sz="900" dirty="0"/>
              <a:t>Ordering-Service</a:t>
            </a:r>
          </a:p>
        </p:txBody>
      </p:sp>
      <p:graphicFrame>
        <p:nvGraphicFramePr>
          <p:cNvPr id="85" name="Table 84"/>
          <p:cNvGraphicFramePr>
            <a:graphicFrameLocks noGrp="1"/>
          </p:cNvGraphicFramePr>
          <p:nvPr>
            <p:extLst>
              <p:ext uri="{D42A27DB-BD31-4B8C-83A1-F6EECF244321}">
                <p14:modId xmlns:p14="http://schemas.microsoft.com/office/powerpoint/2010/main" val="843189331"/>
              </p:ext>
            </p:extLst>
          </p:nvPr>
        </p:nvGraphicFramePr>
        <p:xfrm>
          <a:off x="5981974" y="3517751"/>
          <a:ext cx="2580368" cy="1552220"/>
        </p:xfrm>
        <a:graphic>
          <a:graphicData uri="http://schemas.openxmlformats.org/drawingml/2006/table">
            <a:tbl>
              <a:tblPr firstRow="1" bandRow="1">
                <a:tableStyleId>{2D5ABB26-0587-4C30-8999-92F81FD0307C}</a:tableStyleId>
              </a:tblPr>
              <a:tblGrid>
                <a:gridCol w="903968">
                  <a:extLst>
                    <a:ext uri="{9D8B030D-6E8A-4147-A177-3AD203B41FA5}">
                      <a16:colId xmlns:a16="http://schemas.microsoft.com/office/drawing/2014/main" val="20000"/>
                    </a:ext>
                  </a:extLst>
                </a:gridCol>
                <a:gridCol w="383446">
                  <a:extLst>
                    <a:ext uri="{9D8B030D-6E8A-4147-A177-3AD203B41FA5}">
                      <a16:colId xmlns:a16="http://schemas.microsoft.com/office/drawing/2014/main" val="20001"/>
                    </a:ext>
                  </a:extLst>
                </a:gridCol>
                <a:gridCol w="457929">
                  <a:extLst>
                    <a:ext uri="{9D8B030D-6E8A-4147-A177-3AD203B41FA5}">
                      <a16:colId xmlns:a16="http://schemas.microsoft.com/office/drawing/2014/main" val="20002"/>
                    </a:ext>
                  </a:extLst>
                </a:gridCol>
                <a:gridCol w="835025">
                  <a:extLst>
                    <a:ext uri="{9D8B030D-6E8A-4147-A177-3AD203B41FA5}">
                      <a16:colId xmlns:a16="http://schemas.microsoft.com/office/drawing/2014/main" val="20003"/>
                    </a:ext>
                  </a:extLst>
                </a:gridCol>
              </a:tblGrid>
              <a:tr h="388055">
                <a:tc>
                  <a:txBody>
                    <a:bodyPr/>
                    <a:lstStyle/>
                    <a:p>
                      <a:pPr lvl="0"/>
                      <a:r>
                        <a:rPr lang="en-US" sz="800" b="0" i="0" dirty="0">
                          <a:latin typeface="+mn-lt"/>
                        </a:rPr>
                        <a:t>Endorser</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lvl="0"/>
                      <a:endParaRPr lang="en-US" sz="800" b="0" i="0" dirty="0">
                        <a:latin typeface="+mn-lt"/>
                      </a:endParaRPr>
                    </a:p>
                  </a:txBody>
                  <a:tcPr anchor="ctr">
                    <a:lnT w="12700" cap="flat" cmpd="sng" algn="ctr">
                      <a:solidFill>
                        <a:schemeClr val="tx1"/>
                      </a:solidFill>
                      <a:prstDash val="solid"/>
                      <a:round/>
                      <a:headEnd type="none" w="med" len="med"/>
                      <a:tailEnd type="none" w="med" len="med"/>
                    </a:lnT>
                  </a:tcPr>
                </a:tc>
                <a:tc>
                  <a:txBody>
                    <a:bodyPr/>
                    <a:lstStyle/>
                    <a:p>
                      <a:pPr lvl="0"/>
                      <a:endParaRPr lang="en-US" sz="800" b="0" i="0" dirty="0">
                        <a:latin typeface="+mn-lt"/>
                      </a:endParaRPr>
                    </a:p>
                  </a:txBody>
                  <a:tcPr anchor="ctr">
                    <a:lnT w="12700" cap="flat" cmpd="sng" algn="ctr">
                      <a:solidFill>
                        <a:schemeClr val="tx1"/>
                      </a:solidFill>
                      <a:prstDash val="solid"/>
                      <a:round/>
                      <a:headEnd type="none" w="med" len="med"/>
                      <a:tailEnd type="none" w="med" len="med"/>
                    </a:lnT>
                  </a:tcPr>
                </a:tc>
                <a:tc>
                  <a:txBody>
                    <a:bodyPr/>
                    <a:lstStyle/>
                    <a:p>
                      <a:pPr lvl="0"/>
                      <a:r>
                        <a:rPr lang="en-US" sz="800" b="0" i="0" dirty="0">
                          <a:latin typeface="+mn-lt"/>
                        </a:rPr>
                        <a:t>Ledger</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388055">
                <a:tc>
                  <a:txBody>
                    <a:bodyPr/>
                    <a:lstStyle/>
                    <a:p>
                      <a:pPr lvl="0"/>
                      <a:r>
                        <a:rPr lang="en-US" sz="800" b="0" i="0" dirty="0">
                          <a:latin typeface="+mn-lt"/>
                        </a:rPr>
                        <a:t>Committing Peer</a:t>
                      </a:r>
                    </a:p>
                  </a:txBody>
                  <a:tcPr anchor="ctr">
                    <a:lnL w="12700" cap="flat" cmpd="sng" algn="ctr">
                      <a:solidFill>
                        <a:schemeClr val="tx1"/>
                      </a:solidFill>
                      <a:prstDash val="solid"/>
                      <a:round/>
                      <a:headEnd type="none" w="med" len="med"/>
                      <a:tailEnd type="none" w="med" len="med"/>
                    </a:lnL>
                  </a:tcPr>
                </a:tc>
                <a:tc>
                  <a:txBody>
                    <a:bodyPr/>
                    <a:lstStyle/>
                    <a:p>
                      <a:pPr lvl="0"/>
                      <a:endParaRPr lang="en-US" sz="800" b="0" i="0" dirty="0">
                        <a:latin typeface="+mn-lt"/>
                      </a:endParaRPr>
                    </a:p>
                  </a:txBody>
                  <a:tcPr anchor="ctr"/>
                </a:tc>
                <a:tc>
                  <a:txBody>
                    <a:bodyPr/>
                    <a:lstStyle/>
                    <a:p>
                      <a:pPr lvl="0"/>
                      <a:endParaRPr lang="en-US" sz="800" b="0" i="0" dirty="0">
                        <a:latin typeface="+mn-lt"/>
                      </a:endParaRPr>
                    </a:p>
                  </a:txBody>
                  <a:tcPr anchor="ct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800" b="0" i="0" dirty="0">
                          <a:latin typeface="+mn-lt"/>
                        </a:rPr>
                        <a:t>Application</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388055">
                <a:tc>
                  <a:txBody>
                    <a:bodyPr/>
                    <a:lstStyle/>
                    <a:p>
                      <a:pPr lvl="0"/>
                      <a:r>
                        <a:rPr lang="en-US" sz="800" b="0" i="0" dirty="0">
                          <a:latin typeface="+mn-lt"/>
                        </a:rPr>
                        <a:t>Ordering</a:t>
                      </a:r>
                      <a:r>
                        <a:rPr lang="en-US" sz="800" b="0" i="0" baseline="0" dirty="0">
                          <a:latin typeface="+mn-lt"/>
                        </a:rPr>
                        <a:t> Node</a:t>
                      </a:r>
                      <a:endParaRPr lang="en-US" sz="800" b="0" i="0" dirty="0">
                        <a:latin typeface="+mn-lt"/>
                      </a:endParaRPr>
                    </a:p>
                  </a:txBody>
                  <a:tcPr anchor="ctr">
                    <a:lnL w="12700" cap="flat" cmpd="sng" algn="ctr">
                      <a:solidFill>
                        <a:schemeClr val="tx1"/>
                      </a:solidFill>
                      <a:prstDash val="solid"/>
                      <a:round/>
                      <a:headEnd type="none" w="med" len="med"/>
                      <a:tailEnd type="none" w="med" len="med"/>
                    </a:lnL>
                  </a:tcPr>
                </a:tc>
                <a:tc>
                  <a:txBody>
                    <a:bodyPr/>
                    <a:lstStyle/>
                    <a:p>
                      <a:pPr lvl="0"/>
                      <a:endParaRPr lang="en-US" sz="800" b="0" i="0" dirty="0">
                        <a:latin typeface="+mn-lt"/>
                      </a:endParaRPr>
                    </a:p>
                  </a:txBody>
                  <a:tcPr anchor="ctr"/>
                </a:tc>
                <a:tc>
                  <a:txBody>
                    <a:bodyPr/>
                    <a:lstStyle/>
                    <a:p>
                      <a:pPr lvl="0"/>
                      <a:endParaRPr lang="en-US" sz="800" b="0" i="0" dirty="0">
                        <a:latin typeface="+mn-lt"/>
                      </a:endParaRPr>
                    </a:p>
                  </a:txBody>
                  <a:tcPr anchor="ctr"/>
                </a:tc>
                <a:tc>
                  <a:txBody>
                    <a:bodyPr/>
                    <a:lstStyle/>
                    <a:p>
                      <a:pPr lvl="0"/>
                      <a:endParaRPr lang="en-US" sz="800" b="0" i="0" dirty="0">
                        <a:latin typeface="+mn-lt"/>
                      </a:endParaRP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388055">
                <a:tc>
                  <a:txBody>
                    <a:bodyPr/>
                    <a:lstStyle/>
                    <a:p>
                      <a:pPr lvl="0"/>
                      <a:r>
                        <a:rPr lang="en-US" sz="800" b="0" i="0" dirty="0">
                          <a:latin typeface="+mn-lt"/>
                        </a:rPr>
                        <a:t>Smart</a:t>
                      </a:r>
                      <a:r>
                        <a:rPr lang="en-US" sz="800" b="0" i="0" baseline="0" dirty="0">
                          <a:latin typeface="+mn-lt"/>
                        </a:rPr>
                        <a:t> Contract</a:t>
                      </a:r>
                    </a:p>
                    <a:p>
                      <a:pPr lvl="0"/>
                      <a:r>
                        <a:rPr lang="en-US" sz="800" b="0" i="0" baseline="0" dirty="0">
                          <a:latin typeface="+mn-lt"/>
                        </a:rPr>
                        <a:t>(</a:t>
                      </a:r>
                      <a:r>
                        <a:rPr lang="en-US" sz="800" b="0" i="0" baseline="0" dirty="0" err="1">
                          <a:latin typeface="+mn-lt"/>
                        </a:rPr>
                        <a:t>Chaincode</a:t>
                      </a:r>
                      <a:r>
                        <a:rPr lang="en-US" sz="800" b="0" i="0" baseline="0" dirty="0">
                          <a:latin typeface="+mn-lt"/>
                        </a:rPr>
                        <a:t>)</a:t>
                      </a:r>
                      <a:endParaRPr lang="en-US" sz="800" b="0" i="0" dirty="0">
                        <a:latin typeface="+mn-lt"/>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lvl="0"/>
                      <a:endParaRPr lang="en-US" sz="800" b="0" i="0" dirty="0">
                        <a:latin typeface="+mn-lt"/>
                      </a:endParaRPr>
                    </a:p>
                  </a:txBody>
                  <a:tcPr anchor="ctr">
                    <a:lnB w="12700" cap="flat" cmpd="sng" algn="ctr">
                      <a:solidFill>
                        <a:schemeClr val="tx1"/>
                      </a:solidFill>
                      <a:prstDash val="solid"/>
                      <a:round/>
                      <a:headEnd type="none" w="med" len="med"/>
                      <a:tailEnd type="none" w="med" len="med"/>
                    </a:lnB>
                  </a:tcPr>
                </a:tc>
                <a:tc>
                  <a:txBody>
                    <a:bodyPr/>
                    <a:lstStyle/>
                    <a:p>
                      <a:pPr lvl="0"/>
                      <a:endParaRPr lang="en-US" sz="800" b="0" i="0" dirty="0">
                        <a:latin typeface="+mn-lt"/>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800" b="0" i="0" dirty="0">
                          <a:latin typeface="+mn-lt"/>
                        </a:rPr>
                        <a:t>Endorsement</a:t>
                      </a:r>
                      <a:r>
                        <a:rPr lang="en-US" sz="800" b="0" i="0" baseline="0" dirty="0">
                          <a:latin typeface="+mn-lt"/>
                        </a:rPr>
                        <a:t> Policy</a:t>
                      </a:r>
                      <a:endParaRPr lang="en-US" sz="800" b="0" i="0" dirty="0">
                        <a:latin typeface="+mn-lt"/>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86" name="Group 85"/>
          <p:cNvGrpSpPr/>
          <p:nvPr/>
        </p:nvGrpSpPr>
        <p:grpSpPr>
          <a:xfrm>
            <a:off x="6885930" y="3610381"/>
            <a:ext cx="848760" cy="1394056"/>
            <a:chOff x="6885930" y="3610381"/>
            <a:chExt cx="848760" cy="1394056"/>
          </a:xfrm>
        </p:grpSpPr>
        <p:sp>
          <p:nvSpPr>
            <p:cNvPr id="87" name="Rounded Rectangle 86"/>
            <p:cNvSpPr/>
            <p:nvPr/>
          </p:nvSpPr>
          <p:spPr>
            <a:xfrm>
              <a:off x="6885931" y="3610381"/>
              <a:ext cx="267251" cy="267300"/>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tIns="36000" bIns="36000" rtlCol="0" anchor="ctr"/>
            <a:lstStyle/>
            <a:p>
              <a:pPr algn="ctr"/>
              <a:endParaRPr lang="en-US" sz="750" dirty="0">
                <a:solidFill>
                  <a:srgbClr val="000000"/>
                </a:solidFill>
              </a:endParaRPr>
            </a:p>
          </p:txBody>
        </p:sp>
        <p:sp>
          <p:nvSpPr>
            <p:cNvPr id="88" name="Rounded Rectangle 87"/>
            <p:cNvSpPr/>
            <p:nvPr/>
          </p:nvSpPr>
          <p:spPr>
            <a:xfrm>
              <a:off x="6886850" y="3991183"/>
              <a:ext cx="267251" cy="267300"/>
            </a:xfrm>
            <a:prstGeom prst="roundRect">
              <a:avLst/>
            </a:prstGeom>
            <a:solidFill>
              <a:schemeClr val="bg1">
                <a:lumMod val="85000"/>
              </a:schemeClr>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50" dirty="0">
                <a:solidFill>
                  <a:srgbClr val="000000"/>
                </a:solidFill>
              </a:endParaRPr>
            </a:p>
          </p:txBody>
        </p:sp>
        <p:sp>
          <p:nvSpPr>
            <p:cNvPr id="89" name="Rounded Rectangle 88"/>
            <p:cNvSpPr/>
            <p:nvPr/>
          </p:nvSpPr>
          <p:spPr>
            <a:xfrm>
              <a:off x="6885930" y="4351426"/>
              <a:ext cx="267251" cy="267300"/>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50" dirty="0">
                <a:solidFill>
                  <a:srgbClr val="000000"/>
                </a:solidFill>
              </a:endParaRPr>
            </a:p>
          </p:txBody>
        </p:sp>
        <p:sp>
          <p:nvSpPr>
            <p:cNvPr id="92" name="Rounded Rectangle 91"/>
            <p:cNvSpPr/>
            <p:nvPr/>
          </p:nvSpPr>
          <p:spPr>
            <a:xfrm>
              <a:off x="6885930" y="4737137"/>
              <a:ext cx="267251" cy="267300"/>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50" dirty="0">
                <a:solidFill>
                  <a:srgbClr val="000000"/>
                </a:solidFill>
              </a:endParaRPr>
            </a:p>
          </p:txBody>
        </p:sp>
        <p:sp>
          <p:nvSpPr>
            <p:cNvPr id="93" name="Folded Corner 92"/>
            <p:cNvSpPr/>
            <p:nvPr/>
          </p:nvSpPr>
          <p:spPr>
            <a:xfrm>
              <a:off x="7424776" y="4744307"/>
              <a:ext cx="268358" cy="257651"/>
            </a:xfrm>
            <a:prstGeom prst="foldedCorner">
              <a:avLst/>
            </a:prstGeom>
            <a:solidFill>
              <a:srgbClr val="F7ADF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cxnSp>
          <p:nvCxnSpPr>
            <p:cNvPr id="94" name="Straight Connector 93"/>
            <p:cNvCxnSpPr/>
            <p:nvPr/>
          </p:nvCxnSpPr>
          <p:spPr>
            <a:xfrm>
              <a:off x="7153181" y="4870787"/>
              <a:ext cx="271595" cy="2346"/>
            </a:xfrm>
            <a:prstGeom prst="line">
              <a:avLst/>
            </a:prstGeom>
            <a:ln w="6350" cmpd="sng">
              <a:solidFill>
                <a:schemeClr val="tx2"/>
              </a:solidFill>
              <a:prstDash val="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5" name="Rounded Rectangle 94"/>
            <p:cNvSpPr/>
            <p:nvPr/>
          </p:nvSpPr>
          <p:spPr>
            <a:xfrm>
              <a:off x="7416621" y="3991183"/>
              <a:ext cx="267251" cy="267300"/>
            </a:xfrm>
            <a:prstGeom prst="roundRect">
              <a:avLst/>
            </a:prstGeom>
            <a:no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tIns="36000" bIns="36000" rtlCol="0" anchor="ctr"/>
            <a:lstStyle/>
            <a:p>
              <a:pPr algn="ctr"/>
              <a:endParaRPr lang="en-US" sz="750" dirty="0">
                <a:solidFill>
                  <a:srgbClr val="000000"/>
                </a:solidFill>
              </a:endParaRPr>
            </a:p>
          </p:txBody>
        </p:sp>
        <p:grpSp>
          <p:nvGrpSpPr>
            <p:cNvPr id="96" name="Group 95"/>
            <p:cNvGrpSpPr/>
            <p:nvPr/>
          </p:nvGrpSpPr>
          <p:grpSpPr>
            <a:xfrm>
              <a:off x="7365802" y="3672533"/>
              <a:ext cx="368888" cy="93646"/>
              <a:chOff x="2259061" y="4546968"/>
              <a:chExt cx="576021" cy="152408"/>
            </a:xfrm>
          </p:grpSpPr>
          <p:sp>
            <p:nvSpPr>
              <p:cNvPr id="97" name="Rectangle 96"/>
              <p:cNvSpPr/>
              <p:nvPr/>
            </p:nvSpPr>
            <p:spPr>
              <a:xfrm>
                <a:off x="2259061" y="4546976"/>
                <a:ext cx="145473" cy="1524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98" name="Rectangle 97"/>
              <p:cNvSpPr/>
              <p:nvPr/>
            </p:nvSpPr>
            <p:spPr>
              <a:xfrm>
                <a:off x="2475990" y="4546968"/>
                <a:ext cx="145473" cy="1524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00" name="Rectangle 99"/>
              <p:cNvSpPr/>
              <p:nvPr/>
            </p:nvSpPr>
            <p:spPr>
              <a:xfrm>
                <a:off x="2689609" y="4546976"/>
                <a:ext cx="145473" cy="1524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cxnSp>
            <p:nvCxnSpPr>
              <p:cNvPr id="103" name="Straight Connector 102"/>
              <p:cNvCxnSpPr/>
              <p:nvPr/>
            </p:nvCxnSpPr>
            <p:spPr>
              <a:xfrm>
                <a:off x="2404534" y="4623176"/>
                <a:ext cx="285075"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grpSp>
        <p:nvGrpSpPr>
          <p:cNvPr id="104" name="Group 103"/>
          <p:cNvGrpSpPr/>
          <p:nvPr/>
        </p:nvGrpSpPr>
        <p:grpSpPr>
          <a:xfrm>
            <a:off x="3697997" y="2237014"/>
            <a:ext cx="1709316" cy="1609006"/>
            <a:chOff x="3620745" y="2847577"/>
            <a:chExt cx="1709316" cy="1609006"/>
          </a:xfrm>
        </p:grpSpPr>
        <p:sp>
          <p:nvSpPr>
            <p:cNvPr id="105" name="Rounded Rectangle 104"/>
            <p:cNvSpPr/>
            <p:nvPr/>
          </p:nvSpPr>
          <p:spPr>
            <a:xfrm>
              <a:off x="3620745" y="2847577"/>
              <a:ext cx="1709316" cy="1609006"/>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6" name="Rounded Rectangle 105"/>
            <p:cNvSpPr/>
            <p:nvPr/>
          </p:nvSpPr>
          <p:spPr>
            <a:xfrm>
              <a:off x="3767821" y="3711053"/>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O</a:t>
              </a:r>
            </a:p>
          </p:txBody>
        </p:sp>
        <p:sp>
          <p:nvSpPr>
            <p:cNvPr id="107" name="Rounded Rectangle 106"/>
            <p:cNvSpPr/>
            <p:nvPr/>
          </p:nvSpPr>
          <p:spPr>
            <a:xfrm>
              <a:off x="3767821" y="2964728"/>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O</a:t>
              </a:r>
            </a:p>
          </p:txBody>
        </p:sp>
        <p:sp>
          <p:nvSpPr>
            <p:cNvPr id="108" name="Rounded Rectangle 107"/>
            <p:cNvSpPr/>
            <p:nvPr/>
          </p:nvSpPr>
          <p:spPr>
            <a:xfrm>
              <a:off x="4580786" y="2967493"/>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O</a:t>
              </a:r>
            </a:p>
          </p:txBody>
        </p:sp>
        <p:cxnSp>
          <p:nvCxnSpPr>
            <p:cNvPr id="109" name="Straight Connector 108"/>
            <p:cNvCxnSpPr/>
            <p:nvPr/>
          </p:nvCxnSpPr>
          <p:spPr>
            <a:xfrm>
              <a:off x="4366020" y="3263828"/>
              <a:ext cx="214766" cy="2765"/>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4366020" y="4010153"/>
              <a:ext cx="209384" cy="3812"/>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4066921" y="3562927"/>
              <a:ext cx="0" cy="148126"/>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flipH="1">
              <a:off x="4874504" y="3565692"/>
              <a:ext cx="5382" cy="149173"/>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4341787" y="3536576"/>
              <a:ext cx="288095" cy="214810"/>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flipV="1">
              <a:off x="4341787" y="3530645"/>
              <a:ext cx="281287" cy="220741"/>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18" name="Rounded Rectangle 117"/>
            <p:cNvSpPr/>
            <p:nvPr/>
          </p:nvSpPr>
          <p:spPr>
            <a:xfrm>
              <a:off x="4575404" y="3714865"/>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O</a:t>
              </a:r>
            </a:p>
          </p:txBody>
        </p:sp>
      </p:grpSp>
      <p:sp>
        <p:nvSpPr>
          <p:cNvPr id="119" name="Rounded Rectangle 118"/>
          <p:cNvSpPr/>
          <p:nvPr/>
        </p:nvSpPr>
        <p:spPr>
          <a:xfrm>
            <a:off x="2103532" y="1098527"/>
            <a:ext cx="598199" cy="5981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E</a:t>
            </a:r>
            <a:r>
              <a:rPr lang="en-US" sz="2400" baseline="-25000" dirty="0">
                <a:solidFill>
                  <a:schemeClr val="bg1"/>
                </a:solidFill>
              </a:rPr>
              <a:t>0</a:t>
            </a:r>
            <a:endParaRPr lang="en-US" sz="2400" dirty="0">
              <a:solidFill>
                <a:schemeClr val="bg1"/>
              </a:solidFill>
            </a:endParaRPr>
          </a:p>
        </p:txBody>
      </p:sp>
      <p:sp>
        <p:nvSpPr>
          <p:cNvPr id="120" name="Rounded Rectangle 119"/>
          <p:cNvSpPr/>
          <p:nvPr/>
        </p:nvSpPr>
        <p:spPr>
          <a:xfrm>
            <a:off x="2103532" y="2122013"/>
            <a:ext cx="598199" cy="5981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E</a:t>
            </a:r>
            <a:r>
              <a:rPr lang="en-US" sz="2400" baseline="-25000" dirty="0">
                <a:solidFill>
                  <a:schemeClr val="bg1"/>
                </a:solidFill>
              </a:rPr>
              <a:t>1</a:t>
            </a:r>
            <a:endParaRPr lang="en-US" sz="2400" dirty="0">
              <a:solidFill>
                <a:schemeClr val="bg1"/>
              </a:solidFill>
            </a:endParaRPr>
          </a:p>
        </p:txBody>
      </p:sp>
      <p:sp>
        <p:nvSpPr>
          <p:cNvPr id="121" name="Rounded Rectangle 120"/>
          <p:cNvSpPr/>
          <p:nvPr/>
        </p:nvSpPr>
        <p:spPr>
          <a:xfrm>
            <a:off x="2103532" y="3145499"/>
            <a:ext cx="598199" cy="5981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E</a:t>
            </a:r>
            <a:r>
              <a:rPr lang="en-US" sz="2400" baseline="-25000" dirty="0">
                <a:solidFill>
                  <a:schemeClr val="bg1"/>
                </a:solidFill>
              </a:rPr>
              <a:t>2</a:t>
            </a:r>
            <a:endParaRPr lang="en-US" sz="2400" dirty="0">
              <a:solidFill>
                <a:schemeClr val="bg1"/>
              </a:solidFill>
            </a:endParaRPr>
          </a:p>
        </p:txBody>
      </p:sp>
      <p:sp>
        <p:nvSpPr>
          <p:cNvPr id="122" name="Folded Corner 121"/>
          <p:cNvSpPr/>
          <p:nvPr/>
        </p:nvSpPr>
        <p:spPr>
          <a:xfrm>
            <a:off x="3144777" y="3191171"/>
            <a:ext cx="350351" cy="342033"/>
          </a:xfrm>
          <a:prstGeom prst="foldedCorner">
            <a:avLst/>
          </a:prstGeom>
          <a:solidFill>
            <a:srgbClr val="F7ADF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a:t>
            </a:r>
            <a:endParaRPr lang="en-US" sz="1200" baseline="-25000" dirty="0">
              <a:solidFill>
                <a:schemeClr val="tx1"/>
              </a:solidFill>
            </a:endParaRPr>
          </a:p>
        </p:txBody>
      </p:sp>
      <p:sp>
        <p:nvSpPr>
          <p:cNvPr id="123" name="Rounded Rectangle 122"/>
          <p:cNvSpPr/>
          <p:nvPr/>
        </p:nvSpPr>
        <p:spPr>
          <a:xfrm>
            <a:off x="4756297" y="1101030"/>
            <a:ext cx="598199" cy="598199"/>
          </a:xfrm>
          <a:prstGeom prst="roundRect">
            <a:avLst/>
          </a:prstGeom>
          <a:solidFill>
            <a:schemeClr val="bg1">
              <a:lumMod val="85000"/>
            </a:schemeClr>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P</a:t>
            </a:r>
            <a:r>
              <a:rPr lang="en-US" sz="2400" baseline="-25000" dirty="0">
                <a:solidFill>
                  <a:srgbClr val="000000"/>
                </a:solidFill>
              </a:rPr>
              <a:t>4</a:t>
            </a:r>
            <a:endParaRPr lang="en-US" sz="2400" dirty="0">
              <a:solidFill>
                <a:srgbClr val="000000"/>
              </a:solidFill>
            </a:endParaRPr>
          </a:p>
        </p:txBody>
      </p:sp>
      <p:sp>
        <p:nvSpPr>
          <p:cNvPr id="124" name="Rounded Rectangle 123"/>
          <p:cNvSpPr/>
          <p:nvPr/>
        </p:nvSpPr>
        <p:spPr>
          <a:xfrm>
            <a:off x="3432034" y="1097487"/>
            <a:ext cx="598199" cy="598199"/>
          </a:xfrm>
          <a:prstGeom prst="roundRect">
            <a:avLst/>
          </a:prstGeom>
          <a:solidFill>
            <a:schemeClr val="bg1">
              <a:lumMod val="85000"/>
            </a:schemeClr>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P</a:t>
            </a:r>
            <a:r>
              <a:rPr lang="en-US" sz="2400" baseline="-25000" dirty="0">
                <a:solidFill>
                  <a:srgbClr val="000000"/>
                </a:solidFill>
              </a:rPr>
              <a:t>3</a:t>
            </a:r>
            <a:endParaRPr lang="en-US" sz="2400" dirty="0">
              <a:solidFill>
                <a:srgbClr val="000000"/>
              </a:solidFill>
            </a:endParaRPr>
          </a:p>
        </p:txBody>
      </p:sp>
      <p:sp>
        <p:nvSpPr>
          <p:cNvPr id="125" name="Rounded Rectangle 124"/>
          <p:cNvSpPr/>
          <p:nvPr/>
        </p:nvSpPr>
        <p:spPr>
          <a:xfrm>
            <a:off x="2715181" y="1568643"/>
            <a:ext cx="27753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rgbClr val="000000"/>
                </a:solidFill>
              </a:rPr>
              <a:t>A</a:t>
            </a:r>
          </a:p>
        </p:txBody>
      </p:sp>
      <p:sp>
        <p:nvSpPr>
          <p:cNvPr id="126" name="Rounded Rectangle 125"/>
          <p:cNvSpPr/>
          <p:nvPr/>
        </p:nvSpPr>
        <p:spPr>
          <a:xfrm>
            <a:off x="2916238" y="1636604"/>
            <a:ext cx="25230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rgbClr val="000000"/>
                </a:solidFill>
              </a:rPr>
              <a:t>B</a:t>
            </a:r>
          </a:p>
        </p:txBody>
      </p:sp>
      <p:sp>
        <p:nvSpPr>
          <p:cNvPr id="127" name="Rounded Rectangle 126"/>
          <p:cNvSpPr/>
          <p:nvPr/>
        </p:nvSpPr>
        <p:spPr>
          <a:xfrm>
            <a:off x="2715181" y="2592129"/>
            <a:ext cx="27753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rgbClr val="000000"/>
                </a:solidFill>
              </a:rPr>
              <a:t>A</a:t>
            </a:r>
          </a:p>
        </p:txBody>
      </p:sp>
      <p:sp>
        <p:nvSpPr>
          <p:cNvPr id="128" name="Rounded Rectangle 127"/>
          <p:cNvSpPr/>
          <p:nvPr/>
        </p:nvSpPr>
        <p:spPr>
          <a:xfrm>
            <a:off x="2916238" y="2660090"/>
            <a:ext cx="25230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rgbClr val="000000"/>
                </a:solidFill>
              </a:rPr>
              <a:t>B</a:t>
            </a:r>
          </a:p>
        </p:txBody>
      </p:sp>
      <p:sp>
        <p:nvSpPr>
          <p:cNvPr id="129" name="Rounded Rectangle 128"/>
          <p:cNvSpPr/>
          <p:nvPr/>
        </p:nvSpPr>
        <p:spPr>
          <a:xfrm>
            <a:off x="2715181" y="3615615"/>
            <a:ext cx="27753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rgbClr val="000000"/>
                </a:solidFill>
              </a:rPr>
              <a:t>A</a:t>
            </a:r>
          </a:p>
        </p:txBody>
      </p:sp>
      <p:sp>
        <p:nvSpPr>
          <p:cNvPr id="130" name="Rounded Rectangle 129"/>
          <p:cNvSpPr/>
          <p:nvPr/>
        </p:nvSpPr>
        <p:spPr>
          <a:xfrm>
            <a:off x="2916238" y="3682858"/>
            <a:ext cx="25230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rgbClr val="000000"/>
                </a:solidFill>
              </a:rPr>
              <a:t>B</a:t>
            </a:r>
          </a:p>
        </p:txBody>
      </p:sp>
      <p:sp>
        <p:nvSpPr>
          <p:cNvPr id="131" name="Rounded Rectangle 130"/>
          <p:cNvSpPr/>
          <p:nvPr/>
        </p:nvSpPr>
        <p:spPr>
          <a:xfrm>
            <a:off x="4043683" y="1566885"/>
            <a:ext cx="27753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rgbClr val="000000"/>
                </a:solidFill>
              </a:rPr>
              <a:t>A</a:t>
            </a:r>
          </a:p>
        </p:txBody>
      </p:sp>
      <p:sp>
        <p:nvSpPr>
          <p:cNvPr id="143" name="Rounded Rectangle 142"/>
          <p:cNvSpPr/>
          <p:nvPr/>
        </p:nvSpPr>
        <p:spPr>
          <a:xfrm>
            <a:off x="4244740" y="1634846"/>
            <a:ext cx="25230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rgbClr val="000000"/>
                </a:solidFill>
              </a:rPr>
              <a:t>D</a:t>
            </a:r>
          </a:p>
        </p:txBody>
      </p:sp>
      <p:grpSp>
        <p:nvGrpSpPr>
          <p:cNvPr id="228" name="Group 227"/>
          <p:cNvGrpSpPr/>
          <p:nvPr/>
        </p:nvGrpSpPr>
        <p:grpSpPr>
          <a:xfrm>
            <a:off x="0" y="2025595"/>
            <a:ext cx="944684" cy="809462"/>
            <a:chOff x="0" y="2025595"/>
            <a:chExt cx="944684" cy="809462"/>
          </a:xfrm>
        </p:grpSpPr>
        <p:sp>
          <p:nvSpPr>
            <p:cNvPr id="229" name="Rectangle 228"/>
            <p:cNvSpPr/>
            <p:nvPr/>
          </p:nvSpPr>
          <p:spPr>
            <a:xfrm>
              <a:off x="0" y="2277703"/>
              <a:ext cx="742943" cy="338554"/>
            </a:xfrm>
            <a:prstGeom prst="rect">
              <a:avLst/>
            </a:prstGeom>
          </p:spPr>
          <p:txBody>
            <a:bodyPr wrap="square">
              <a:spAutoFit/>
            </a:bodyPr>
            <a:lstStyle/>
            <a:p>
              <a:pPr lvl="0" algn="ctr"/>
              <a:r>
                <a:rPr lang="en-US" sz="800" dirty="0">
                  <a:solidFill>
                    <a:prstClr val="black"/>
                  </a:solidFill>
                  <a:cs typeface="Calibri"/>
                </a:rPr>
                <a:t>Client</a:t>
              </a:r>
            </a:p>
            <a:p>
              <a:pPr lvl="0" algn="ctr"/>
              <a:r>
                <a:rPr lang="en-US" sz="800" dirty="0">
                  <a:solidFill>
                    <a:prstClr val="black"/>
                  </a:solidFill>
                  <a:cs typeface="Calibri"/>
                </a:rPr>
                <a:t>Application</a:t>
              </a:r>
            </a:p>
          </p:txBody>
        </p:sp>
        <p:grpSp>
          <p:nvGrpSpPr>
            <p:cNvPr id="230" name="Group 229"/>
            <p:cNvGrpSpPr/>
            <p:nvPr/>
          </p:nvGrpSpPr>
          <p:grpSpPr>
            <a:xfrm>
              <a:off x="93037" y="2025595"/>
              <a:ext cx="851647" cy="809462"/>
              <a:chOff x="265172" y="2308763"/>
              <a:chExt cx="712071" cy="676800"/>
            </a:xfrm>
          </p:grpSpPr>
          <p:sp>
            <p:nvSpPr>
              <p:cNvPr id="232" name="Rounded Rectangle 231"/>
              <p:cNvSpPr/>
              <p:nvPr/>
            </p:nvSpPr>
            <p:spPr>
              <a:xfrm>
                <a:off x="265172" y="2308763"/>
                <a:ext cx="712071" cy="67680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3" name="Straight Connector 232"/>
              <p:cNvCxnSpPr/>
              <p:nvPr/>
            </p:nvCxnSpPr>
            <p:spPr>
              <a:xfrm>
                <a:off x="736935" y="2308763"/>
                <a:ext cx="0" cy="676800"/>
              </a:xfrm>
              <a:prstGeom prst="line">
                <a:avLst/>
              </a:prstGeom>
              <a:ln w="28575" cmpd="sng">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231" name="TextBox 230"/>
            <p:cNvSpPr txBox="1"/>
            <p:nvPr/>
          </p:nvSpPr>
          <p:spPr>
            <a:xfrm>
              <a:off x="652491" y="2239123"/>
              <a:ext cx="270016" cy="461665"/>
            </a:xfrm>
            <a:prstGeom prst="rect">
              <a:avLst/>
            </a:prstGeom>
            <a:noFill/>
          </p:spPr>
          <p:txBody>
            <a:bodyPr wrap="square" rtlCol="0">
              <a:spAutoFit/>
            </a:bodyPr>
            <a:lstStyle/>
            <a:p>
              <a:r>
                <a:rPr lang="en-US" sz="800" dirty="0"/>
                <a:t>SDK</a:t>
              </a:r>
            </a:p>
          </p:txBody>
        </p:sp>
      </p:grpSp>
      <p:grpSp>
        <p:nvGrpSpPr>
          <p:cNvPr id="90" name="Group 89"/>
          <p:cNvGrpSpPr/>
          <p:nvPr/>
        </p:nvGrpSpPr>
        <p:grpSpPr>
          <a:xfrm>
            <a:off x="2060302" y="1751589"/>
            <a:ext cx="368888" cy="87748"/>
            <a:chOff x="2259061" y="4546968"/>
            <a:chExt cx="576021" cy="152408"/>
          </a:xfrm>
        </p:grpSpPr>
        <p:sp>
          <p:nvSpPr>
            <p:cNvPr id="91" name="Rectangle 90"/>
            <p:cNvSpPr/>
            <p:nvPr/>
          </p:nvSpPr>
          <p:spPr>
            <a:xfrm>
              <a:off x="2259061"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99" name="Rectangle 98"/>
            <p:cNvSpPr/>
            <p:nvPr/>
          </p:nvSpPr>
          <p:spPr>
            <a:xfrm>
              <a:off x="2475990" y="4546968"/>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01" name="Rectangle 100"/>
            <p:cNvSpPr/>
            <p:nvPr/>
          </p:nvSpPr>
          <p:spPr>
            <a:xfrm>
              <a:off x="2689609"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cxnSp>
          <p:nvCxnSpPr>
            <p:cNvPr id="102" name="Straight Connector 101"/>
            <p:cNvCxnSpPr/>
            <p:nvPr/>
          </p:nvCxnSpPr>
          <p:spPr>
            <a:xfrm>
              <a:off x="2404534" y="4623176"/>
              <a:ext cx="285075"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112" name="Group 111"/>
          <p:cNvGrpSpPr/>
          <p:nvPr/>
        </p:nvGrpSpPr>
        <p:grpSpPr>
          <a:xfrm>
            <a:off x="2064836" y="2787801"/>
            <a:ext cx="368888" cy="93646"/>
            <a:chOff x="2259061" y="4546968"/>
            <a:chExt cx="576021" cy="152408"/>
          </a:xfrm>
        </p:grpSpPr>
        <p:sp>
          <p:nvSpPr>
            <p:cNvPr id="114" name="Rectangle 113"/>
            <p:cNvSpPr/>
            <p:nvPr/>
          </p:nvSpPr>
          <p:spPr>
            <a:xfrm>
              <a:off x="2259061"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15" name="Rectangle 114"/>
            <p:cNvSpPr/>
            <p:nvPr/>
          </p:nvSpPr>
          <p:spPr>
            <a:xfrm>
              <a:off x="2475990" y="4546968"/>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32" name="Rectangle 131"/>
            <p:cNvSpPr/>
            <p:nvPr/>
          </p:nvSpPr>
          <p:spPr>
            <a:xfrm>
              <a:off x="2689609"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cxnSp>
          <p:nvCxnSpPr>
            <p:cNvPr id="133" name="Straight Connector 132"/>
            <p:cNvCxnSpPr/>
            <p:nvPr/>
          </p:nvCxnSpPr>
          <p:spPr>
            <a:xfrm>
              <a:off x="2404534" y="4623176"/>
              <a:ext cx="285075"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134" name="Group 133"/>
          <p:cNvGrpSpPr/>
          <p:nvPr/>
        </p:nvGrpSpPr>
        <p:grpSpPr>
          <a:xfrm>
            <a:off x="2068320" y="3810941"/>
            <a:ext cx="368888" cy="93645"/>
            <a:chOff x="2259061" y="4546968"/>
            <a:chExt cx="576021" cy="152408"/>
          </a:xfrm>
        </p:grpSpPr>
        <p:sp>
          <p:nvSpPr>
            <p:cNvPr id="135" name="Rectangle 134"/>
            <p:cNvSpPr/>
            <p:nvPr/>
          </p:nvSpPr>
          <p:spPr>
            <a:xfrm>
              <a:off x="2259061"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37" name="Rectangle 136"/>
            <p:cNvSpPr/>
            <p:nvPr/>
          </p:nvSpPr>
          <p:spPr>
            <a:xfrm>
              <a:off x="2475990" y="4546968"/>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39" name="Rectangle 138"/>
            <p:cNvSpPr/>
            <p:nvPr/>
          </p:nvSpPr>
          <p:spPr>
            <a:xfrm>
              <a:off x="2689609"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cxnSp>
          <p:nvCxnSpPr>
            <p:cNvPr id="140" name="Straight Connector 139"/>
            <p:cNvCxnSpPr/>
            <p:nvPr/>
          </p:nvCxnSpPr>
          <p:spPr>
            <a:xfrm>
              <a:off x="2404534" y="4623176"/>
              <a:ext cx="285075"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141" name="Group 140"/>
          <p:cNvGrpSpPr/>
          <p:nvPr/>
        </p:nvGrpSpPr>
        <p:grpSpPr>
          <a:xfrm>
            <a:off x="3397334" y="1751589"/>
            <a:ext cx="368888" cy="87743"/>
            <a:chOff x="2259061" y="4546968"/>
            <a:chExt cx="576021" cy="152408"/>
          </a:xfrm>
        </p:grpSpPr>
        <p:sp>
          <p:nvSpPr>
            <p:cNvPr id="142" name="Rectangle 141"/>
            <p:cNvSpPr/>
            <p:nvPr/>
          </p:nvSpPr>
          <p:spPr>
            <a:xfrm>
              <a:off x="2259061"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44" name="Rectangle 143"/>
            <p:cNvSpPr/>
            <p:nvPr/>
          </p:nvSpPr>
          <p:spPr>
            <a:xfrm>
              <a:off x="2475990" y="4546968"/>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45" name="Rectangle 144"/>
            <p:cNvSpPr/>
            <p:nvPr/>
          </p:nvSpPr>
          <p:spPr>
            <a:xfrm>
              <a:off x="2689609"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cxnSp>
          <p:nvCxnSpPr>
            <p:cNvPr id="146" name="Straight Connector 145"/>
            <p:cNvCxnSpPr/>
            <p:nvPr/>
          </p:nvCxnSpPr>
          <p:spPr>
            <a:xfrm>
              <a:off x="2404534" y="4623176"/>
              <a:ext cx="285075"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147" name="Group 146"/>
          <p:cNvGrpSpPr/>
          <p:nvPr/>
        </p:nvGrpSpPr>
        <p:grpSpPr>
          <a:xfrm>
            <a:off x="4724837" y="1767807"/>
            <a:ext cx="368888" cy="80596"/>
            <a:chOff x="2259061" y="4546968"/>
            <a:chExt cx="576021" cy="152408"/>
          </a:xfrm>
        </p:grpSpPr>
        <p:sp>
          <p:nvSpPr>
            <p:cNvPr id="148" name="Rectangle 147"/>
            <p:cNvSpPr/>
            <p:nvPr/>
          </p:nvSpPr>
          <p:spPr>
            <a:xfrm>
              <a:off x="2259061"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53" name="Rectangle 152"/>
            <p:cNvSpPr/>
            <p:nvPr/>
          </p:nvSpPr>
          <p:spPr>
            <a:xfrm>
              <a:off x="2475990" y="4546968"/>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54" name="Rectangle 153"/>
            <p:cNvSpPr/>
            <p:nvPr/>
          </p:nvSpPr>
          <p:spPr>
            <a:xfrm>
              <a:off x="2689609"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cxnSp>
          <p:nvCxnSpPr>
            <p:cNvPr id="155" name="Straight Connector 154"/>
            <p:cNvCxnSpPr/>
            <p:nvPr/>
          </p:nvCxnSpPr>
          <p:spPr>
            <a:xfrm>
              <a:off x="2404534" y="4623176"/>
              <a:ext cx="285075"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67232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ounded Rectangle 137"/>
          <p:cNvSpPr/>
          <p:nvPr/>
        </p:nvSpPr>
        <p:spPr>
          <a:xfrm>
            <a:off x="1603976" y="868504"/>
            <a:ext cx="4033669" cy="3326871"/>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5" name="TextBox 164"/>
          <p:cNvSpPr txBox="1"/>
          <p:nvPr/>
        </p:nvSpPr>
        <p:spPr>
          <a:xfrm>
            <a:off x="2559075" y="4182428"/>
            <a:ext cx="2247316" cy="276999"/>
          </a:xfrm>
          <a:prstGeom prst="rect">
            <a:avLst/>
          </a:prstGeom>
          <a:noFill/>
        </p:spPr>
        <p:txBody>
          <a:bodyPr wrap="square" rtlCol="0">
            <a:spAutoFit/>
          </a:bodyPr>
          <a:lstStyle/>
          <a:p>
            <a:pPr algn="ctr"/>
            <a:r>
              <a:rPr lang="en-US" sz="1200" dirty="0" err="1"/>
              <a:t>Hyperledger</a:t>
            </a:r>
            <a:r>
              <a:rPr lang="en-US" sz="1200" dirty="0"/>
              <a:t> Fabric Network</a:t>
            </a:r>
          </a:p>
        </p:txBody>
      </p:sp>
      <p:sp>
        <p:nvSpPr>
          <p:cNvPr id="166" name="TextBox 165"/>
          <p:cNvSpPr txBox="1"/>
          <p:nvPr/>
        </p:nvSpPr>
        <p:spPr>
          <a:xfrm>
            <a:off x="4023879" y="3854802"/>
            <a:ext cx="1071606" cy="230832"/>
          </a:xfrm>
          <a:prstGeom prst="rect">
            <a:avLst/>
          </a:prstGeom>
          <a:noFill/>
        </p:spPr>
        <p:txBody>
          <a:bodyPr wrap="square" rtlCol="0">
            <a:spAutoFit/>
          </a:bodyPr>
          <a:lstStyle/>
          <a:p>
            <a:r>
              <a:rPr lang="en-US" sz="900" dirty="0"/>
              <a:t>Ordering-Service</a:t>
            </a:r>
          </a:p>
        </p:txBody>
      </p:sp>
      <p:sp>
        <p:nvSpPr>
          <p:cNvPr id="5" name="Text Placeholder 4"/>
          <p:cNvSpPr>
            <a:spLocks noGrp="1"/>
          </p:cNvSpPr>
          <p:nvPr>
            <p:ph type="body" sz="quarter" idx="13"/>
          </p:nvPr>
        </p:nvSpPr>
        <p:spPr/>
        <p:txBody>
          <a:bodyPr/>
          <a:lstStyle/>
          <a:p>
            <a:r>
              <a:rPr lang="en-US" dirty="0">
                <a:latin typeface="+mn-lt"/>
              </a:rPr>
              <a:t>Sample transaction: Step 5/7 – Deliver Transaction</a:t>
            </a:r>
          </a:p>
        </p:txBody>
      </p:sp>
      <p:sp>
        <p:nvSpPr>
          <p:cNvPr id="19" name="TextBox 18"/>
          <p:cNvSpPr txBox="1"/>
          <p:nvPr/>
        </p:nvSpPr>
        <p:spPr>
          <a:xfrm>
            <a:off x="5644300" y="868505"/>
            <a:ext cx="3499700" cy="2377574"/>
          </a:xfrm>
          <a:prstGeom prst="rect">
            <a:avLst/>
          </a:prstGeom>
          <a:noFill/>
        </p:spPr>
        <p:txBody>
          <a:bodyPr wrap="square" rtlCol="0">
            <a:spAutoFit/>
          </a:bodyPr>
          <a:lstStyle/>
          <a:p>
            <a:pPr algn="ctr"/>
            <a:r>
              <a:rPr lang="en-US" sz="1350" dirty="0" err="1">
                <a:solidFill>
                  <a:srgbClr val="FF0000"/>
                </a:solidFill>
              </a:rPr>
              <a:t>Orderer</a:t>
            </a:r>
            <a:r>
              <a:rPr lang="en-US" sz="1350" dirty="0">
                <a:solidFill>
                  <a:srgbClr val="FF0000"/>
                </a:solidFill>
              </a:rPr>
              <a:t> delivers to committing peers</a:t>
            </a:r>
          </a:p>
          <a:p>
            <a:pPr marL="342900" indent="-342900">
              <a:buAutoNum type="arabicPeriod"/>
            </a:pPr>
            <a:endParaRPr lang="en-US" sz="1350" dirty="0"/>
          </a:p>
          <a:p>
            <a:pPr marL="228600" indent="-3175"/>
            <a:r>
              <a:rPr lang="en-US" sz="1350" dirty="0"/>
              <a:t>Ordering service collects transactions into proposed blocks for distribution to committing peers.  Peers can deliver to other peers in a hierarchy (not shown)</a:t>
            </a:r>
          </a:p>
          <a:p>
            <a:pPr marL="228600" indent="-3175"/>
            <a:endParaRPr lang="en-US" sz="1350" dirty="0"/>
          </a:p>
          <a:p>
            <a:pPr marL="228600" indent="-3175"/>
            <a:r>
              <a:rPr lang="en-US" sz="1350" dirty="0"/>
              <a:t>Different ordering algorithms available:</a:t>
            </a:r>
          </a:p>
          <a:p>
            <a:pPr marL="511175" indent="-106363">
              <a:buFont typeface="Arial" charset="0"/>
              <a:buChar char="•"/>
            </a:pPr>
            <a:r>
              <a:rPr lang="en-US" sz="1350" dirty="0"/>
              <a:t>SOLO (Single node, development)</a:t>
            </a:r>
          </a:p>
          <a:p>
            <a:pPr marL="511175" indent="-106363">
              <a:buFont typeface="Arial" charset="0"/>
              <a:buChar char="•"/>
            </a:pPr>
            <a:r>
              <a:rPr lang="en-US" sz="1350" dirty="0"/>
              <a:t>Kafka (Crash fault tolerance)</a:t>
            </a:r>
          </a:p>
          <a:p>
            <a:pPr marL="228600" indent="-3175"/>
            <a:endParaRPr lang="en-US" sz="1350" dirty="0"/>
          </a:p>
        </p:txBody>
      </p:sp>
      <p:cxnSp>
        <p:nvCxnSpPr>
          <p:cNvPr id="13" name="Straight Arrow Connector 12"/>
          <p:cNvCxnSpPr>
            <a:stCxn id="124" idx="5"/>
          </p:cNvCxnSpPr>
          <p:nvPr/>
        </p:nvCxnSpPr>
        <p:spPr>
          <a:xfrm flipH="1">
            <a:off x="2701731" y="2325300"/>
            <a:ext cx="950587" cy="1119299"/>
          </a:xfrm>
          <a:prstGeom prst="straightConnector1">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a:stCxn id="124" idx="6"/>
          </p:cNvCxnSpPr>
          <p:nvPr/>
        </p:nvCxnSpPr>
        <p:spPr>
          <a:xfrm flipH="1">
            <a:off x="2701731" y="2309136"/>
            <a:ext cx="943892" cy="111977"/>
          </a:xfrm>
          <a:prstGeom prst="straightConnector1">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24" name="Oval 123"/>
          <p:cNvSpPr/>
          <p:nvPr/>
        </p:nvSpPr>
        <p:spPr>
          <a:xfrm flipH="1">
            <a:off x="3645623" y="2286276"/>
            <a:ext cx="45719" cy="45719"/>
          </a:xfrm>
          <a:prstGeom prst="ellipse">
            <a:avLst/>
          </a:prstGeom>
          <a:solidFill>
            <a:srgbClr val="B4C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8" name="Straight Arrow Connector 87"/>
          <p:cNvCxnSpPr/>
          <p:nvPr/>
        </p:nvCxnSpPr>
        <p:spPr>
          <a:xfrm flipV="1">
            <a:off x="5354496" y="1097488"/>
            <a:ext cx="131619" cy="302642"/>
          </a:xfrm>
          <a:prstGeom prst="straightConnector1">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69" name="Straight Arrow Connector 168"/>
          <p:cNvCxnSpPr/>
          <p:nvPr/>
        </p:nvCxnSpPr>
        <p:spPr>
          <a:xfrm flipV="1">
            <a:off x="5354496" y="1397627"/>
            <a:ext cx="206434" cy="2503"/>
          </a:xfrm>
          <a:prstGeom prst="straightConnector1">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71" name="Straight Arrow Connector 170"/>
          <p:cNvCxnSpPr/>
          <p:nvPr/>
        </p:nvCxnSpPr>
        <p:spPr>
          <a:xfrm>
            <a:off x="5354496" y="1400130"/>
            <a:ext cx="131619" cy="295556"/>
          </a:xfrm>
          <a:prstGeom prst="straightConnector1">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stCxn id="124" idx="2"/>
          </p:cNvCxnSpPr>
          <p:nvPr/>
        </p:nvCxnSpPr>
        <p:spPr>
          <a:xfrm flipV="1">
            <a:off x="3691342" y="1699229"/>
            <a:ext cx="1364055" cy="609907"/>
          </a:xfrm>
          <a:prstGeom prst="straightConnector1">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a:stCxn id="124" idx="6"/>
          </p:cNvCxnSpPr>
          <p:nvPr/>
        </p:nvCxnSpPr>
        <p:spPr>
          <a:xfrm flipH="1" flipV="1">
            <a:off x="2701731" y="1397627"/>
            <a:ext cx="943892" cy="911509"/>
          </a:xfrm>
          <a:prstGeom prst="straightConnector1">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a:stCxn id="124" idx="0"/>
          </p:cNvCxnSpPr>
          <p:nvPr/>
        </p:nvCxnSpPr>
        <p:spPr>
          <a:xfrm flipV="1">
            <a:off x="3668482" y="1695686"/>
            <a:ext cx="62652" cy="590590"/>
          </a:xfrm>
          <a:prstGeom prst="straightConnector1">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nvGrpSpPr>
          <p:cNvPr id="111" name="Group 110"/>
          <p:cNvGrpSpPr/>
          <p:nvPr/>
        </p:nvGrpSpPr>
        <p:grpSpPr>
          <a:xfrm>
            <a:off x="3697997" y="2237014"/>
            <a:ext cx="1709316" cy="1609006"/>
            <a:chOff x="3620745" y="2847577"/>
            <a:chExt cx="1709316" cy="1609006"/>
          </a:xfrm>
        </p:grpSpPr>
        <p:sp>
          <p:nvSpPr>
            <p:cNvPr id="113" name="Rounded Rectangle 112"/>
            <p:cNvSpPr/>
            <p:nvPr/>
          </p:nvSpPr>
          <p:spPr>
            <a:xfrm>
              <a:off x="3620745" y="2847577"/>
              <a:ext cx="1709316" cy="1609006"/>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6" name="Rounded Rectangle 115"/>
            <p:cNvSpPr/>
            <p:nvPr/>
          </p:nvSpPr>
          <p:spPr>
            <a:xfrm>
              <a:off x="3767821" y="3711053"/>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O</a:t>
              </a:r>
            </a:p>
          </p:txBody>
        </p:sp>
        <p:sp>
          <p:nvSpPr>
            <p:cNvPr id="117" name="Rounded Rectangle 116"/>
            <p:cNvSpPr/>
            <p:nvPr/>
          </p:nvSpPr>
          <p:spPr>
            <a:xfrm>
              <a:off x="3767821" y="2964728"/>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O</a:t>
              </a:r>
            </a:p>
          </p:txBody>
        </p:sp>
        <p:sp>
          <p:nvSpPr>
            <p:cNvPr id="118" name="Rounded Rectangle 117"/>
            <p:cNvSpPr/>
            <p:nvPr/>
          </p:nvSpPr>
          <p:spPr>
            <a:xfrm>
              <a:off x="4580786" y="2967493"/>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O</a:t>
              </a:r>
            </a:p>
          </p:txBody>
        </p:sp>
        <p:cxnSp>
          <p:nvCxnSpPr>
            <p:cNvPr id="119" name="Straight Connector 118"/>
            <p:cNvCxnSpPr/>
            <p:nvPr/>
          </p:nvCxnSpPr>
          <p:spPr>
            <a:xfrm>
              <a:off x="4366020" y="3263828"/>
              <a:ext cx="214766" cy="2765"/>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4366020" y="4010153"/>
              <a:ext cx="209384" cy="3812"/>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4066921" y="3562927"/>
              <a:ext cx="0" cy="148126"/>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flipH="1">
              <a:off x="4874504" y="3565692"/>
              <a:ext cx="5382" cy="149173"/>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4341787" y="3536576"/>
              <a:ext cx="288095" cy="214810"/>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flipV="1">
              <a:off x="4341787" y="3530645"/>
              <a:ext cx="281287" cy="220741"/>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6" name="Rounded Rectangle 125"/>
            <p:cNvSpPr/>
            <p:nvPr/>
          </p:nvSpPr>
          <p:spPr>
            <a:xfrm>
              <a:off x="4575404" y="3714865"/>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O</a:t>
              </a:r>
            </a:p>
          </p:txBody>
        </p:sp>
      </p:grpSp>
      <p:grpSp>
        <p:nvGrpSpPr>
          <p:cNvPr id="15" name="Group 14"/>
          <p:cNvGrpSpPr/>
          <p:nvPr/>
        </p:nvGrpSpPr>
        <p:grpSpPr>
          <a:xfrm>
            <a:off x="3505756" y="2049652"/>
            <a:ext cx="298673" cy="707886"/>
            <a:chOff x="3555787" y="2088535"/>
            <a:chExt cx="298673" cy="707886"/>
          </a:xfrm>
        </p:grpSpPr>
        <p:sp>
          <p:nvSpPr>
            <p:cNvPr id="142" name="Rectangle 141"/>
            <p:cNvSpPr/>
            <p:nvPr/>
          </p:nvSpPr>
          <p:spPr>
            <a:xfrm>
              <a:off x="3555787" y="2190333"/>
              <a:ext cx="298673" cy="3128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4" name="TextBox 143"/>
            <p:cNvSpPr txBox="1"/>
            <p:nvPr/>
          </p:nvSpPr>
          <p:spPr>
            <a:xfrm>
              <a:off x="3646641" y="2088535"/>
              <a:ext cx="129697" cy="707886"/>
            </a:xfrm>
            <a:prstGeom prst="rect">
              <a:avLst/>
            </a:prstGeom>
            <a:noFill/>
          </p:spPr>
          <p:txBody>
            <a:bodyPr wrap="square" rtlCol="0">
              <a:spAutoFit/>
            </a:bodyPr>
            <a:lstStyle/>
            <a:p>
              <a:pPr algn="ctr"/>
              <a:r>
                <a:rPr lang="en-US" sz="4000" dirty="0">
                  <a:solidFill>
                    <a:schemeClr val="bg1"/>
                  </a:solidFill>
                </a:rPr>
                <a:t>*</a:t>
              </a:r>
            </a:p>
          </p:txBody>
        </p:sp>
      </p:grpSp>
      <p:sp>
        <p:nvSpPr>
          <p:cNvPr id="136" name="TextBox 135"/>
          <p:cNvSpPr txBox="1"/>
          <p:nvPr/>
        </p:nvSpPr>
        <p:spPr>
          <a:xfrm>
            <a:off x="5886818" y="3307480"/>
            <a:ext cx="388248" cy="215444"/>
          </a:xfrm>
          <a:prstGeom prst="rect">
            <a:avLst/>
          </a:prstGeom>
          <a:noFill/>
        </p:spPr>
        <p:txBody>
          <a:bodyPr wrap="none" rtlCol="0">
            <a:spAutoFit/>
          </a:bodyPr>
          <a:lstStyle/>
          <a:p>
            <a:r>
              <a:rPr lang="en-US" sz="800" dirty="0"/>
              <a:t>Key:</a:t>
            </a:r>
          </a:p>
        </p:txBody>
      </p:sp>
      <p:graphicFrame>
        <p:nvGraphicFramePr>
          <p:cNvPr id="90" name="Table 89"/>
          <p:cNvGraphicFramePr>
            <a:graphicFrameLocks noGrp="1"/>
          </p:cNvGraphicFramePr>
          <p:nvPr>
            <p:extLst>
              <p:ext uri="{D42A27DB-BD31-4B8C-83A1-F6EECF244321}">
                <p14:modId xmlns:p14="http://schemas.microsoft.com/office/powerpoint/2010/main" val="843189331"/>
              </p:ext>
            </p:extLst>
          </p:nvPr>
        </p:nvGraphicFramePr>
        <p:xfrm>
          <a:off x="5981974" y="3517751"/>
          <a:ext cx="2580368" cy="1552220"/>
        </p:xfrm>
        <a:graphic>
          <a:graphicData uri="http://schemas.openxmlformats.org/drawingml/2006/table">
            <a:tbl>
              <a:tblPr firstRow="1" bandRow="1">
                <a:tableStyleId>{2D5ABB26-0587-4C30-8999-92F81FD0307C}</a:tableStyleId>
              </a:tblPr>
              <a:tblGrid>
                <a:gridCol w="903968">
                  <a:extLst>
                    <a:ext uri="{9D8B030D-6E8A-4147-A177-3AD203B41FA5}">
                      <a16:colId xmlns:a16="http://schemas.microsoft.com/office/drawing/2014/main" val="20000"/>
                    </a:ext>
                  </a:extLst>
                </a:gridCol>
                <a:gridCol w="383446">
                  <a:extLst>
                    <a:ext uri="{9D8B030D-6E8A-4147-A177-3AD203B41FA5}">
                      <a16:colId xmlns:a16="http://schemas.microsoft.com/office/drawing/2014/main" val="20001"/>
                    </a:ext>
                  </a:extLst>
                </a:gridCol>
                <a:gridCol w="457929">
                  <a:extLst>
                    <a:ext uri="{9D8B030D-6E8A-4147-A177-3AD203B41FA5}">
                      <a16:colId xmlns:a16="http://schemas.microsoft.com/office/drawing/2014/main" val="20002"/>
                    </a:ext>
                  </a:extLst>
                </a:gridCol>
                <a:gridCol w="835025">
                  <a:extLst>
                    <a:ext uri="{9D8B030D-6E8A-4147-A177-3AD203B41FA5}">
                      <a16:colId xmlns:a16="http://schemas.microsoft.com/office/drawing/2014/main" val="20003"/>
                    </a:ext>
                  </a:extLst>
                </a:gridCol>
              </a:tblGrid>
              <a:tr h="388055">
                <a:tc>
                  <a:txBody>
                    <a:bodyPr/>
                    <a:lstStyle/>
                    <a:p>
                      <a:pPr lvl="0"/>
                      <a:r>
                        <a:rPr lang="en-US" sz="800" b="0" i="0" dirty="0">
                          <a:latin typeface="+mn-lt"/>
                        </a:rPr>
                        <a:t>Endorser</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lvl="0"/>
                      <a:endParaRPr lang="en-US" sz="800" b="0" i="0" dirty="0">
                        <a:latin typeface="+mn-lt"/>
                      </a:endParaRPr>
                    </a:p>
                  </a:txBody>
                  <a:tcPr anchor="ctr">
                    <a:lnT w="12700" cap="flat" cmpd="sng" algn="ctr">
                      <a:solidFill>
                        <a:schemeClr val="tx1"/>
                      </a:solidFill>
                      <a:prstDash val="solid"/>
                      <a:round/>
                      <a:headEnd type="none" w="med" len="med"/>
                      <a:tailEnd type="none" w="med" len="med"/>
                    </a:lnT>
                  </a:tcPr>
                </a:tc>
                <a:tc>
                  <a:txBody>
                    <a:bodyPr/>
                    <a:lstStyle/>
                    <a:p>
                      <a:pPr lvl="0"/>
                      <a:endParaRPr lang="en-US" sz="800" b="0" i="0" dirty="0">
                        <a:latin typeface="+mn-lt"/>
                      </a:endParaRPr>
                    </a:p>
                  </a:txBody>
                  <a:tcPr anchor="ctr">
                    <a:lnT w="12700" cap="flat" cmpd="sng" algn="ctr">
                      <a:solidFill>
                        <a:schemeClr val="tx1"/>
                      </a:solidFill>
                      <a:prstDash val="solid"/>
                      <a:round/>
                      <a:headEnd type="none" w="med" len="med"/>
                      <a:tailEnd type="none" w="med" len="med"/>
                    </a:lnT>
                  </a:tcPr>
                </a:tc>
                <a:tc>
                  <a:txBody>
                    <a:bodyPr/>
                    <a:lstStyle/>
                    <a:p>
                      <a:pPr lvl="0"/>
                      <a:r>
                        <a:rPr lang="en-US" sz="800" b="0" i="0" dirty="0">
                          <a:latin typeface="+mn-lt"/>
                        </a:rPr>
                        <a:t>Ledger</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388055">
                <a:tc>
                  <a:txBody>
                    <a:bodyPr/>
                    <a:lstStyle/>
                    <a:p>
                      <a:pPr lvl="0"/>
                      <a:r>
                        <a:rPr lang="en-US" sz="800" b="0" i="0" dirty="0">
                          <a:latin typeface="+mn-lt"/>
                        </a:rPr>
                        <a:t>Committing Peer</a:t>
                      </a:r>
                    </a:p>
                  </a:txBody>
                  <a:tcPr anchor="ctr">
                    <a:lnL w="12700" cap="flat" cmpd="sng" algn="ctr">
                      <a:solidFill>
                        <a:schemeClr val="tx1"/>
                      </a:solidFill>
                      <a:prstDash val="solid"/>
                      <a:round/>
                      <a:headEnd type="none" w="med" len="med"/>
                      <a:tailEnd type="none" w="med" len="med"/>
                    </a:lnL>
                  </a:tcPr>
                </a:tc>
                <a:tc>
                  <a:txBody>
                    <a:bodyPr/>
                    <a:lstStyle/>
                    <a:p>
                      <a:pPr lvl="0"/>
                      <a:endParaRPr lang="en-US" sz="800" b="0" i="0" dirty="0">
                        <a:latin typeface="+mn-lt"/>
                      </a:endParaRPr>
                    </a:p>
                  </a:txBody>
                  <a:tcPr anchor="ctr"/>
                </a:tc>
                <a:tc>
                  <a:txBody>
                    <a:bodyPr/>
                    <a:lstStyle/>
                    <a:p>
                      <a:pPr lvl="0"/>
                      <a:endParaRPr lang="en-US" sz="800" b="0" i="0" dirty="0">
                        <a:latin typeface="+mn-lt"/>
                      </a:endParaRPr>
                    </a:p>
                  </a:txBody>
                  <a:tcPr anchor="ct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800" b="0" i="0" dirty="0">
                          <a:latin typeface="+mn-lt"/>
                        </a:rPr>
                        <a:t>Application</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388055">
                <a:tc>
                  <a:txBody>
                    <a:bodyPr/>
                    <a:lstStyle/>
                    <a:p>
                      <a:pPr lvl="0"/>
                      <a:r>
                        <a:rPr lang="en-US" sz="800" b="0" i="0" dirty="0">
                          <a:latin typeface="+mn-lt"/>
                        </a:rPr>
                        <a:t>Ordering</a:t>
                      </a:r>
                      <a:r>
                        <a:rPr lang="en-US" sz="800" b="0" i="0" baseline="0" dirty="0">
                          <a:latin typeface="+mn-lt"/>
                        </a:rPr>
                        <a:t> Node</a:t>
                      </a:r>
                      <a:endParaRPr lang="en-US" sz="800" b="0" i="0" dirty="0">
                        <a:latin typeface="+mn-lt"/>
                      </a:endParaRPr>
                    </a:p>
                  </a:txBody>
                  <a:tcPr anchor="ctr">
                    <a:lnL w="12700" cap="flat" cmpd="sng" algn="ctr">
                      <a:solidFill>
                        <a:schemeClr val="tx1"/>
                      </a:solidFill>
                      <a:prstDash val="solid"/>
                      <a:round/>
                      <a:headEnd type="none" w="med" len="med"/>
                      <a:tailEnd type="none" w="med" len="med"/>
                    </a:lnL>
                  </a:tcPr>
                </a:tc>
                <a:tc>
                  <a:txBody>
                    <a:bodyPr/>
                    <a:lstStyle/>
                    <a:p>
                      <a:pPr lvl="0"/>
                      <a:endParaRPr lang="en-US" sz="800" b="0" i="0" dirty="0">
                        <a:latin typeface="+mn-lt"/>
                      </a:endParaRPr>
                    </a:p>
                  </a:txBody>
                  <a:tcPr anchor="ctr"/>
                </a:tc>
                <a:tc>
                  <a:txBody>
                    <a:bodyPr/>
                    <a:lstStyle/>
                    <a:p>
                      <a:pPr lvl="0"/>
                      <a:endParaRPr lang="en-US" sz="800" b="0" i="0" dirty="0">
                        <a:latin typeface="+mn-lt"/>
                      </a:endParaRPr>
                    </a:p>
                  </a:txBody>
                  <a:tcPr anchor="ctr"/>
                </a:tc>
                <a:tc>
                  <a:txBody>
                    <a:bodyPr/>
                    <a:lstStyle/>
                    <a:p>
                      <a:pPr lvl="0"/>
                      <a:endParaRPr lang="en-US" sz="800" b="0" i="0" dirty="0">
                        <a:latin typeface="+mn-lt"/>
                      </a:endParaRP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388055">
                <a:tc>
                  <a:txBody>
                    <a:bodyPr/>
                    <a:lstStyle/>
                    <a:p>
                      <a:pPr lvl="0"/>
                      <a:r>
                        <a:rPr lang="en-US" sz="800" b="0" i="0" dirty="0">
                          <a:latin typeface="+mn-lt"/>
                        </a:rPr>
                        <a:t>Smart</a:t>
                      </a:r>
                      <a:r>
                        <a:rPr lang="en-US" sz="800" b="0" i="0" baseline="0" dirty="0">
                          <a:latin typeface="+mn-lt"/>
                        </a:rPr>
                        <a:t> Contract</a:t>
                      </a:r>
                    </a:p>
                    <a:p>
                      <a:pPr lvl="0"/>
                      <a:r>
                        <a:rPr lang="en-US" sz="800" b="0" i="0" baseline="0" dirty="0">
                          <a:latin typeface="+mn-lt"/>
                        </a:rPr>
                        <a:t>(</a:t>
                      </a:r>
                      <a:r>
                        <a:rPr lang="en-US" sz="800" b="0" i="0" baseline="0" dirty="0" err="1">
                          <a:latin typeface="+mn-lt"/>
                        </a:rPr>
                        <a:t>Chaincode</a:t>
                      </a:r>
                      <a:r>
                        <a:rPr lang="en-US" sz="800" b="0" i="0" baseline="0" dirty="0">
                          <a:latin typeface="+mn-lt"/>
                        </a:rPr>
                        <a:t>)</a:t>
                      </a:r>
                      <a:endParaRPr lang="en-US" sz="800" b="0" i="0" dirty="0">
                        <a:latin typeface="+mn-lt"/>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lvl="0"/>
                      <a:endParaRPr lang="en-US" sz="800" b="0" i="0" dirty="0">
                        <a:latin typeface="+mn-lt"/>
                      </a:endParaRPr>
                    </a:p>
                  </a:txBody>
                  <a:tcPr anchor="ctr">
                    <a:lnB w="12700" cap="flat" cmpd="sng" algn="ctr">
                      <a:solidFill>
                        <a:schemeClr val="tx1"/>
                      </a:solidFill>
                      <a:prstDash val="solid"/>
                      <a:round/>
                      <a:headEnd type="none" w="med" len="med"/>
                      <a:tailEnd type="none" w="med" len="med"/>
                    </a:lnB>
                  </a:tcPr>
                </a:tc>
                <a:tc>
                  <a:txBody>
                    <a:bodyPr/>
                    <a:lstStyle/>
                    <a:p>
                      <a:pPr lvl="0"/>
                      <a:endParaRPr lang="en-US" sz="800" b="0" i="0" dirty="0">
                        <a:latin typeface="+mn-lt"/>
                      </a:endParaRPr>
                    </a:p>
                  </a:txBody>
                  <a:tcPr anchor="ctr">
                    <a:lnB w="12700" cap="flat" cmpd="sng" algn="ctr">
                      <a:solidFill>
                        <a:schemeClr val="tx1"/>
                      </a:solidFill>
                      <a:prstDash val="solid"/>
                      <a:round/>
                      <a:headEnd type="none" w="med" len="med"/>
                      <a:tailEnd type="none" w="med" len="med"/>
                    </a:lnB>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800" b="0" i="0" dirty="0">
                          <a:latin typeface="+mn-lt"/>
                        </a:rPr>
                        <a:t>Endorsement</a:t>
                      </a:r>
                      <a:r>
                        <a:rPr lang="en-US" sz="800" b="0" i="0" baseline="0" dirty="0">
                          <a:latin typeface="+mn-lt"/>
                        </a:rPr>
                        <a:t> Policy</a:t>
                      </a:r>
                      <a:endParaRPr lang="en-US" sz="800" b="0" i="0" dirty="0">
                        <a:latin typeface="+mn-lt"/>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91" name="Group 90"/>
          <p:cNvGrpSpPr/>
          <p:nvPr/>
        </p:nvGrpSpPr>
        <p:grpSpPr>
          <a:xfrm>
            <a:off x="6885930" y="3610381"/>
            <a:ext cx="848760" cy="1394056"/>
            <a:chOff x="6885930" y="3610381"/>
            <a:chExt cx="848760" cy="1394056"/>
          </a:xfrm>
        </p:grpSpPr>
        <p:sp>
          <p:nvSpPr>
            <p:cNvPr id="92" name="Rounded Rectangle 91"/>
            <p:cNvSpPr/>
            <p:nvPr/>
          </p:nvSpPr>
          <p:spPr>
            <a:xfrm>
              <a:off x="6885931" y="3610381"/>
              <a:ext cx="267251" cy="267300"/>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tIns="36000" bIns="36000" rtlCol="0" anchor="ctr"/>
            <a:lstStyle/>
            <a:p>
              <a:pPr algn="ctr"/>
              <a:endParaRPr lang="en-US" sz="750" dirty="0">
                <a:solidFill>
                  <a:srgbClr val="000000"/>
                </a:solidFill>
              </a:endParaRPr>
            </a:p>
          </p:txBody>
        </p:sp>
        <p:sp>
          <p:nvSpPr>
            <p:cNvPr id="94" name="Rounded Rectangle 93"/>
            <p:cNvSpPr/>
            <p:nvPr/>
          </p:nvSpPr>
          <p:spPr>
            <a:xfrm>
              <a:off x="6886850" y="3991183"/>
              <a:ext cx="267251" cy="267300"/>
            </a:xfrm>
            <a:prstGeom prst="roundRect">
              <a:avLst/>
            </a:prstGeom>
            <a:solidFill>
              <a:schemeClr val="bg1">
                <a:lumMod val="85000"/>
              </a:schemeClr>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50" dirty="0">
                <a:solidFill>
                  <a:srgbClr val="000000"/>
                </a:solidFill>
              </a:endParaRPr>
            </a:p>
          </p:txBody>
        </p:sp>
        <p:sp>
          <p:nvSpPr>
            <p:cNvPr id="95" name="Rounded Rectangle 94"/>
            <p:cNvSpPr/>
            <p:nvPr/>
          </p:nvSpPr>
          <p:spPr>
            <a:xfrm>
              <a:off x="6885930" y="4351426"/>
              <a:ext cx="267251" cy="267300"/>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50" dirty="0">
                <a:solidFill>
                  <a:srgbClr val="000000"/>
                </a:solidFill>
              </a:endParaRPr>
            </a:p>
          </p:txBody>
        </p:sp>
        <p:sp>
          <p:nvSpPr>
            <p:cNvPr id="100" name="Rounded Rectangle 99"/>
            <p:cNvSpPr/>
            <p:nvPr/>
          </p:nvSpPr>
          <p:spPr>
            <a:xfrm>
              <a:off x="6885930" y="4737137"/>
              <a:ext cx="267251" cy="267300"/>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50" dirty="0">
                <a:solidFill>
                  <a:srgbClr val="000000"/>
                </a:solidFill>
              </a:endParaRPr>
            </a:p>
          </p:txBody>
        </p:sp>
        <p:sp>
          <p:nvSpPr>
            <p:cNvPr id="103" name="Folded Corner 102"/>
            <p:cNvSpPr/>
            <p:nvPr/>
          </p:nvSpPr>
          <p:spPr>
            <a:xfrm>
              <a:off x="7424776" y="4744307"/>
              <a:ext cx="268358" cy="257651"/>
            </a:xfrm>
            <a:prstGeom prst="foldedCorner">
              <a:avLst/>
            </a:prstGeom>
            <a:solidFill>
              <a:srgbClr val="F7ADF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cxnSp>
          <p:nvCxnSpPr>
            <p:cNvPr id="104" name="Straight Connector 103"/>
            <p:cNvCxnSpPr/>
            <p:nvPr/>
          </p:nvCxnSpPr>
          <p:spPr>
            <a:xfrm>
              <a:off x="7153181" y="4870787"/>
              <a:ext cx="271595" cy="2346"/>
            </a:xfrm>
            <a:prstGeom prst="line">
              <a:avLst/>
            </a:prstGeom>
            <a:ln w="6350" cmpd="sng">
              <a:solidFill>
                <a:schemeClr val="tx2"/>
              </a:solidFill>
              <a:prstDash val="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05" name="Rounded Rectangle 104"/>
            <p:cNvSpPr/>
            <p:nvPr/>
          </p:nvSpPr>
          <p:spPr>
            <a:xfrm>
              <a:off x="7416621" y="3991183"/>
              <a:ext cx="267251" cy="267300"/>
            </a:xfrm>
            <a:prstGeom prst="roundRect">
              <a:avLst/>
            </a:prstGeom>
            <a:no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tIns="36000" bIns="36000" rtlCol="0" anchor="ctr"/>
            <a:lstStyle/>
            <a:p>
              <a:pPr algn="ctr"/>
              <a:endParaRPr lang="en-US" sz="750" dirty="0">
                <a:solidFill>
                  <a:srgbClr val="000000"/>
                </a:solidFill>
              </a:endParaRPr>
            </a:p>
          </p:txBody>
        </p:sp>
        <p:grpSp>
          <p:nvGrpSpPr>
            <p:cNvPr id="106" name="Group 105"/>
            <p:cNvGrpSpPr/>
            <p:nvPr/>
          </p:nvGrpSpPr>
          <p:grpSpPr>
            <a:xfrm>
              <a:off x="7365802" y="3672533"/>
              <a:ext cx="368888" cy="93646"/>
              <a:chOff x="2259061" y="4546968"/>
              <a:chExt cx="576021" cy="152408"/>
            </a:xfrm>
          </p:grpSpPr>
          <p:sp>
            <p:nvSpPr>
              <p:cNvPr id="107" name="Rectangle 106"/>
              <p:cNvSpPr/>
              <p:nvPr/>
            </p:nvSpPr>
            <p:spPr>
              <a:xfrm>
                <a:off x="2259061" y="4546976"/>
                <a:ext cx="145473" cy="1524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08" name="Rectangle 107"/>
              <p:cNvSpPr/>
              <p:nvPr/>
            </p:nvSpPr>
            <p:spPr>
              <a:xfrm>
                <a:off x="2475990" y="4546968"/>
                <a:ext cx="145473" cy="1524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09" name="Rectangle 108"/>
              <p:cNvSpPr/>
              <p:nvPr/>
            </p:nvSpPr>
            <p:spPr>
              <a:xfrm>
                <a:off x="2689609" y="4546976"/>
                <a:ext cx="145473" cy="1524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cxnSp>
            <p:nvCxnSpPr>
              <p:cNvPr id="110" name="Straight Connector 109"/>
              <p:cNvCxnSpPr/>
              <p:nvPr/>
            </p:nvCxnSpPr>
            <p:spPr>
              <a:xfrm>
                <a:off x="2404534" y="4623176"/>
                <a:ext cx="285075"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sp>
        <p:nvSpPr>
          <p:cNvPr id="127" name="Rounded Rectangle 126"/>
          <p:cNvSpPr/>
          <p:nvPr/>
        </p:nvSpPr>
        <p:spPr>
          <a:xfrm>
            <a:off x="2103532" y="1098527"/>
            <a:ext cx="598199" cy="5981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E</a:t>
            </a:r>
            <a:r>
              <a:rPr lang="en-US" sz="2400" baseline="-25000" dirty="0">
                <a:solidFill>
                  <a:schemeClr val="bg1"/>
                </a:solidFill>
              </a:rPr>
              <a:t>0</a:t>
            </a:r>
            <a:endParaRPr lang="en-US" sz="2400" dirty="0">
              <a:solidFill>
                <a:schemeClr val="bg1"/>
              </a:solidFill>
            </a:endParaRPr>
          </a:p>
        </p:txBody>
      </p:sp>
      <p:sp>
        <p:nvSpPr>
          <p:cNvPr id="128" name="Rounded Rectangle 127"/>
          <p:cNvSpPr/>
          <p:nvPr/>
        </p:nvSpPr>
        <p:spPr>
          <a:xfrm>
            <a:off x="2103532" y="2122013"/>
            <a:ext cx="598199" cy="5981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E</a:t>
            </a:r>
            <a:r>
              <a:rPr lang="en-US" sz="2400" baseline="-25000" dirty="0">
                <a:solidFill>
                  <a:schemeClr val="bg1"/>
                </a:solidFill>
              </a:rPr>
              <a:t>1</a:t>
            </a:r>
            <a:endParaRPr lang="en-US" sz="2400" dirty="0">
              <a:solidFill>
                <a:schemeClr val="bg1"/>
              </a:solidFill>
            </a:endParaRPr>
          </a:p>
        </p:txBody>
      </p:sp>
      <p:sp>
        <p:nvSpPr>
          <p:cNvPr id="129" name="Rounded Rectangle 128"/>
          <p:cNvSpPr/>
          <p:nvPr/>
        </p:nvSpPr>
        <p:spPr>
          <a:xfrm>
            <a:off x="2103532" y="3145499"/>
            <a:ext cx="598199" cy="598199"/>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E</a:t>
            </a:r>
            <a:r>
              <a:rPr lang="en-US" sz="2400" baseline="-25000" dirty="0">
                <a:solidFill>
                  <a:schemeClr val="bg1"/>
                </a:solidFill>
              </a:rPr>
              <a:t>2</a:t>
            </a:r>
            <a:endParaRPr lang="en-US" sz="2400" dirty="0">
              <a:solidFill>
                <a:schemeClr val="bg1"/>
              </a:solidFill>
            </a:endParaRPr>
          </a:p>
        </p:txBody>
      </p:sp>
      <p:sp>
        <p:nvSpPr>
          <p:cNvPr id="168" name="Folded Corner 167"/>
          <p:cNvSpPr/>
          <p:nvPr/>
        </p:nvSpPr>
        <p:spPr>
          <a:xfrm>
            <a:off x="3144777" y="3191171"/>
            <a:ext cx="350351" cy="342033"/>
          </a:xfrm>
          <a:prstGeom prst="foldedCorner">
            <a:avLst/>
          </a:prstGeom>
          <a:solidFill>
            <a:srgbClr val="F7ADF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a:t>
            </a:r>
            <a:endParaRPr lang="en-US" sz="1200" baseline="-25000" dirty="0">
              <a:solidFill>
                <a:schemeClr val="tx1"/>
              </a:solidFill>
            </a:endParaRPr>
          </a:p>
        </p:txBody>
      </p:sp>
      <p:sp>
        <p:nvSpPr>
          <p:cNvPr id="170" name="Rounded Rectangle 169"/>
          <p:cNvSpPr/>
          <p:nvPr/>
        </p:nvSpPr>
        <p:spPr>
          <a:xfrm>
            <a:off x="4756297" y="1101030"/>
            <a:ext cx="598199" cy="598199"/>
          </a:xfrm>
          <a:prstGeom prst="roundRect">
            <a:avLst/>
          </a:prstGeom>
          <a:solidFill>
            <a:schemeClr val="bg1">
              <a:lumMod val="85000"/>
            </a:schemeClr>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P</a:t>
            </a:r>
            <a:r>
              <a:rPr lang="en-US" sz="2400" baseline="-25000" dirty="0">
                <a:solidFill>
                  <a:srgbClr val="000000"/>
                </a:solidFill>
              </a:rPr>
              <a:t>4</a:t>
            </a:r>
            <a:endParaRPr lang="en-US" sz="2400" dirty="0">
              <a:solidFill>
                <a:srgbClr val="000000"/>
              </a:solidFill>
            </a:endParaRPr>
          </a:p>
        </p:txBody>
      </p:sp>
      <p:sp>
        <p:nvSpPr>
          <p:cNvPr id="177" name="Rounded Rectangle 176"/>
          <p:cNvSpPr/>
          <p:nvPr/>
        </p:nvSpPr>
        <p:spPr>
          <a:xfrm>
            <a:off x="3432034" y="1097487"/>
            <a:ext cx="598199" cy="598199"/>
          </a:xfrm>
          <a:prstGeom prst="roundRect">
            <a:avLst/>
          </a:prstGeom>
          <a:solidFill>
            <a:schemeClr val="bg1">
              <a:lumMod val="85000"/>
            </a:schemeClr>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P</a:t>
            </a:r>
            <a:r>
              <a:rPr lang="en-US" sz="2400" baseline="-25000" dirty="0">
                <a:solidFill>
                  <a:srgbClr val="000000"/>
                </a:solidFill>
              </a:rPr>
              <a:t>3</a:t>
            </a:r>
            <a:endParaRPr lang="en-US" sz="2400" dirty="0">
              <a:solidFill>
                <a:srgbClr val="000000"/>
              </a:solidFill>
            </a:endParaRPr>
          </a:p>
        </p:txBody>
      </p:sp>
      <p:sp>
        <p:nvSpPr>
          <p:cNvPr id="183" name="Rounded Rectangle 182"/>
          <p:cNvSpPr/>
          <p:nvPr/>
        </p:nvSpPr>
        <p:spPr>
          <a:xfrm>
            <a:off x="2715181" y="1568643"/>
            <a:ext cx="27753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rgbClr val="000000"/>
                </a:solidFill>
              </a:rPr>
              <a:t>A</a:t>
            </a:r>
          </a:p>
        </p:txBody>
      </p:sp>
      <p:sp>
        <p:nvSpPr>
          <p:cNvPr id="185" name="Rounded Rectangle 184"/>
          <p:cNvSpPr/>
          <p:nvPr/>
        </p:nvSpPr>
        <p:spPr>
          <a:xfrm>
            <a:off x="2916238" y="1636604"/>
            <a:ext cx="25230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rgbClr val="000000"/>
                </a:solidFill>
              </a:rPr>
              <a:t>B</a:t>
            </a:r>
          </a:p>
        </p:txBody>
      </p:sp>
      <p:sp>
        <p:nvSpPr>
          <p:cNvPr id="186" name="Rounded Rectangle 185"/>
          <p:cNvSpPr/>
          <p:nvPr/>
        </p:nvSpPr>
        <p:spPr>
          <a:xfrm>
            <a:off x="2715181" y="2592129"/>
            <a:ext cx="27753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rgbClr val="000000"/>
                </a:solidFill>
              </a:rPr>
              <a:t>A</a:t>
            </a:r>
          </a:p>
        </p:txBody>
      </p:sp>
      <p:sp>
        <p:nvSpPr>
          <p:cNvPr id="187" name="Rounded Rectangle 186"/>
          <p:cNvSpPr/>
          <p:nvPr/>
        </p:nvSpPr>
        <p:spPr>
          <a:xfrm>
            <a:off x="2916238" y="2660090"/>
            <a:ext cx="25230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rgbClr val="000000"/>
                </a:solidFill>
              </a:rPr>
              <a:t>B</a:t>
            </a:r>
          </a:p>
        </p:txBody>
      </p:sp>
      <p:sp>
        <p:nvSpPr>
          <p:cNvPr id="188" name="Rounded Rectangle 187"/>
          <p:cNvSpPr/>
          <p:nvPr/>
        </p:nvSpPr>
        <p:spPr>
          <a:xfrm>
            <a:off x="2715181" y="3615615"/>
            <a:ext cx="27753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rgbClr val="000000"/>
                </a:solidFill>
              </a:rPr>
              <a:t>A</a:t>
            </a:r>
          </a:p>
        </p:txBody>
      </p:sp>
      <p:sp>
        <p:nvSpPr>
          <p:cNvPr id="189" name="Rounded Rectangle 188"/>
          <p:cNvSpPr/>
          <p:nvPr/>
        </p:nvSpPr>
        <p:spPr>
          <a:xfrm>
            <a:off x="2916238" y="3682858"/>
            <a:ext cx="25230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rgbClr val="000000"/>
                </a:solidFill>
              </a:rPr>
              <a:t>B</a:t>
            </a:r>
          </a:p>
        </p:txBody>
      </p:sp>
      <p:sp>
        <p:nvSpPr>
          <p:cNvPr id="190" name="Rounded Rectangle 189"/>
          <p:cNvSpPr/>
          <p:nvPr/>
        </p:nvSpPr>
        <p:spPr>
          <a:xfrm>
            <a:off x="4043683" y="1566885"/>
            <a:ext cx="27753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rgbClr val="000000"/>
                </a:solidFill>
              </a:rPr>
              <a:t>A</a:t>
            </a:r>
          </a:p>
        </p:txBody>
      </p:sp>
      <p:sp>
        <p:nvSpPr>
          <p:cNvPr id="191" name="Rounded Rectangle 190"/>
          <p:cNvSpPr/>
          <p:nvPr/>
        </p:nvSpPr>
        <p:spPr>
          <a:xfrm>
            <a:off x="4244740" y="1634846"/>
            <a:ext cx="25230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rgbClr val="000000"/>
                </a:solidFill>
              </a:rPr>
              <a:t>D</a:t>
            </a:r>
          </a:p>
        </p:txBody>
      </p:sp>
      <p:grpSp>
        <p:nvGrpSpPr>
          <p:cNvPr id="238" name="Group 237"/>
          <p:cNvGrpSpPr/>
          <p:nvPr/>
        </p:nvGrpSpPr>
        <p:grpSpPr>
          <a:xfrm>
            <a:off x="0" y="2025595"/>
            <a:ext cx="944684" cy="809462"/>
            <a:chOff x="0" y="2025595"/>
            <a:chExt cx="944684" cy="809462"/>
          </a:xfrm>
        </p:grpSpPr>
        <p:sp>
          <p:nvSpPr>
            <p:cNvPr id="239" name="Rectangle 238"/>
            <p:cNvSpPr/>
            <p:nvPr/>
          </p:nvSpPr>
          <p:spPr>
            <a:xfrm>
              <a:off x="0" y="2277703"/>
              <a:ext cx="742943" cy="338554"/>
            </a:xfrm>
            <a:prstGeom prst="rect">
              <a:avLst/>
            </a:prstGeom>
          </p:spPr>
          <p:txBody>
            <a:bodyPr wrap="square">
              <a:spAutoFit/>
            </a:bodyPr>
            <a:lstStyle/>
            <a:p>
              <a:pPr lvl="0" algn="ctr"/>
              <a:r>
                <a:rPr lang="en-US" sz="800" dirty="0">
                  <a:solidFill>
                    <a:prstClr val="black"/>
                  </a:solidFill>
                  <a:cs typeface="Calibri"/>
                </a:rPr>
                <a:t>Client</a:t>
              </a:r>
            </a:p>
            <a:p>
              <a:pPr lvl="0" algn="ctr"/>
              <a:r>
                <a:rPr lang="en-US" sz="800" dirty="0">
                  <a:solidFill>
                    <a:prstClr val="black"/>
                  </a:solidFill>
                  <a:cs typeface="Calibri"/>
                </a:rPr>
                <a:t>Application</a:t>
              </a:r>
            </a:p>
          </p:txBody>
        </p:sp>
        <p:grpSp>
          <p:nvGrpSpPr>
            <p:cNvPr id="240" name="Group 239"/>
            <p:cNvGrpSpPr/>
            <p:nvPr/>
          </p:nvGrpSpPr>
          <p:grpSpPr>
            <a:xfrm>
              <a:off x="93037" y="2025595"/>
              <a:ext cx="851647" cy="809462"/>
              <a:chOff x="265172" y="2308763"/>
              <a:chExt cx="712071" cy="676800"/>
            </a:xfrm>
          </p:grpSpPr>
          <p:sp>
            <p:nvSpPr>
              <p:cNvPr id="242" name="Rounded Rectangle 241"/>
              <p:cNvSpPr/>
              <p:nvPr/>
            </p:nvSpPr>
            <p:spPr>
              <a:xfrm>
                <a:off x="265172" y="2308763"/>
                <a:ext cx="712071" cy="67680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3" name="Straight Connector 242"/>
              <p:cNvCxnSpPr/>
              <p:nvPr/>
            </p:nvCxnSpPr>
            <p:spPr>
              <a:xfrm>
                <a:off x="736935" y="2308763"/>
                <a:ext cx="0" cy="676800"/>
              </a:xfrm>
              <a:prstGeom prst="line">
                <a:avLst/>
              </a:prstGeom>
              <a:ln w="28575" cmpd="sng">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241" name="TextBox 240"/>
            <p:cNvSpPr txBox="1"/>
            <p:nvPr/>
          </p:nvSpPr>
          <p:spPr>
            <a:xfrm>
              <a:off x="652491" y="2239123"/>
              <a:ext cx="270016" cy="461665"/>
            </a:xfrm>
            <a:prstGeom prst="rect">
              <a:avLst/>
            </a:prstGeom>
            <a:noFill/>
          </p:spPr>
          <p:txBody>
            <a:bodyPr wrap="square" rtlCol="0">
              <a:spAutoFit/>
            </a:bodyPr>
            <a:lstStyle/>
            <a:p>
              <a:r>
                <a:rPr lang="en-US" sz="800" dirty="0"/>
                <a:t>SDK</a:t>
              </a:r>
            </a:p>
          </p:txBody>
        </p:sp>
      </p:grpSp>
      <p:grpSp>
        <p:nvGrpSpPr>
          <p:cNvPr id="99" name="Group 98"/>
          <p:cNvGrpSpPr/>
          <p:nvPr/>
        </p:nvGrpSpPr>
        <p:grpSpPr>
          <a:xfrm>
            <a:off x="2060302" y="1751589"/>
            <a:ext cx="368888" cy="87748"/>
            <a:chOff x="2259061" y="4546968"/>
            <a:chExt cx="576021" cy="152408"/>
          </a:xfrm>
        </p:grpSpPr>
        <p:sp>
          <p:nvSpPr>
            <p:cNvPr id="101" name="Rectangle 100"/>
            <p:cNvSpPr/>
            <p:nvPr/>
          </p:nvSpPr>
          <p:spPr>
            <a:xfrm>
              <a:off x="2259061"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02" name="Rectangle 101"/>
            <p:cNvSpPr/>
            <p:nvPr/>
          </p:nvSpPr>
          <p:spPr>
            <a:xfrm>
              <a:off x="2475990" y="4546968"/>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12" name="Rectangle 111"/>
            <p:cNvSpPr/>
            <p:nvPr/>
          </p:nvSpPr>
          <p:spPr>
            <a:xfrm>
              <a:off x="2689609"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cxnSp>
          <p:nvCxnSpPr>
            <p:cNvPr id="114" name="Straight Connector 113"/>
            <p:cNvCxnSpPr/>
            <p:nvPr/>
          </p:nvCxnSpPr>
          <p:spPr>
            <a:xfrm>
              <a:off x="2404534" y="4623176"/>
              <a:ext cx="285075"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115" name="Group 114"/>
          <p:cNvGrpSpPr/>
          <p:nvPr/>
        </p:nvGrpSpPr>
        <p:grpSpPr>
          <a:xfrm>
            <a:off x="2064836" y="2787801"/>
            <a:ext cx="368888" cy="93646"/>
            <a:chOff x="2259061" y="4546968"/>
            <a:chExt cx="576021" cy="152408"/>
          </a:xfrm>
        </p:grpSpPr>
        <p:sp>
          <p:nvSpPr>
            <p:cNvPr id="130" name="Rectangle 129"/>
            <p:cNvSpPr/>
            <p:nvPr/>
          </p:nvSpPr>
          <p:spPr>
            <a:xfrm>
              <a:off x="2259061"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31" name="Rectangle 130"/>
            <p:cNvSpPr/>
            <p:nvPr/>
          </p:nvSpPr>
          <p:spPr>
            <a:xfrm>
              <a:off x="2475990" y="4546968"/>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32" name="Rectangle 131"/>
            <p:cNvSpPr/>
            <p:nvPr/>
          </p:nvSpPr>
          <p:spPr>
            <a:xfrm>
              <a:off x="2689609"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cxnSp>
          <p:nvCxnSpPr>
            <p:cNvPr id="133" name="Straight Connector 132"/>
            <p:cNvCxnSpPr/>
            <p:nvPr/>
          </p:nvCxnSpPr>
          <p:spPr>
            <a:xfrm>
              <a:off x="2404534" y="4623176"/>
              <a:ext cx="285075"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134" name="Group 133"/>
          <p:cNvGrpSpPr/>
          <p:nvPr/>
        </p:nvGrpSpPr>
        <p:grpSpPr>
          <a:xfrm>
            <a:off x="2068320" y="3810941"/>
            <a:ext cx="368888" cy="93645"/>
            <a:chOff x="2259061" y="4546968"/>
            <a:chExt cx="576021" cy="152408"/>
          </a:xfrm>
        </p:grpSpPr>
        <p:sp>
          <p:nvSpPr>
            <p:cNvPr id="135" name="Rectangle 134"/>
            <p:cNvSpPr/>
            <p:nvPr/>
          </p:nvSpPr>
          <p:spPr>
            <a:xfrm>
              <a:off x="2259061"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37" name="Rectangle 136"/>
            <p:cNvSpPr/>
            <p:nvPr/>
          </p:nvSpPr>
          <p:spPr>
            <a:xfrm>
              <a:off x="2475990" y="4546968"/>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39" name="Rectangle 138"/>
            <p:cNvSpPr/>
            <p:nvPr/>
          </p:nvSpPr>
          <p:spPr>
            <a:xfrm>
              <a:off x="2689609"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cxnSp>
          <p:nvCxnSpPr>
            <p:cNvPr id="140" name="Straight Connector 139"/>
            <p:cNvCxnSpPr/>
            <p:nvPr/>
          </p:nvCxnSpPr>
          <p:spPr>
            <a:xfrm>
              <a:off x="2404534" y="4623176"/>
              <a:ext cx="285075"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141" name="Group 140"/>
          <p:cNvGrpSpPr/>
          <p:nvPr/>
        </p:nvGrpSpPr>
        <p:grpSpPr>
          <a:xfrm>
            <a:off x="3397334" y="1751589"/>
            <a:ext cx="368888" cy="87743"/>
            <a:chOff x="2259061" y="4546968"/>
            <a:chExt cx="576021" cy="152408"/>
          </a:xfrm>
        </p:grpSpPr>
        <p:sp>
          <p:nvSpPr>
            <p:cNvPr id="143" name="Rectangle 142"/>
            <p:cNvSpPr/>
            <p:nvPr/>
          </p:nvSpPr>
          <p:spPr>
            <a:xfrm>
              <a:off x="2259061"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45" name="Rectangle 144"/>
            <p:cNvSpPr/>
            <p:nvPr/>
          </p:nvSpPr>
          <p:spPr>
            <a:xfrm>
              <a:off x="2475990" y="4546968"/>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46" name="Rectangle 145"/>
            <p:cNvSpPr/>
            <p:nvPr/>
          </p:nvSpPr>
          <p:spPr>
            <a:xfrm>
              <a:off x="2689609"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cxnSp>
          <p:nvCxnSpPr>
            <p:cNvPr id="147" name="Straight Connector 146"/>
            <p:cNvCxnSpPr/>
            <p:nvPr/>
          </p:nvCxnSpPr>
          <p:spPr>
            <a:xfrm>
              <a:off x="2404534" y="4623176"/>
              <a:ext cx="285075"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148" name="Group 147"/>
          <p:cNvGrpSpPr/>
          <p:nvPr/>
        </p:nvGrpSpPr>
        <p:grpSpPr>
          <a:xfrm>
            <a:off x="4724837" y="1767807"/>
            <a:ext cx="368888" cy="80596"/>
            <a:chOff x="2259061" y="4546968"/>
            <a:chExt cx="576021" cy="152408"/>
          </a:xfrm>
        </p:grpSpPr>
        <p:sp>
          <p:nvSpPr>
            <p:cNvPr id="149" name="Rectangle 148"/>
            <p:cNvSpPr/>
            <p:nvPr/>
          </p:nvSpPr>
          <p:spPr>
            <a:xfrm>
              <a:off x="2259061"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50" name="Rectangle 149"/>
            <p:cNvSpPr/>
            <p:nvPr/>
          </p:nvSpPr>
          <p:spPr>
            <a:xfrm>
              <a:off x="2475990" y="4546968"/>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51" name="Rectangle 150"/>
            <p:cNvSpPr/>
            <p:nvPr/>
          </p:nvSpPr>
          <p:spPr>
            <a:xfrm>
              <a:off x="2689609"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cxnSp>
          <p:nvCxnSpPr>
            <p:cNvPr id="152" name="Straight Connector 151"/>
            <p:cNvCxnSpPr/>
            <p:nvPr/>
          </p:nvCxnSpPr>
          <p:spPr>
            <a:xfrm>
              <a:off x="2404534" y="4623176"/>
              <a:ext cx="285075"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57884826"/>
      </p:ext>
    </p:extLst>
  </p:cSld>
  <p:clrMapOvr>
    <a:masterClrMapping/>
  </p:clrMapOvr>
</p:sld>
</file>

<file path=ppt/theme/theme1.xml><?xml version="1.0" encoding="utf-8"?>
<a:theme xmlns:a="http://schemas.openxmlformats.org/drawingml/2006/main" name="7588_IBM_Blockchain_MasterTemplate_101017">
  <a:themeElements>
    <a:clrScheme name="Custom 4">
      <a:dk1>
        <a:sysClr val="windowText" lastClr="000000"/>
      </a:dk1>
      <a:lt1>
        <a:sysClr val="window" lastClr="FFFFFF"/>
      </a:lt1>
      <a:dk2>
        <a:srgbClr val="003BC9"/>
      </a:dk2>
      <a:lt2>
        <a:srgbClr val="FFFFFF"/>
      </a:lt2>
      <a:accent1>
        <a:srgbClr val="272727"/>
      </a:accent1>
      <a:accent2>
        <a:srgbClr val="5FC8F1"/>
      </a:accent2>
      <a:accent3>
        <a:srgbClr val="C6C6C6"/>
      </a:accent3>
      <a:accent4>
        <a:srgbClr val="0064FF"/>
      </a:accent4>
      <a:accent5>
        <a:srgbClr val="626262"/>
      </a:accent5>
      <a:accent6>
        <a:srgbClr val="EAEAEA"/>
      </a:accent6>
      <a:hlink>
        <a:srgbClr val="5FC8F1"/>
      </a:hlink>
      <a:folHlink>
        <a:srgbClr val="8C8C8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7588_IBM_Blockchain_MasterTemplate_101017.potx</Template>
  <TotalTime>22557</TotalTime>
  <Words>3454</Words>
  <Application>Microsoft Office PowerPoint</Application>
  <PresentationFormat>On-screen Show (16:9)</PresentationFormat>
  <Paragraphs>678</Paragraphs>
  <Slides>31</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Arial Regular</vt:lpstr>
      <vt:lpstr>Calibri</vt:lpstr>
      <vt:lpstr>Helvetica Neue</vt:lpstr>
      <vt:lpstr>Impact</vt:lpstr>
      <vt:lpstr>Wingdings</vt:lpstr>
      <vt:lpstr>7588_IBM_Blockchain_MasterTemplate_101017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Centerline Digital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Kurt Edwards</dc:creator>
  <cp:lastModifiedBy>Sandeep K Shukla</cp:lastModifiedBy>
  <cp:revision>606</cp:revision>
  <cp:lastPrinted>2017-11-15T16:05:17Z</cp:lastPrinted>
  <dcterms:created xsi:type="dcterms:W3CDTF">2017-09-20T13:29:04Z</dcterms:created>
  <dcterms:modified xsi:type="dcterms:W3CDTF">2019-03-26T13:38:32Z</dcterms:modified>
</cp:coreProperties>
</file>